
<file path=[Content_Types].xml><?xml version="1.0" encoding="utf-8"?>
<Types xmlns="http://schemas.openxmlformats.org/package/2006/content-types">
  <Override PartName="/ppt/embeddings/oleObject24.bin" ContentType="application/vnd.openxmlformats-officedocument.oleObject"/>
  <Default Extension="rels" ContentType="application/vnd.openxmlformats-package.relationships+xml"/>
  <Override PartName="/ppt/slides/slide14.xml" ContentType="application/vnd.openxmlformats-officedocument.presentationml.slide+xml"/>
  <Override PartName="/ppt/embeddings/oleObject8.bin" ContentType="application/vnd.openxmlformats-officedocument.oleObject"/>
  <Override PartName="/ppt/embeddings/oleObject1.bin" ContentType="application/vnd.openxmlformats-officedocument.oleObject"/>
  <Override PartName="/ppt/embeddings/oleObject16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embeddings/oleObject31.bin" ContentType="application/vnd.openxmlformats-officedocument.oleObject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embeddings/oleObject40.bin" ContentType="application/vnd.openxmlformats-officedocument.oleObject"/>
  <Override PartName="/ppt/slideLayouts/slideLayout5.xml" ContentType="application/vnd.openxmlformats-officedocument.presentationml.slideLayout+xml"/>
  <Override PartName="/ppt/notesSlides/notesSlide9.xml" ContentType="application/vnd.openxmlformats-officedocument.presentationml.notesSlide+xml"/>
  <Override PartName="/ppt/embeddings/oleObject23.bin" ContentType="application/vnd.openxmlformats-officedocument.oleObject"/>
  <Override PartName="/ppt/embeddings/oleObject39.bin" ContentType="application/vnd.openxmlformats-officedocument.oleObject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oleObject7.bin" ContentType="application/vnd.openxmlformats-officedocument.oleObject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embeddings/oleObject15.bin" ContentType="application/vnd.openxmlformats-officedocument.oleObject"/>
  <Override PartName="/ppt/embeddings/oleObject37.bin" ContentType="application/vnd.openxmlformats-officedocument.oleObject"/>
  <Default Extension="vml" ContentType="application/vnd.openxmlformats-officedocument.vmlDrawing"/>
  <Override PartName="/ppt/embeddings/oleObject30.bin" ContentType="application/vnd.openxmlformats-officedocument.oleObject"/>
  <Override PartName="/ppt/slides/slide20.xml" ContentType="application/vnd.openxmlformats-officedocument.presentationml.slide+xml"/>
  <Override PartName="/ppt/embeddings/oleObject29.bin" ContentType="application/vnd.openxmlformats-officedocument.oleObject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embeddings/oleObject22.bin" ContentType="application/vnd.openxmlformats-officedocument.oleObject"/>
  <Override PartName="/ppt/notesSlides/notesSlide8.xml" ContentType="application/vnd.openxmlformats-officedocument.presentationml.notesSlide+xml"/>
  <Override PartName="/ppt/slides/slide12.xml" ContentType="application/vnd.openxmlformats-officedocument.presentationml.slide+xml"/>
  <Override PartName="/ppt/embeddings/oleObject38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embeddings/oleObject14.bin" ContentType="application/vnd.openxmlformats-officedocument.oleObject"/>
  <Override PartName="/ppt/presProps.xml" ContentType="application/vnd.openxmlformats-officedocument.presentationml.presProps+xml"/>
  <Override PartName="/ppt/embeddings/oleObject36.bin" ContentType="application/vnd.openxmlformats-officedocument.oleObject"/>
  <Default Extension="pict" ContentType="image/pict"/>
  <Override PartName="/ppt/embeddings/oleObject45.bin" ContentType="application/vnd.openxmlformats-officedocument.oleObject"/>
  <Override PartName="/ppt/embeddings/oleObject12.bin" ContentType="application/vnd.openxmlformats-officedocument.oleObject"/>
  <Override PartName="/ppt/embeddings/oleObject28.bin" ContentType="application/vnd.openxmlformats-officedocument.oleObject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oleObject21.bin" ContentType="application/vnd.openxmlformats-officedocument.oleObject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embeddings/oleObject13.bin" ContentType="application/vnd.openxmlformats-officedocument.oleObject"/>
  <Override PartName="/ppt/embeddings/oleObject35.bin" ContentType="application/vnd.openxmlformats-officedocument.oleObject"/>
  <Override PartName="/ppt/slides/slide9.xml" ContentType="application/vnd.openxmlformats-officedocument.presentationml.slide+xml"/>
  <Override PartName="/ppt/embeddings/oleObject44.bin" ContentType="application/vnd.openxmlformats-officedocument.oleObject"/>
  <Override PartName="/ppt/slideLayouts/slideLayout9.xml" ContentType="application/vnd.openxmlformats-officedocument.presentationml.slideLayout+xml"/>
  <Override PartName="/ppt/embeddings/oleObject11.bin" ContentType="application/vnd.openxmlformats-officedocument.oleObject"/>
  <Override PartName="/ppt/slides/slide2.xml" ContentType="application/vnd.openxmlformats-officedocument.presentationml.slide+xml"/>
  <Override PartName="/ppt/embeddings/oleObject27.bin" ContentType="application/vnd.openxmlformats-officedocument.oleObject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embeddings/oleObject20.bin" ContentType="application/vnd.openxmlformats-officedocument.oleObject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embeddings/oleObject19.bin" ContentType="application/vnd.openxmlformats-officedocument.oleObject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embeddings/oleObject34.bin" ContentType="application/vnd.openxmlformats-officedocument.oleObject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embeddings/oleObject43.bin" ContentType="application/vnd.openxmlformats-officedocument.oleObject"/>
  <Override PartName="/ppt/slideLayouts/slideLayout8.xml" ContentType="application/vnd.openxmlformats-officedocument.presentationml.slideLayout+xml"/>
  <Override PartName="/ppt/embeddings/oleObject10.bin" ContentType="application/vnd.openxmlformats-officedocument.oleObject"/>
  <Override PartName="/ppt/slides/slide1.xml" ContentType="application/vnd.openxmlformats-officedocument.presentationml.slide+xml"/>
  <Override PartName="/ppt/embeddings/oleObject26.bin" ContentType="application/vnd.openxmlformats-officedocument.oleObject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Default Extension="jpeg" ContentType="image/jpeg"/>
  <Override PartName="/ppt/embeddings/oleObject3.bin" ContentType="application/vnd.openxmlformats-officedocument.oleObject"/>
  <Override PartName="/ppt/embeddings/oleObject18.bin" ContentType="application/vnd.openxmlformats-officedocument.oleObject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embeddings/oleObject33.bin" ContentType="application/vnd.openxmlformats-officedocument.oleObject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embeddings/oleObject42.bin" ContentType="application/vnd.openxmlformats-officedocument.oleObject"/>
  <Override PartName="/ppt/slideLayouts/slideLayout7.xml" ContentType="application/vnd.openxmlformats-officedocument.presentationml.slideLayout+xml"/>
  <Override PartName="/ppt/embeddings/oleObject25.bin" ContentType="application/vnd.openxmlformats-officedocument.oleObject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embeddings/oleObject9.bin" ContentType="application/vnd.openxmlformats-officedocument.oleObject"/>
  <Override PartName="/ppt/embeddings/oleObject2.bin" ContentType="application/vnd.openxmlformats-officedocument.oleObject"/>
  <Override PartName="/ppt/embeddings/oleObject17.bin" ContentType="application/vnd.openxmlformats-officedocument.oleObject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embeddings/oleObject32.bin" ContentType="application/vnd.openxmlformats-officedocument.oleObject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embeddings/oleObject41.bin" ContentType="application/vnd.openxmlformats-officedocument.oleObject"/>
  <Default Extension="pdf" ContentType="application/pd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2" r:id="rId6"/>
    <p:sldId id="278" r:id="rId7"/>
    <p:sldId id="279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85" d="100"/>
          <a:sy n="85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Relationship Id="rId2" Type="http://schemas.openxmlformats.org/officeDocument/2006/relationships/image" Target="../media/image4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ict"/><Relationship Id="rId2" Type="http://schemas.openxmlformats.org/officeDocument/2006/relationships/image" Target="../media/image18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ict"/><Relationship Id="rId4" Type="http://schemas.openxmlformats.org/officeDocument/2006/relationships/image" Target="../media/image22.pict"/><Relationship Id="rId1" Type="http://schemas.openxmlformats.org/officeDocument/2006/relationships/image" Target="../media/image19.pict"/><Relationship Id="rId2" Type="http://schemas.openxmlformats.org/officeDocument/2006/relationships/image" Target="../media/image20.pict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Relationship Id="rId2" Type="http://schemas.openxmlformats.org/officeDocument/2006/relationships/image" Target="../media/image23.pict"/><Relationship Id="rId3" Type="http://schemas.openxmlformats.org/officeDocument/2006/relationships/image" Target="../media/image24.pict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Relationship Id="rId2" Type="http://schemas.openxmlformats.org/officeDocument/2006/relationships/image" Target="../media/image25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Relationship Id="rId2" Type="http://schemas.openxmlformats.org/officeDocument/2006/relationships/image" Target="../media/image6.pict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Relationship Id="rId2" Type="http://schemas.openxmlformats.org/officeDocument/2006/relationships/image" Target="../media/image8.pict"/><Relationship Id="rId3" Type="http://schemas.openxmlformats.org/officeDocument/2006/relationships/image" Target="../media/image9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Relationship Id="rId2" Type="http://schemas.openxmlformats.org/officeDocument/2006/relationships/image" Target="../media/image11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Relationship Id="rId2" Type="http://schemas.openxmlformats.org/officeDocument/2006/relationships/image" Target="../media/image11.pict"/><Relationship Id="rId3" Type="http://schemas.openxmlformats.org/officeDocument/2006/relationships/image" Target="../media/image13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Relationship Id="rId2" Type="http://schemas.openxmlformats.org/officeDocument/2006/relationships/image" Target="../media/image16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FF41C-8EDE-D046-88BE-DE33343C0AE1}" type="datetimeFigureOut">
              <a:rPr lang="en-US" smtClean="0"/>
              <a:pPr/>
              <a:t>4/12/14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9239-A3FB-274F-8278-AD972C3839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0AA2AB-76E6-C24E-990E-D701BBA2A2E4}" type="slidenum"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pPr/>
              <a:t>12</a:t>
            </a:fld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6C718-3EEB-F847-9071-F4B3C89F4831}" type="slidenum"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pPr/>
              <a:t>21</a:t>
            </a:fld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12782-A599-2848-A7B7-DA3FBD15367F}" type="slidenum"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pPr/>
              <a:t>13</a:t>
            </a:fld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F71FE8-4FD9-6D40-ACB0-1602C2AA2DE6}" type="slidenum"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pPr/>
              <a:t>14</a:t>
            </a:fld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376BE8-11A9-3D49-9847-0A350E7646D0}" type="slidenum"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pPr/>
              <a:t>15</a:t>
            </a:fld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737C-E5AB-B944-BC08-F239E80FE8B3}" type="slidenum"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pPr/>
              <a:t>16</a:t>
            </a:fld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2DF61D-1686-A941-B8C6-A799324EF248}" type="slidenum"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pPr/>
              <a:t>17</a:t>
            </a:fld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F51FEC-2780-8F45-B3C7-CB7FAE8AD5F4}" type="slidenum"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pPr/>
              <a:t>18</a:t>
            </a:fld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4B31CB-7D04-7842-B9A3-0AAC33807C6D}" type="slidenum"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pPr/>
              <a:t>19</a:t>
            </a:fld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450CF6-910B-5A4A-8494-74EEC95E335D}" type="slidenum"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pPr/>
              <a:t>20</a:t>
            </a:fld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7E1F-2F9C-9B46-97BA-4D0C6BC0EABC}" type="datetimeFigureOut">
              <a:rPr lang="en-US" smtClean="0"/>
              <a:pPr/>
              <a:t>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D6DB-FAB7-4941-98EA-E9C52041B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7E1F-2F9C-9B46-97BA-4D0C6BC0EABC}" type="datetimeFigureOut">
              <a:rPr lang="en-US" smtClean="0"/>
              <a:pPr/>
              <a:t>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D6DB-FAB7-4941-98EA-E9C52041B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7E1F-2F9C-9B46-97BA-4D0C6BC0EABC}" type="datetimeFigureOut">
              <a:rPr lang="en-US" smtClean="0"/>
              <a:pPr/>
              <a:t>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D6DB-FAB7-4941-98EA-E9C52041B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7E1F-2F9C-9B46-97BA-4D0C6BC0EABC}" type="datetimeFigureOut">
              <a:rPr lang="en-US" smtClean="0"/>
              <a:pPr/>
              <a:t>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D6DB-FAB7-4941-98EA-E9C52041B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7E1F-2F9C-9B46-97BA-4D0C6BC0EABC}" type="datetimeFigureOut">
              <a:rPr lang="en-US" smtClean="0"/>
              <a:pPr/>
              <a:t>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D6DB-FAB7-4941-98EA-E9C52041B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7E1F-2F9C-9B46-97BA-4D0C6BC0EABC}" type="datetimeFigureOut">
              <a:rPr lang="en-US" smtClean="0"/>
              <a:pPr/>
              <a:t>4/12/14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D6DB-FAB7-4941-98EA-E9C52041B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7E1F-2F9C-9B46-97BA-4D0C6BC0EABC}" type="datetimeFigureOut">
              <a:rPr lang="en-US" smtClean="0"/>
              <a:pPr/>
              <a:t>4/12/14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D6DB-FAB7-4941-98EA-E9C52041B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7E1F-2F9C-9B46-97BA-4D0C6BC0EABC}" type="datetimeFigureOut">
              <a:rPr lang="en-US" smtClean="0"/>
              <a:pPr/>
              <a:t>4/12/14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D6DB-FAB7-4941-98EA-E9C52041B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7E1F-2F9C-9B46-97BA-4D0C6BC0EABC}" type="datetimeFigureOut">
              <a:rPr lang="en-US" smtClean="0"/>
              <a:pPr/>
              <a:t>4/12/14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D6DB-FAB7-4941-98EA-E9C52041B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7E1F-2F9C-9B46-97BA-4D0C6BC0EABC}" type="datetimeFigureOut">
              <a:rPr lang="en-US" smtClean="0"/>
              <a:pPr/>
              <a:t>4/12/14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D6DB-FAB7-4941-98EA-E9C52041B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7E1F-2F9C-9B46-97BA-4D0C6BC0EABC}" type="datetimeFigureOut">
              <a:rPr lang="en-US" smtClean="0"/>
              <a:pPr/>
              <a:t>4/12/14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D6DB-FAB7-4941-98EA-E9C52041B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df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57E1F-2F9C-9B46-97BA-4D0C6BC0EABC}" type="datetimeFigureOut">
              <a:rPr lang="en-US" smtClean="0"/>
              <a:pPr/>
              <a:t>4/12/14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D6DB-FAB7-4941-98EA-E9C52041BF1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oleObject" Target="../embeddings/oleObject20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21.bin"/><Relationship Id="rId5" Type="http://schemas.openxmlformats.org/officeDocument/2006/relationships/oleObject" Target="../embeddings/oleObject22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3.bin"/><Relationship Id="rId5" Type="http://schemas.openxmlformats.org/officeDocument/2006/relationships/oleObject" Target="../embeddings/oleObject24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5.bin"/><Relationship Id="rId5" Type="http://schemas.openxmlformats.org/officeDocument/2006/relationships/oleObject" Target="../embeddings/oleObject26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7.bin"/><Relationship Id="rId5" Type="http://schemas.openxmlformats.org/officeDocument/2006/relationships/oleObject" Target="../embeddings/oleObject28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9.bin"/><Relationship Id="rId5" Type="http://schemas.openxmlformats.org/officeDocument/2006/relationships/oleObject" Target="../embeddings/oleObject30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1.bin"/><Relationship Id="rId5" Type="http://schemas.openxmlformats.org/officeDocument/2006/relationships/oleObject" Target="../embeddings/oleObject32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3.bin"/><Relationship Id="rId5" Type="http://schemas.openxmlformats.org/officeDocument/2006/relationships/oleObject" Target="../embeddings/oleObject34.bin"/><Relationship Id="rId6" Type="http://schemas.openxmlformats.org/officeDocument/2006/relationships/oleObject" Target="../embeddings/oleObject35.bin"/><Relationship Id="rId7" Type="http://schemas.openxmlformats.org/officeDocument/2006/relationships/oleObject" Target="../embeddings/oleObject36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7.bin"/><Relationship Id="rId5" Type="http://schemas.openxmlformats.org/officeDocument/2006/relationships/oleObject" Target="../embeddings/oleObject38.bin"/><Relationship Id="rId6" Type="http://schemas.openxmlformats.org/officeDocument/2006/relationships/oleObject" Target="../embeddings/oleObject39.bin"/><Relationship Id="rId7" Type="http://schemas.openxmlformats.org/officeDocument/2006/relationships/oleObject" Target="../embeddings/oleObject40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1.bin"/><Relationship Id="rId5" Type="http://schemas.openxmlformats.org/officeDocument/2006/relationships/oleObject" Target="../embeddings/oleObject42.bin"/><Relationship Id="rId6" Type="http://schemas.openxmlformats.org/officeDocument/2006/relationships/oleObject" Target="../embeddings/oleObject43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44.bin"/><Relationship Id="rId5" Type="http://schemas.openxmlformats.org/officeDocument/2006/relationships/oleObject" Target="../embeddings/oleObject45.bin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7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oleObject" Target="../embeddings/oleObject13.bin"/><Relationship Id="rId5" Type="http://schemas.openxmlformats.org/officeDocument/2006/relationships/oleObject" Target="../embeddings/oleObject14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Geometric Series</a:t>
            </a:r>
          </a:p>
          <a:p>
            <a:r>
              <a:rPr lang="en-US" dirty="0" smtClean="0"/>
              <a:t>Binomial Coefficients</a:t>
            </a:r>
          </a:p>
          <a:p>
            <a:r>
              <a:rPr lang="en-US" dirty="0" smtClean="0"/>
              <a:t>Harmonic Series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Binomial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Since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substituting </a:t>
            </a:r>
            <a:r>
              <a:rPr lang="en-US" dirty="0" err="1" smtClean="0"/>
              <a:t>x</a:t>
            </a:r>
            <a:r>
              <a:rPr lang="en-US" dirty="0" smtClean="0"/>
              <a:t> = </a:t>
            </a:r>
            <a:r>
              <a:rPr lang="en-US" dirty="0" err="1" smtClean="0"/>
              <a:t>y</a:t>
            </a:r>
            <a:r>
              <a:rPr lang="en-US" dirty="0" smtClean="0"/>
              <a:t> = 1 </a:t>
            </a:r>
            <a:r>
              <a:rPr lang="en-US" dirty="0" smtClean="0"/>
              <a:t>yields</a:t>
            </a:r>
            <a:endParaRPr lang="en-US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849034" y="1816493"/>
          <a:ext cx="4408487" cy="1343025"/>
        </p:xfrm>
        <a:graphic>
          <a:graphicData uri="http://schemas.openxmlformats.org/presentationml/2006/ole">
            <p:oleObj spid="_x0000_s34818" name="Equation" r:id="rId3" imgW="1625600" imgH="495300" progId="Equation.DSMT4">
              <p:embed/>
            </p:oleObj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728663" y="4371975"/>
          <a:ext cx="6956425" cy="1343025"/>
        </p:xfrm>
        <a:graphic>
          <a:graphicData uri="http://schemas.openxmlformats.org/presentationml/2006/ole">
            <p:oleObj spid="_x0000_s34819" name="Equation" r:id="rId4" imgW="2565400" imgH="495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Binomial </a:t>
            </a:r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is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Try to make this look like the binomial </a:t>
            </a:r>
            <a:r>
              <a:rPr lang="en-US" dirty="0" err="1" smtClean="0"/>
              <a:t>thm</a:t>
            </a:r>
            <a:endParaRPr lang="en-US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2847975" y="1816100"/>
          <a:ext cx="2411413" cy="1343025"/>
        </p:xfrm>
        <a:graphic>
          <a:graphicData uri="http://schemas.openxmlformats.org/presentationml/2006/ole">
            <p:oleObj spid="_x0000_s35842" name="Equation" r:id="rId3" imgW="889000" imgH="495300" progId="Equation.DSMT4">
              <p:embed/>
            </p:oleObj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315913" y="4371975"/>
          <a:ext cx="7781925" cy="1343025"/>
        </p:xfrm>
        <a:graphic>
          <a:graphicData uri="http://schemas.openxmlformats.org/presentationml/2006/ole">
            <p:oleObj spid="_x0000_s35843" name="Equation" r:id="rId4" imgW="2870200" imgH="495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sz="3600" smtClean="0">
                <a:latin typeface="Chalkboard" pitchFamily="-84" charset="0"/>
              </a:rPr>
              <a:t>Stacking books</a:t>
            </a:r>
          </a:p>
        </p:txBody>
      </p:sp>
      <p:sp>
        <p:nvSpPr>
          <p:cNvPr id="40965" name="Rectangle 4"/>
          <p:cNvSpPr>
            <a:spLocks noGrp="1" noChangeArrowheads="1"/>
          </p:cNvSpPr>
          <p:nvPr>
            <p:ph idx="1"/>
          </p:nvPr>
        </p:nvSpPr>
        <p:spPr>
          <a:xfrm>
            <a:off x="419100" y="1371600"/>
            <a:ext cx="8305800" cy="1524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halkboard" pitchFamily="-84" charset="0"/>
              </a:rPr>
              <a:t>Can you stack identical books so the top one is completely off the table?</a:t>
            </a:r>
          </a:p>
        </p:txBody>
      </p:sp>
      <p:sp>
        <p:nvSpPr>
          <p:cNvPr id="39943" name="Date Placeholder 6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7E8E7140-6417-6046-B694-9FEF50838EBF}" type="datetime1">
              <a:rPr lang="en-US"/>
              <a:pPr>
                <a:defRPr/>
              </a:pPr>
              <a:t>4/12/14</a:t>
            </a:fld>
            <a:endParaRPr lang="en-US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36866" name="Equation" r:id="rId4" imgW="114300" imgH="165100" progId="Equation.DSMT4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36867" name="Equation" r:id="rId5" imgW="114300" imgH="165100" progId="Equation.DSMT4">
              <p:embed/>
            </p:oleObj>
          </a:graphicData>
        </a:graphic>
      </p:graphicFrame>
      <p:sp>
        <p:nvSpPr>
          <p:cNvPr id="40967" name="Rectangle 9"/>
          <p:cNvSpPr>
            <a:spLocks noChangeArrowheads="1"/>
          </p:cNvSpPr>
          <p:nvPr/>
        </p:nvSpPr>
        <p:spPr bwMode="auto">
          <a:xfrm>
            <a:off x="0" y="4876800"/>
            <a:ext cx="4572000" cy="6096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8" name="Rectangle 10"/>
          <p:cNvSpPr>
            <a:spLocks noChangeArrowheads="1"/>
          </p:cNvSpPr>
          <p:nvPr/>
        </p:nvSpPr>
        <p:spPr bwMode="auto">
          <a:xfrm>
            <a:off x="1295400" y="4572000"/>
            <a:ext cx="388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9" name="Rectangle 11"/>
          <p:cNvSpPr>
            <a:spLocks noChangeArrowheads="1"/>
          </p:cNvSpPr>
          <p:nvPr/>
        </p:nvSpPr>
        <p:spPr bwMode="auto">
          <a:xfrm>
            <a:off x="1905000" y="4267200"/>
            <a:ext cx="388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0" name="Rectangle 12"/>
          <p:cNvSpPr>
            <a:spLocks noChangeArrowheads="1"/>
          </p:cNvSpPr>
          <p:nvPr/>
        </p:nvSpPr>
        <p:spPr bwMode="auto">
          <a:xfrm>
            <a:off x="2819400" y="3962400"/>
            <a:ext cx="388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1" name="Rectangle 13"/>
          <p:cNvSpPr>
            <a:spLocks noChangeArrowheads="1"/>
          </p:cNvSpPr>
          <p:nvPr/>
        </p:nvSpPr>
        <p:spPr bwMode="auto">
          <a:xfrm>
            <a:off x="4648200" y="3657600"/>
            <a:ext cx="388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2" name="Rectangle 14"/>
          <p:cNvSpPr>
            <a:spLocks noChangeArrowheads="1"/>
          </p:cNvSpPr>
          <p:nvPr/>
        </p:nvSpPr>
        <p:spPr bwMode="auto">
          <a:xfrm>
            <a:off x="457200" y="5410200"/>
            <a:ext cx="76200" cy="685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3" name="Rectangle 15"/>
          <p:cNvSpPr>
            <a:spLocks noChangeArrowheads="1"/>
          </p:cNvSpPr>
          <p:nvPr/>
        </p:nvSpPr>
        <p:spPr bwMode="auto">
          <a:xfrm>
            <a:off x="3962400" y="5410200"/>
            <a:ext cx="76200" cy="685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sz="3600" smtClean="0">
                <a:latin typeface="Chalkboard" pitchFamily="-84" charset="0"/>
              </a:rPr>
              <a:t>Stacking books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>
          <a:xfrm>
            <a:off x="419100" y="1371600"/>
            <a:ext cx="8305800" cy="15240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Can you stack identical books so the top one is completely off the table?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One book: balance at middle</a:t>
            </a:r>
          </a:p>
        </p:txBody>
      </p:sp>
      <p:sp>
        <p:nvSpPr>
          <p:cNvPr id="41991" name="Date Placeholder 6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94267B68-E5E2-3442-ADF7-ED8C51490A2B}" type="datetime1">
              <a:rPr lang="en-US"/>
              <a:pPr>
                <a:defRPr/>
              </a:pPr>
              <a:t>4/12/14</a:t>
            </a:fld>
            <a:endParaRPr lang="en-US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39938" name="Equation" r:id="rId4" imgW="114300" imgH="165100" progId="Equation.DSMT4">
              <p:embed/>
            </p:oleObj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39939" name="Equation" r:id="rId5" imgW="114300" imgH="165100" progId="Equation.DSMT4">
              <p:embed/>
            </p:oleObj>
          </a:graphicData>
        </a:graphic>
      </p:graphicFrame>
      <p:sp>
        <p:nvSpPr>
          <p:cNvPr id="43015" name="Rectangle 9"/>
          <p:cNvSpPr>
            <a:spLocks noChangeArrowheads="1"/>
          </p:cNvSpPr>
          <p:nvPr/>
        </p:nvSpPr>
        <p:spPr bwMode="auto">
          <a:xfrm>
            <a:off x="0" y="4876800"/>
            <a:ext cx="4572000" cy="6096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6" name="Rectangle 14"/>
          <p:cNvSpPr>
            <a:spLocks noChangeArrowheads="1"/>
          </p:cNvSpPr>
          <p:nvPr/>
        </p:nvSpPr>
        <p:spPr bwMode="auto">
          <a:xfrm>
            <a:off x="457200" y="5410200"/>
            <a:ext cx="76200" cy="685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7" name="Rectangle 15"/>
          <p:cNvSpPr>
            <a:spLocks noChangeArrowheads="1"/>
          </p:cNvSpPr>
          <p:nvPr/>
        </p:nvSpPr>
        <p:spPr bwMode="auto">
          <a:xfrm>
            <a:off x="3962400" y="5410200"/>
            <a:ext cx="76200" cy="685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616200" y="4572000"/>
            <a:ext cx="3886200" cy="306388"/>
            <a:chOff x="2590800" y="4572000"/>
            <a:chExt cx="3886200" cy="305594"/>
          </a:xfrm>
        </p:grpSpPr>
        <p:sp>
          <p:nvSpPr>
            <p:cNvPr id="43021" name="Rectangle 10"/>
            <p:cNvSpPr>
              <a:spLocks noChangeArrowheads="1"/>
            </p:cNvSpPr>
            <p:nvPr/>
          </p:nvSpPr>
          <p:spPr bwMode="auto">
            <a:xfrm>
              <a:off x="2590800" y="4572000"/>
              <a:ext cx="3886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3022" name="Straight Connector 17"/>
            <p:cNvCxnSpPr>
              <a:cxnSpLocks noChangeShapeType="1"/>
              <a:stCxn id="43021" idx="0"/>
              <a:endCxn id="43021" idx="2"/>
            </p:cNvCxnSpPr>
            <p:nvPr/>
          </p:nvCxnSpPr>
          <p:spPr bwMode="auto">
            <a:xfrm rot="16200000" flipH="1">
              <a:off x="4381500" y="4724400"/>
              <a:ext cx="304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3019" name="TextBox 19"/>
          <p:cNvSpPr txBox="1">
            <a:spLocks noChangeArrowheads="1"/>
          </p:cNvSpPr>
          <p:nvPr/>
        </p:nvSpPr>
        <p:spPr bwMode="auto">
          <a:xfrm>
            <a:off x="3352800" y="41148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3020" name="TextBox 20"/>
          <p:cNvSpPr txBox="1">
            <a:spLocks noChangeArrowheads="1"/>
          </p:cNvSpPr>
          <p:nvPr/>
        </p:nvSpPr>
        <p:spPr bwMode="auto">
          <a:xfrm>
            <a:off x="5334000" y="41148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sz="3600" smtClean="0">
                <a:latin typeface="Chalkboard" pitchFamily="-84" charset="0"/>
              </a:rPr>
              <a:t>Stacking books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>
          <a:xfrm>
            <a:off x="419100" y="1371600"/>
            <a:ext cx="8305800" cy="15240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Two books: balance top one at the middle, the second over the table edge at the center of gravity of the pair</a:t>
            </a:r>
          </a:p>
        </p:txBody>
      </p:sp>
      <p:sp>
        <p:nvSpPr>
          <p:cNvPr id="44039" name="Date Placeholder 6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711C1209-A160-3948-AC63-7F4FD1CD3EA3}" type="datetime1">
              <a:rPr lang="en-US"/>
              <a:pPr>
                <a:defRPr/>
              </a:pPr>
              <a:t>4/12/14</a:t>
            </a:fld>
            <a:endParaRPr lang="en-US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41986" name="Equation" r:id="rId4" imgW="114300" imgH="165100" progId="Equation.DSMT4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41987" name="Equation" r:id="rId5" imgW="114300" imgH="165100" progId="Equation.DSMT4">
              <p:embed/>
            </p:oleObj>
          </a:graphicData>
        </a:graphic>
      </p:graphicFrame>
      <p:sp>
        <p:nvSpPr>
          <p:cNvPr id="45063" name="Rectangle 9"/>
          <p:cNvSpPr>
            <a:spLocks noChangeArrowheads="1"/>
          </p:cNvSpPr>
          <p:nvPr/>
        </p:nvSpPr>
        <p:spPr bwMode="auto">
          <a:xfrm>
            <a:off x="0" y="4876800"/>
            <a:ext cx="4572000" cy="6096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4" name="Rectangle 14"/>
          <p:cNvSpPr>
            <a:spLocks noChangeArrowheads="1"/>
          </p:cNvSpPr>
          <p:nvPr/>
        </p:nvSpPr>
        <p:spPr bwMode="auto">
          <a:xfrm>
            <a:off x="457200" y="5410200"/>
            <a:ext cx="76200" cy="685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5" name="Rectangle 15"/>
          <p:cNvSpPr>
            <a:spLocks noChangeArrowheads="1"/>
          </p:cNvSpPr>
          <p:nvPr/>
        </p:nvSpPr>
        <p:spPr bwMode="auto">
          <a:xfrm>
            <a:off x="3962400" y="5410200"/>
            <a:ext cx="76200" cy="685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676400" y="4572000"/>
            <a:ext cx="3886200" cy="306388"/>
            <a:chOff x="2590800" y="4572000"/>
            <a:chExt cx="3886200" cy="305594"/>
          </a:xfrm>
        </p:grpSpPr>
        <p:sp>
          <p:nvSpPr>
            <p:cNvPr id="45074" name="Rectangle 10"/>
            <p:cNvSpPr>
              <a:spLocks noChangeArrowheads="1"/>
            </p:cNvSpPr>
            <p:nvPr/>
          </p:nvSpPr>
          <p:spPr bwMode="auto">
            <a:xfrm>
              <a:off x="2590800" y="4572000"/>
              <a:ext cx="3886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5075" name="Straight Connector 17"/>
            <p:cNvCxnSpPr>
              <a:cxnSpLocks noChangeShapeType="1"/>
              <a:stCxn id="45074" idx="0"/>
              <a:endCxn id="45074" idx="2"/>
            </p:cNvCxnSpPr>
            <p:nvPr/>
          </p:nvCxnSpPr>
          <p:spPr bwMode="auto">
            <a:xfrm rot="16200000" flipH="1">
              <a:off x="4381500" y="4724400"/>
              <a:ext cx="304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5067" name="TextBox 19"/>
          <p:cNvSpPr txBox="1">
            <a:spLocks noChangeArrowheads="1"/>
          </p:cNvSpPr>
          <p:nvPr/>
        </p:nvSpPr>
        <p:spPr bwMode="auto">
          <a:xfrm>
            <a:off x="4419600" y="38100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5068" name="TextBox 20"/>
          <p:cNvSpPr txBox="1">
            <a:spLocks noChangeArrowheads="1"/>
          </p:cNvSpPr>
          <p:nvPr/>
        </p:nvSpPr>
        <p:spPr bwMode="auto">
          <a:xfrm>
            <a:off x="5334000" y="41148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624263" y="4265613"/>
            <a:ext cx="3886200" cy="306387"/>
            <a:chOff x="2590800" y="4572000"/>
            <a:chExt cx="3886200" cy="305594"/>
          </a:xfrm>
        </p:grpSpPr>
        <p:sp>
          <p:nvSpPr>
            <p:cNvPr id="45072" name="Rectangle 18"/>
            <p:cNvSpPr>
              <a:spLocks noChangeArrowheads="1"/>
            </p:cNvSpPr>
            <p:nvPr/>
          </p:nvSpPr>
          <p:spPr bwMode="auto">
            <a:xfrm>
              <a:off x="2590800" y="4572000"/>
              <a:ext cx="3886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5073" name="Straight Connector 21"/>
            <p:cNvCxnSpPr>
              <a:cxnSpLocks noChangeShapeType="1"/>
              <a:stCxn id="45072" idx="0"/>
              <a:endCxn id="45072" idx="2"/>
            </p:cNvCxnSpPr>
            <p:nvPr/>
          </p:nvCxnSpPr>
          <p:spPr bwMode="auto">
            <a:xfrm rot="16200000" flipH="1">
              <a:off x="4381500" y="4724400"/>
              <a:ext cx="304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5070" name="TextBox 22"/>
          <p:cNvSpPr txBox="1">
            <a:spLocks noChangeArrowheads="1"/>
          </p:cNvSpPr>
          <p:nvPr/>
        </p:nvSpPr>
        <p:spPr bwMode="auto">
          <a:xfrm>
            <a:off x="6324600" y="44910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5071" name="TextBox 23"/>
          <p:cNvSpPr txBox="1">
            <a:spLocks noChangeArrowheads="1"/>
          </p:cNvSpPr>
          <p:nvPr/>
        </p:nvSpPr>
        <p:spPr bwMode="auto">
          <a:xfrm>
            <a:off x="4800600" y="4800600"/>
            <a:ext cx="60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sz="3600" smtClean="0">
                <a:latin typeface="Chalkboard" pitchFamily="-84" charset="0"/>
              </a:rPr>
              <a:t>Stacking books</a:t>
            </a:r>
          </a:p>
        </p:txBody>
      </p:sp>
      <p:sp>
        <p:nvSpPr>
          <p:cNvPr id="46086" name="Rectangle 4"/>
          <p:cNvSpPr>
            <a:spLocks noGrp="1" noChangeArrowheads="1"/>
          </p:cNvSpPr>
          <p:nvPr>
            <p:ph idx="1"/>
          </p:nvPr>
        </p:nvSpPr>
        <p:spPr>
          <a:xfrm>
            <a:off x="419100" y="1143000"/>
            <a:ext cx="8305800" cy="1524000"/>
          </a:xfrm>
        </p:spPr>
        <p:txBody>
          <a:bodyPr rtlCol="0">
            <a:normAutofit fontScale="85000" lnSpcReduction="10000"/>
          </a:bodyPr>
          <a:lstStyle/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 smtClean="0">
                <a:ea typeface="+mn-ea"/>
              </a:rPr>
              <a:t>Three books: balance top one at the middle, the second over the third at ½, and the trio over the table edge at the center of gravity</a:t>
            </a:r>
          </a:p>
        </p:txBody>
      </p:sp>
      <p:sp>
        <p:nvSpPr>
          <p:cNvPr id="46087" name="Date Placeholder 6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D1D224DE-EC00-AA48-AA92-9C68943994D8}" type="datetime1">
              <a:rPr lang="en-US"/>
              <a:pPr>
                <a:defRPr/>
              </a:pPr>
              <a:t>4/12/14</a:t>
            </a:fld>
            <a:endParaRPr lang="en-US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44034" name="Equation" r:id="rId4" imgW="114300" imgH="165100" progId="Equation.DSMT4">
              <p:embed/>
            </p:oleObj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44035" name="Equation" r:id="rId5" imgW="114300" imgH="165100" progId="Equation.DSMT4">
              <p:embed/>
            </p:oleObj>
          </a:graphicData>
        </a:graphic>
      </p:graphicFrame>
      <p:sp>
        <p:nvSpPr>
          <p:cNvPr id="47111" name="Rectangle 9"/>
          <p:cNvSpPr>
            <a:spLocks noChangeArrowheads="1"/>
          </p:cNvSpPr>
          <p:nvPr/>
        </p:nvSpPr>
        <p:spPr bwMode="auto">
          <a:xfrm>
            <a:off x="0" y="4876800"/>
            <a:ext cx="4572000" cy="6096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2" name="Rectangle 14"/>
          <p:cNvSpPr>
            <a:spLocks noChangeArrowheads="1"/>
          </p:cNvSpPr>
          <p:nvPr/>
        </p:nvSpPr>
        <p:spPr bwMode="auto">
          <a:xfrm>
            <a:off x="457200" y="5410200"/>
            <a:ext cx="76200" cy="685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3" name="Rectangle 15"/>
          <p:cNvSpPr>
            <a:spLocks noChangeArrowheads="1"/>
          </p:cNvSpPr>
          <p:nvPr/>
        </p:nvSpPr>
        <p:spPr bwMode="auto">
          <a:xfrm>
            <a:off x="3962400" y="5410200"/>
            <a:ext cx="76200" cy="685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166938" y="4276725"/>
            <a:ext cx="3886200" cy="306388"/>
            <a:chOff x="2590800" y="4572000"/>
            <a:chExt cx="3886200" cy="305594"/>
          </a:xfrm>
        </p:grpSpPr>
        <p:sp>
          <p:nvSpPr>
            <p:cNvPr id="47123" name="Rectangle 10"/>
            <p:cNvSpPr>
              <a:spLocks noChangeArrowheads="1"/>
            </p:cNvSpPr>
            <p:nvPr/>
          </p:nvSpPr>
          <p:spPr bwMode="auto">
            <a:xfrm>
              <a:off x="2590800" y="4572000"/>
              <a:ext cx="3886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7124" name="Straight Connector 17"/>
            <p:cNvCxnSpPr>
              <a:cxnSpLocks noChangeShapeType="1"/>
              <a:stCxn id="47123" idx="0"/>
              <a:endCxn id="47123" idx="2"/>
            </p:cNvCxnSpPr>
            <p:nvPr/>
          </p:nvCxnSpPr>
          <p:spPr bwMode="auto">
            <a:xfrm rot="16200000" flipH="1">
              <a:off x="4381500" y="4724400"/>
              <a:ext cx="304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114800" y="3971925"/>
            <a:ext cx="3886200" cy="304800"/>
            <a:chOff x="2590800" y="4572000"/>
            <a:chExt cx="3886200" cy="305594"/>
          </a:xfrm>
        </p:grpSpPr>
        <p:sp>
          <p:nvSpPr>
            <p:cNvPr id="47121" name="Rectangle 18"/>
            <p:cNvSpPr>
              <a:spLocks noChangeArrowheads="1"/>
            </p:cNvSpPr>
            <p:nvPr/>
          </p:nvSpPr>
          <p:spPr bwMode="auto">
            <a:xfrm>
              <a:off x="2590800" y="4572000"/>
              <a:ext cx="3886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7122" name="Straight Connector 21"/>
            <p:cNvCxnSpPr>
              <a:cxnSpLocks noChangeShapeType="1"/>
              <a:stCxn id="47121" idx="0"/>
              <a:endCxn id="47121" idx="2"/>
            </p:cNvCxnSpPr>
            <p:nvPr/>
          </p:nvCxnSpPr>
          <p:spPr bwMode="auto">
            <a:xfrm rot="16200000" flipH="1">
              <a:off x="4381500" y="4724400"/>
              <a:ext cx="304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7116" name="TextBox 22"/>
          <p:cNvSpPr txBox="1">
            <a:spLocks noChangeArrowheads="1"/>
          </p:cNvSpPr>
          <p:nvPr/>
        </p:nvSpPr>
        <p:spPr bwMode="auto">
          <a:xfrm>
            <a:off x="6815138" y="4197350"/>
            <a:ext cx="6096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7117" name="TextBox 23"/>
          <p:cNvSpPr txBox="1">
            <a:spLocks noChangeArrowheads="1"/>
          </p:cNvSpPr>
          <p:nvPr/>
        </p:nvSpPr>
        <p:spPr bwMode="auto">
          <a:xfrm>
            <a:off x="5291138" y="4505325"/>
            <a:ext cx="60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½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219200" y="4572000"/>
            <a:ext cx="3886200" cy="306388"/>
            <a:chOff x="2590800" y="4572000"/>
            <a:chExt cx="3886200" cy="305594"/>
          </a:xfrm>
        </p:grpSpPr>
        <p:sp>
          <p:nvSpPr>
            <p:cNvPr id="47119" name="Rectangle 25"/>
            <p:cNvSpPr>
              <a:spLocks noChangeArrowheads="1"/>
            </p:cNvSpPr>
            <p:nvPr/>
          </p:nvSpPr>
          <p:spPr bwMode="auto">
            <a:xfrm>
              <a:off x="2590800" y="4572000"/>
              <a:ext cx="3886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7120" name="Straight Connector 26"/>
            <p:cNvCxnSpPr>
              <a:cxnSpLocks noChangeShapeType="1"/>
              <a:stCxn id="47119" idx="0"/>
              <a:endCxn id="47119" idx="2"/>
            </p:cNvCxnSpPr>
            <p:nvPr/>
          </p:nvCxnSpPr>
          <p:spPr bwMode="auto">
            <a:xfrm rot="16200000" flipH="1">
              <a:off x="4381500" y="4724400"/>
              <a:ext cx="304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sz="3600" smtClean="0">
                <a:latin typeface="Chalkboard" pitchFamily="-84" charset="0"/>
              </a:rPr>
              <a:t>Stacking books</a:t>
            </a:r>
          </a:p>
        </p:txBody>
      </p:sp>
      <p:sp>
        <p:nvSpPr>
          <p:cNvPr id="48134" name="Rectangle 4"/>
          <p:cNvSpPr>
            <a:spLocks noGrp="1" noChangeArrowheads="1"/>
          </p:cNvSpPr>
          <p:nvPr>
            <p:ph idx="1"/>
          </p:nvPr>
        </p:nvSpPr>
        <p:spPr>
          <a:xfrm>
            <a:off x="419100" y="1143000"/>
            <a:ext cx="8305800" cy="1524000"/>
          </a:xfrm>
        </p:spPr>
        <p:txBody>
          <a:bodyPr rtlCol="0">
            <a:noAutofit/>
          </a:bodyPr>
          <a:lstStyle/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sz="2800" dirty="0" smtClean="0">
                <a:ea typeface="+mn-ea"/>
              </a:rPr>
              <a:t>Three books: balance top one at the middle, the second over the third at ½, and the trio over the table edge at the center of gravity = (1+2+2½)/3 = 1⅚ from right end</a:t>
            </a:r>
          </a:p>
        </p:txBody>
      </p:sp>
      <p:sp>
        <p:nvSpPr>
          <p:cNvPr id="48135" name="Date Placeholder 6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20362EBE-99DA-6240-B4B9-699245460E8D}" type="datetime1">
              <a:rPr lang="en-US"/>
              <a:pPr>
                <a:defRPr/>
              </a:pPr>
              <a:t>4/12/14</a:t>
            </a:fld>
            <a:endParaRPr lang="en-US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46082" name="Equation" r:id="rId4" imgW="114300" imgH="165100" progId="Equation.DSMT4">
              <p:embed/>
            </p:oleObj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46083" name="Equation" r:id="rId5" imgW="114300" imgH="165100" progId="Equation.DSMT4">
              <p:embed/>
            </p:oleObj>
          </a:graphicData>
        </a:graphic>
      </p:graphicFrame>
      <p:sp>
        <p:nvSpPr>
          <p:cNvPr id="49159" name="Rectangle 9"/>
          <p:cNvSpPr>
            <a:spLocks noChangeArrowheads="1"/>
          </p:cNvSpPr>
          <p:nvPr/>
        </p:nvSpPr>
        <p:spPr bwMode="auto">
          <a:xfrm>
            <a:off x="0" y="4876800"/>
            <a:ext cx="4572000" cy="6096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Rectangle 14"/>
          <p:cNvSpPr>
            <a:spLocks noChangeArrowheads="1"/>
          </p:cNvSpPr>
          <p:nvPr/>
        </p:nvSpPr>
        <p:spPr bwMode="auto">
          <a:xfrm>
            <a:off x="457200" y="5410200"/>
            <a:ext cx="76200" cy="685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1" name="Rectangle 15"/>
          <p:cNvSpPr>
            <a:spLocks noChangeArrowheads="1"/>
          </p:cNvSpPr>
          <p:nvPr/>
        </p:nvSpPr>
        <p:spPr bwMode="auto">
          <a:xfrm>
            <a:off x="3962400" y="5410200"/>
            <a:ext cx="76200" cy="685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166938" y="4276725"/>
            <a:ext cx="3886200" cy="306388"/>
            <a:chOff x="2590800" y="4572000"/>
            <a:chExt cx="3886200" cy="305594"/>
          </a:xfrm>
        </p:grpSpPr>
        <p:sp>
          <p:nvSpPr>
            <p:cNvPr id="49173" name="Rectangle 10"/>
            <p:cNvSpPr>
              <a:spLocks noChangeArrowheads="1"/>
            </p:cNvSpPr>
            <p:nvPr/>
          </p:nvSpPr>
          <p:spPr bwMode="auto">
            <a:xfrm>
              <a:off x="2590800" y="4572000"/>
              <a:ext cx="3886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9174" name="Straight Connector 17"/>
            <p:cNvCxnSpPr>
              <a:cxnSpLocks noChangeShapeType="1"/>
              <a:stCxn id="49173" idx="0"/>
              <a:endCxn id="49173" idx="2"/>
            </p:cNvCxnSpPr>
            <p:nvPr/>
          </p:nvCxnSpPr>
          <p:spPr bwMode="auto">
            <a:xfrm rot="16200000" flipH="1">
              <a:off x="4381500" y="4724400"/>
              <a:ext cx="304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114800" y="3971925"/>
            <a:ext cx="3886200" cy="304800"/>
            <a:chOff x="2590800" y="4572000"/>
            <a:chExt cx="3886200" cy="305594"/>
          </a:xfrm>
        </p:grpSpPr>
        <p:sp>
          <p:nvSpPr>
            <p:cNvPr id="49171" name="Rectangle 18"/>
            <p:cNvSpPr>
              <a:spLocks noChangeArrowheads="1"/>
            </p:cNvSpPr>
            <p:nvPr/>
          </p:nvSpPr>
          <p:spPr bwMode="auto">
            <a:xfrm>
              <a:off x="2590800" y="4572000"/>
              <a:ext cx="3886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9172" name="Straight Connector 21"/>
            <p:cNvCxnSpPr>
              <a:cxnSpLocks noChangeShapeType="1"/>
              <a:stCxn id="49171" idx="0"/>
              <a:endCxn id="49171" idx="2"/>
            </p:cNvCxnSpPr>
            <p:nvPr/>
          </p:nvCxnSpPr>
          <p:spPr bwMode="auto">
            <a:xfrm rot="16200000" flipH="1">
              <a:off x="4381500" y="4724400"/>
              <a:ext cx="304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9164" name="TextBox 22"/>
          <p:cNvSpPr txBox="1">
            <a:spLocks noChangeArrowheads="1"/>
          </p:cNvSpPr>
          <p:nvPr/>
        </p:nvSpPr>
        <p:spPr bwMode="auto">
          <a:xfrm>
            <a:off x="6815138" y="4197350"/>
            <a:ext cx="6096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9165" name="TextBox 23"/>
          <p:cNvSpPr txBox="1">
            <a:spLocks noChangeArrowheads="1"/>
          </p:cNvSpPr>
          <p:nvPr/>
        </p:nvSpPr>
        <p:spPr bwMode="auto">
          <a:xfrm>
            <a:off x="5291138" y="4505325"/>
            <a:ext cx="60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½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219200" y="4572000"/>
            <a:ext cx="3886200" cy="306388"/>
            <a:chOff x="2590800" y="4572000"/>
            <a:chExt cx="3886200" cy="305594"/>
          </a:xfrm>
        </p:grpSpPr>
        <p:sp>
          <p:nvSpPr>
            <p:cNvPr id="49169" name="Rectangle 25"/>
            <p:cNvSpPr>
              <a:spLocks noChangeArrowheads="1"/>
            </p:cNvSpPr>
            <p:nvPr/>
          </p:nvSpPr>
          <p:spPr bwMode="auto">
            <a:xfrm>
              <a:off x="2590800" y="4572000"/>
              <a:ext cx="3886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9170" name="Straight Connector 26"/>
            <p:cNvCxnSpPr>
              <a:cxnSpLocks noChangeShapeType="1"/>
              <a:stCxn id="49169" idx="0"/>
              <a:endCxn id="49169" idx="2"/>
            </p:cNvCxnSpPr>
            <p:nvPr/>
          </p:nvCxnSpPr>
          <p:spPr bwMode="auto">
            <a:xfrm rot="16200000" flipH="1">
              <a:off x="4381500" y="4724400"/>
              <a:ext cx="304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49167" name="Straight Arrow Connector 28"/>
          <p:cNvCxnSpPr>
            <a:cxnSpLocks noChangeShapeType="1"/>
          </p:cNvCxnSpPr>
          <p:nvPr/>
        </p:nvCxnSpPr>
        <p:spPr bwMode="auto">
          <a:xfrm>
            <a:off x="4572000" y="3657600"/>
            <a:ext cx="3352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49168" name="TextBox 29"/>
          <p:cNvSpPr txBox="1">
            <a:spLocks noChangeArrowheads="1"/>
          </p:cNvSpPr>
          <p:nvPr/>
        </p:nvSpPr>
        <p:spPr bwMode="auto">
          <a:xfrm>
            <a:off x="5943600" y="3429000"/>
            <a:ext cx="6096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1⅚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sz="3600" smtClean="0">
                <a:latin typeface="Chalkboard" pitchFamily="-84" charset="0"/>
              </a:rPr>
              <a:t>Stacking books</a:t>
            </a:r>
          </a:p>
        </p:txBody>
      </p:sp>
      <p:sp>
        <p:nvSpPr>
          <p:cNvPr id="50182" name="Rectangle 4"/>
          <p:cNvSpPr>
            <a:spLocks noGrp="1" noChangeArrowheads="1"/>
          </p:cNvSpPr>
          <p:nvPr>
            <p:ph idx="1"/>
          </p:nvPr>
        </p:nvSpPr>
        <p:spPr>
          <a:xfrm>
            <a:off x="419100" y="1143000"/>
            <a:ext cx="8305800" cy="1524000"/>
          </a:xfrm>
        </p:spPr>
        <p:txBody>
          <a:bodyPr rtlCol="0">
            <a:normAutofit fontScale="85000" lnSpcReduction="20000"/>
          </a:bodyPr>
          <a:lstStyle/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 smtClean="0">
                <a:ea typeface="+mn-ea"/>
              </a:rPr>
              <a:t>Three books: balance top one at the middle, the second over the third at ½, and the trio over the table edge at the center of gravity = (1+2+2½)/3 = 1⅚ from right end</a:t>
            </a:r>
          </a:p>
        </p:txBody>
      </p:sp>
      <p:sp>
        <p:nvSpPr>
          <p:cNvPr id="50183" name="Date Placeholder 6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D4D1DD2-BE56-4F4A-80FC-0E13856858A5}" type="datetime1">
              <a:rPr lang="en-US"/>
              <a:pPr>
                <a:defRPr/>
              </a:pPr>
              <a:t>4/12/14</a:t>
            </a:fld>
            <a:endParaRPr lang="en-US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48130" name="Equation" r:id="rId4" imgW="114300" imgH="165100" progId="Equation.DSMT4">
              <p:embed/>
            </p:oleObj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48131" name="Equation" r:id="rId5" imgW="114300" imgH="165100" progId="Equation.DSMT4">
              <p:embed/>
            </p:oleObj>
          </a:graphicData>
        </a:graphic>
      </p:graphicFrame>
      <p:sp>
        <p:nvSpPr>
          <p:cNvPr id="51207" name="Rectangle 9"/>
          <p:cNvSpPr>
            <a:spLocks noChangeArrowheads="1"/>
          </p:cNvSpPr>
          <p:nvPr/>
        </p:nvSpPr>
        <p:spPr bwMode="auto">
          <a:xfrm>
            <a:off x="0" y="4876800"/>
            <a:ext cx="4572000" cy="6096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8" name="Rectangle 14"/>
          <p:cNvSpPr>
            <a:spLocks noChangeArrowheads="1"/>
          </p:cNvSpPr>
          <p:nvPr/>
        </p:nvSpPr>
        <p:spPr bwMode="auto">
          <a:xfrm>
            <a:off x="457200" y="5410200"/>
            <a:ext cx="76200" cy="685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9" name="Rectangle 15"/>
          <p:cNvSpPr>
            <a:spLocks noChangeArrowheads="1"/>
          </p:cNvSpPr>
          <p:nvPr/>
        </p:nvSpPr>
        <p:spPr bwMode="auto">
          <a:xfrm>
            <a:off x="3962400" y="5410200"/>
            <a:ext cx="76200" cy="685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166938" y="4276725"/>
            <a:ext cx="3886200" cy="306388"/>
            <a:chOff x="2590800" y="4572000"/>
            <a:chExt cx="3886200" cy="305594"/>
          </a:xfrm>
        </p:grpSpPr>
        <p:sp>
          <p:nvSpPr>
            <p:cNvPr id="51223" name="Rectangle 10"/>
            <p:cNvSpPr>
              <a:spLocks noChangeArrowheads="1"/>
            </p:cNvSpPr>
            <p:nvPr/>
          </p:nvSpPr>
          <p:spPr bwMode="auto">
            <a:xfrm>
              <a:off x="2590800" y="4572000"/>
              <a:ext cx="3886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1224" name="Straight Connector 17"/>
            <p:cNvCxnSpPr>
              <a:cxnSpLocks noChangeShapeType="1"/>
              <a:stCxn id="51223" idx="0"/>
              <a:endCxn id="51223" idx="2"/>
            </p:cNvCxnSpPr>
            <p:nvPr/>
          </p:nvCxnSpPr>
          <p:spPr bwMode="auto">
            <a:xfrm rot="16200000" flipH="1">
              <a:off x="4381500" y="4724400"/>
              <a:ext cx="304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114800" y="3971925"/>
            <a:ext cx="3886200" cy="304800"/>
            <a:chOff x="2590800" y="4572000"/>
            <a:chExt cx="3886200" cy="305594"/>
          </a:xfrm>
        </p:grpSpPr>
        <p:sp>
          <p:nvSpPr>
            <p:cNvPr id="51221" name="Rectangle 18"/>
            <p:cNvSpPr>
              <a:spLocks noChangeArrowheads="1"/>
            </p:cNvSpPr>
            <p:nvPr/>
          </p:nvSpPr>
          <p:spPr bwMode="auto">
            <a:xfrm>
              <a:off x="2590800" y="4572000"/>
              <a:ext cx="3886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1222" name="Straight Connector 21"/>
            <p:cNvCxnSpPr>
              <a:cxnSpLocks noChangeShapeType="1"/>
              <a:stCxn id="51221" idx="0"/>
              <a:endCxn id="51221" idx="2"/>
            </p:cNvCxnSpPr>
            <p:nvPr/>
          </p:nvCxnSpPr>
          <p:spPr bwMode="auto">
            <a:xfrm rot="16200000" flipH="1">
              <a:off x="4381500" y="4724400"/>
              <a:ext cx="304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51212" name="TextBox 22"/>
          <p:cNvSpPr txBox="1">
            <a:spLocks noChangeArrowheads="1"/>
          </p:cNvSpPr>
          <p:nvPr/>
        </p:nvSpPr>
        <p:spPr bwMode="auto">
          <a:xfrm>
            <a:off x="6815138" y="4197350"/>
            <a:ext cx="6096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1213" name="TextBox 23"/>
          <p:cNvSpPr txBox="1">
            <a:spLocks noChangeArrowheads="1"/>
          </p:cNvSpPr>
          <p:nvPr/>
        </p:nvSpPr>
        <p:spPr bwMode="auto">
          <a:xfrm>
            <a:off x="5291138" y="4505325"/>
            <a:ext cx="60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½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219200" y="4572000"/>
            <a:ext cx="3886200" cy="306388"/>
            <a:chOff x="2590800" y="4572000"/>
            <a:chExt cx="3886200" cy="305594"/>
          </a:xfrm>
        </p:grpSpPr>
        <p:sp>
          <p:nvSpPr>
            <p:cNvPr id="51219" name="Rectangle 25"/>
            <p:cNvSpPr>
              <a:spLocks noChangeArrowheads="1"/>
            </p:cNvSpPr>
            <p:nvPr/>
          </p:nvSpPr>
          <p:spPr bwMode="auto">
            <a:xfrm>
              <a:off x="2590800" y="4572000"/>
              <a:ext cx="3886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1220" name="Straight Connector 26"/>
            <p:cNvCxnSpPr>
              <a:cxnSpLocks noChangeShapeType="1"/>
              <a:stCxn id="51219" idx="0"/>
              <a:endCxn id="51219" idx="2"/>
            </p:cNvCxnSpPr>
            <p:nvPr/>
          </p:nvCxnSpPr>
          <p:spPr bwMode="auto">
            <a:xfrm rot="16200000" flipH="1">
              <a:off x="4381500" y="4724400"/>
              <a:ext cx="304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51215" name="TextBox 27"/>
          <p:cNvSpPr txBox="1">
            <a:spLocks noChangeArrowheads="1"/>
          </p:cNvSpPr>
          <p:nvPr/>
        </p:nvSpPr>
        <p:spPr bwMode="auto">
          <a:xfrm>
            <a:off x="4648200" y="4876800"/>
            <a:ext cx="60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⅓</a:t>
            </a:r>
          </a:p>
        </p:txBody>
      </p:sp>
      <p:cxnSp>
        <p:nvCxnSpPr>
          <p:cNvPr id="51216" name="Straight Arrow Connector 28"/>
          <p:cNvCxnSpPr>
            <a:cxnSpLocks noChangeShapeType="1"/>
          </p:cNvCxnSpPr>
          <p:nvPr/>
        </p:nvCxnSpPr>
        <p:spPr bwMode="auto">
          <a:xfrm>
            <a:off x="4572000" y="3657600"/>
            <a:ext cx="3352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51217" name="TextBox 29"/>
          <p:cNvSpPr txBox="1">
            <a:spLocks noChangeArrowheads="1"/>
          </p:cNvSpPr>
          <p:nvPr/>
        </p:nvSpPr>
        <p:spPr bwMode="auto">
          <a:xfrm>
            <a:off x="5943600" y="3429000"/>
            <a:ext cx="6096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1⅚</a:t>
            </a:r>
          </a:p>
        </p:txBody>
      </p:sp>
      <p:sp>
        <p:nvSpPr>
          <p:cNvPr id="51218" name="TextBox 30"/>
          <p:cNvSpPr txBox="1">
            <a:spLocks noChangeArrowheads="1"/>
          </p:cNvSpPr>
          <p:nvPr/>
        </p:nvSpPr>
        <p:spPr bwMode="auto">
          <a:xfrm>
            <a:off x="5943600" y="5334000"/>
            <a:ext cx="2819400" cy="4572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halkboard" pitchFamily="-84" charset="0"/>
                <a:ea typeface="Chalkboard" pitchFamily="-84" charset="0"/>
                <a:cs typeface="Chalkboard" pitchFamily="-84" charset="0"/>
              </a:rPr>
              <a:t>See a pattern?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sz="3600" smtClean="0">
                <a:solidFill>
                  <a:srgbClr val="000000"/>
                </a:solidFill>
                <a:latin typeface="Chalkboard" pitchFamily="-84" charset="0"/>
              </a:rPr>
              <a:t>The Harmonic Series Diverges</a:t>
            </a:r>
          </a:p>
        </p:txBody>
      </p:sp>
      <p:sp>
        <p:nvSpPr>
          <p:cNvPr id="53255" name="Rectangle 4"/>
          <p:cNvSpPr>
            <a:spLocks noGrp="1" noChangeArrowheads="1"/>
          </p:cNvSpPr>
          <p:nvPr>
            <p:ph idx="1"/>
          </p:nvPr>
        </p:nvSpPr>
        <p:spPr>
          <a:xfrm>
            <a:off x="419100" y="1371600"/>
            <a:ext cx="8305800" cy="4114800"/>
          </a:xfrm>
        </p:spPr>
        <p:txBody>
          <a:bodyPr/>
          <a:lstStyle/>
          <a:p>
            <a:r>
              <a:rPr lang="en-US" dirty="0" smtClean="0">
                <a:latin typeface="Chalkboard" pitchFamily="-84" charset="0"/>
              </a:rPr>
              <a:t>Let              . Then for any </a:t>
            </a:r>
            <a:r>
              <a:rPr lang="en-US" dirty="0" err="1" smtClean="0">
                <a:latin typeface="Chalkboard" pitchFamily="-84" charset="0"/>
              </a:rPr>
              <a:t>n</a:t>
            </a:r>
            <a:r>
              <a:rPr lang="en-US" dirty="0" smtClean="0">
                <a:latin typeface="Chalkboard" pitchFamily="-84" charset="0"/>
              </a:rPr>
              <a:t>, </a:t>
            </a:r>
          </a:p>
          <a:p>
            <a:endParaRPr lang="en-US" dirty="0" smtClean="0">
              <a:latin typeface="Lucida Grande" pitchFamily="-84" charset="0"/>
            </a:endParaRPr>
          </a:p>
          <a:p>
            <a:pPr>
              <a:buFont typeface="Wingdings 2" pitchFamily="-84" charset="2"/>
              <a:buNone/>
            </a:pPr>
            <a:endParaRPr lang="en-US" dirty="0" smtClean="0">
              <a:latin typeface="Lucida Grande" pitchFamily="-84" charset="0"/>
            </a:endParaRPr>
          </a:p>
          <a:p>
            <a:r>
              <a:rPr lang="en-US" dirty="0" smtClean="0">
                <a:latin typeface="Chalkboard" pitchFamily="-84" charset="0"/>
              </a:rPr>
              <a:t>Doubling the number of terms adds at least ½ to the sum</a:t>
            </a:r>
          </a:p>
          <a:p>
            <a:r>
              <a:rPr lang="en-US" dirty="0" smtClean="0">
                <a:latin typeface="Chalkboard" pitchFamily="-84" charset="0"/>
              </a:rPr>
              <a:t>Corollary. The series diverges, that is,  </a:t>
            </a:r>
          </a:p>
          <a:p>
            <a:pPr>
              <a:buFontTx/>
              <a:buNone/>
            </a:pPr>
            <a:endParaRPr lang="en-US" dirty="0" smtClean="0">
              <a:latin typeface="Lucida Grande" pitchFamily="-84" charset="0"/>
            </a:endParaRPr>
          </a:p>
        </p:txBody>
      </p:sp>
      <p:sp>
        <p:nvSpPr>
          <p:cNvPr id="52233" name="Date Placeholder 6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488DC10F-99C3-684C-BF3A-76458C3951B9}" type="datetime1">
              <a:rPr lang="en-US"/>
              <a:pPr>
                <a:defRPr/>
              </a:pPr>
              <a:t>4/14/14</a:t>
            </a:fld>
            <a:endParaRPr lang="en-US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50178" name="Equation" r:id="rId4" imgW="114300" imgH="165100" progId="Equation.DSMT4">
              <p:embed/>
            </p:oleObj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1758950" y="1143000"/>
          <a:ext cx="1517650" cy="1041400"/>
        </p:xfrm>
        <a:graphic>
          <a:graphicData uri="http://schemas.openxmlformats.org/presentationml/2006/ole">
            <p:oleObj spid="_x0000_s50179" name="Equation" r:id="rId5" imgW="647700" imgH="444500" progId="Equation.DSMT4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2971800" y="1905000"/>
          <a:ext cx="2133600" cy="1101725"/>
        </p:xfrm>
        <a:graphic>
          <a:graphicData uri="http://schemas.openxmlformats.org/presentationml/2006/ole">
            <p:oleObj spid="_x0000_s50180" name="Equation" r:id="rId6" imgW="762000" imgH="393700" progId="Equation.DSMT4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28600" y="4800600"/>
          <a:ext cx="8610600" cy="609600"/>
        </p:xfrm>
        <a:graphic>
          <a:graphicData uri="http://schemas.openxmlformats.org/presentationml/2006/ole">
            <p:oleObj spid="_x0000_s50181" name="Equation" r:id="rId7" imgW="2870200" imgH="203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Chalkboard" pitchFamily="-84" charset="0"/>
              </a:rPr>
              <a:t>Proof by</a:t>
            </a:r>
            <a:r>
              <a:rPr lang="en-US" sz="3600" dirty="0" smtClean="0">
                <a:latin typeface="Chalkboard" pitchFamily="-84" charset="0"/>
              </a:rPr>
              <a:t> Induction that </a:t>
            </a:r>
            <a:r>
              <a:rPr lang="en-US" sz="3600" dirty="0" smtClean="0">
                <a:latin typeface="Chalkboard" pitchFamily="-84" charset="0"/>
              </a:rPr>
              <a:t>the Harmonic Series Diverges</a:t>
            </a:r>
          </a:p>
        </p:txBody>
      </p:sp>
      <p:sp>
        <p:nvSpPr>
          <p:cNvPr id="55303" name="Rectangle 4"/>
          <p:cNvSpPr>
            <a:spLocks noGrp="1" noChangeArrowheads="1"/>
          </p:cNvSpPr>
          <p:nvPr>
            <p:ph idx="1"/>
          </p:nvPr>
        </p:nvSpPr>
        <p:spPr>
          <a:xfrm>
            <a:off x="419100" y="1371600"/>
            <a:ext cx="8305800" cy="4114800"/>
          </a:xfrm>
        </p:spPr>
        <p:txBody>
          <a:bodyPr/>
          <a:lstStyle/>
          <a:p>
            <a:endParaRPr lang="en-US" smtClean="0">
              <a:latin typeface="Lucida Grande" pitchFamily="-84" charset="0"/>
            </a:endParaRPr>
          </a:p>
          <a:p>
            <a:pPr>
              <a:buFontTx/>
              <a:buNone/>
            </a:pPr>
            <a:endParaRPr lang="en-US" smtClean="0">
              <a:latin typeface="Lucida Grande" pitchFamily="-84" charset="0"/>
            </a:endParaRPr>
          </a:p>
          <a:p>
            <a:endParaRPr lang="en-US" smtClean="0">
              <a:latin typeface="Lucida Grande" pitchFamily="-84" charset="0"/>
            </a:endParaRPr>
          </a:p>
          <a:p>
            <a:pPr>
              <a:buFontTx/>
              <a:buNone/>
            </a:pPr>
            <a:endParaRPr lang="en-US" smtClean="0">
              <a:latin typeface="Lucida Grande" pitchFamily="-84" charset="0"/>
            </a:endParaRPr>
          </a:p>
        </p:txBody>
      </p:sp>
      <p:sp>
        <p:nvSpPr>
          <p:cNvPr id="54281" name="Date Placeholder 6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63E7735A-E4E0-1B4C-9062-2C65366C540E}" type="datetime1">
              <a:rPr lang="en-US"/>
              <a:pPr>
                <a:defRPr/>
              </a:pPr>
              <a:t>4/14/14</a:t>
            </a:fld>
            <a:endParaRPr lang="en-US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87042" name="Equation" r:id="rId4" imgW="114300" imgH="165100" progId="Equation.DSMT4">
              <p:embed/>
            </p:oleObj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2619375" y="1447800"/>
          <a:ext cx="4017963" cy="1101725"/>
        </p:xfrm>
        <a:graphic>
          <a:graphicData uri="http://schemas.openxmlformats.org/presentationml/2006/ole">
            <p:oleObj spid="_x0000_s87043" name="Equation" r:id="rId5" imgW="1435100" imgH="393700" progId="Equation.DSMT4">
              <p:embed/>
            </p:oleObj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2030412" y="2986087"/>
          <a:ext cx="6217647" cy="1197441"/>
        </p:xfrm>
        <a:graphic>
          <a:graphicData uri="http://schemas.openxmlformats.org/presentationml/2006/ole">
            <p:oleObj spid="_x0000_s87044" name="Equation" r:id="rId6" imgW="2044700" imgH="393700" progId="Equation.DSMT4">
              <p:embed/>
            </p:oleObj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87045" name="Equation" r:id="rId7" imgW="114300" imgH="1651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a Geometric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</a:p>
          <a:p>
            <a:endParaRPr lang="en-US" dirty="0" smtClean="0"/>
          </a:p>
          <a:p>
            <a:r>
              <a:rPr lang="en-US" dirty="0" smtClean="0"/>
              <a:t>Method 1: Prove by induction that for every n≥0,</a:t>
            </a:r>
          </a:p>
          <a:p>
            <a:endParaRPr lang="en-US" dirty="0" smtClean="0"/>
          </a:p>
          <a:p>
            <a:r>
              <a:rPr lang="en-US" dirty="0" smtClean="0"/>
              <a:t>And then make some argument about the limit as </a:t>
            </a:r>
            <a:r>
              <a:rPr lang="en-US" dirty="0" err="1" smtClean="0"/>
              <a:t>n</a:t>
            </a:r>
            <a:r>
              <a:rPr lang="en-US" dirty="0" smtClean="0"/>
              <a:t> →∞ to conclude that the sum is 2.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17774" y="1600200"/>
          <a:ext cx="1779599" cy="717068"/>
        </p:xfrm>
        <a:graphic>
          <a:graphicData uri="http://schemas.openxmlformats.org/presentationml/2006/ole">
            <p:oleObj spid="_x0000_s26627" name="Equation" r:id="rId3" imgW="977900" imgH="393700" progId="Equation.DSMT4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446213" y="3824330"/>
          <a:ext cx="3165475" cy="717550"/>
        </p:xfrm>
        <a:graphic>
          <a:graphicData uri="http://schemas.openxmlformats.org/presentationml/2006/ole">
            <p:oleObj spid="_x0000_s26628" name="Equation" r:id="rId4" imgW="1739900" imgH="3937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3"/>
          <p:cNvSpPr>
            <a:spLocks noGrp="1" noChangeArrowheads="1"/>
          </p:cNvSpPr>
          <p:nvPr>
            <p:ph type="title"/>
          </p:nvPr>
        </p:nvSpPr>
        <p:spPr>
          <a:xfrm>
            <a:off x="1058862" y="-179294"/>
            <a:ext cx="8077200" cy="1143000"/>
          </a:xfrm>
        </p:spPr>
        <p:txBody>
          <a:bodyPr/>
          <a:lstStyle/>
          <a:p>
            <a:pPr algn="l"/>
            <a:r>
              <a:rPr lang="en-US" sz="3600" smtClean="0">
                <a:latin typeface="Chalkboard" pitchFamily="-84" charset="0"/>
              </a:rPr>
              <a:t>The Harmonic Series Diverges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idx="1"/>
          </p:nvPr>
        </p:nvSpPr>
        <p:spPr>
          <a:xfrm>
            <a:off x="419100" y="1371600"/>
            <a:ext cx="8305800" cy="4114800"/>
          </a:xfrm>
        </p:spPr>
        <p:txBody>
          <a:bodyPr/>
          <a:lstStyle/>
          <a:p>
            <a:endParaRPr lang="en-US" smtClean="0">
              <a:latin typeface="Lucida Grande" pitchFamily="-84" charset="0"/>
            </a:endParaRPr>
          </a:p>
          <a:p>
            <a:pPr>
              <a:buFontTx/>
              <a:buNone/>
            </a:pPr>
            <a:endParaRPr lang="en-US" smtClean="0">
              <a:latin typeface="Lucida Grande" pitchFamily="-84" charset="0"/>
            </a:endParaRPr>
          </a:p>
          <a:p>
            <a:endParaRPr lang="en-US" smtClean="0">
              <a:latin typeface="Lucida Grande" pitchFamily="-84" charset="0"/>
            </a:endParaRPr>
          </a:p>
          <a:p>
            <a:pPr>
              <a:buFontTx/>
              <a:buNone/>
            </a:pPr>
            <a:endParaRPr lang="en-US" smtClean="0">
              <a:latin typeface="Lucida Grande" pitchFamily="-84" charset="0"/>
            </a:endParaRPr>
          </a:p>
        </p:txBody>
      </p:sp>
      <p:sp>
        <p:nvSpPr>
          <p:cNvPr id="56328" name="Date Placeholder 6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44105394-63ED-5D49-A299-0C5A7BACB4D0}" type="datetime1">
              <a:rPr lang="en-US"/>
              <a:pPr>
                <a:defRPr/>
              </a:pPr>
              <a:t>4/12/14</a:t>
            </a:fld>
            <a:endParaRPr lang="en-US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54274" name="Equation" r:id="rId4" imgW="114300" imgH="165100" progId="Equation.DSMT4">
              <p:embed/>
            </p:oleObj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1058862" y="635000"/>
          <a:ext cx="7140575" cy="5765800"/>
        </p:xfrm>
        <a:graphic>
          <a:graphicData uri="http://schemas.openxmlformats.org/presentationml/2006/ole">
            <p:oleObj spid="_x0000_s54275" name="Equation" r:id="rId5" imgW="3365500" imgH="2717800" progId="Equation.DSMT4">
              <p:embed/>
            </p:oleObj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54276" name="Equation" r:id="rId6" imgW="114300" imgH="1651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ea typeface="+mj-ea"/>
              </a:rPr>
              <a:t>So </a:t>
            </a:r>
            <a:r>
              <a:rPr lang="en-US" sz="3600" dirty="0" smtClean="0"/>
              <a:t>w</a:t>
            </a:r>
            <a:r>
              <a:rPr lang="en-US" sz="3600" dirty="0" smtClean="0">
                <a:ea typeface="+mj-ea"/>
              </a:rPr>
              <a:t>ith a stack of 31 books </a:t>
            </a:r>
            <a:br>
              <a:rPr lang="en-US" sz="3600" dirty="0" smtClean="0">
                <a:ea typeface="+mj-ea"/>
              </a:rPr>
            </a:br>
            <a:r>
              <a:rPr lang="en-US" sz="3600" dirty="0" smtClean="0">
                <a:ea typeface="+mj-ea"/>
              </a:rPr>
              <a:t>you get 2 book lengths off the table!</a:t>
            </a:r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>
          <a:xfrm>
            <a:off x="419100" y="1066800"/>
            <a:ext cx="8305800" cy="4114800"/>
          </a:xfrm>
        </p:spPr>
        <p:txBody>
          <a:bodyPr/>
          <a:lstStyle/>
          <a:p>
            <a:pPr>
              <a:buFont typeface="Arial" pitchFamily="-84" charset="0"/>
              <a:buNone/>
            </a:pPr>
            <a:endParaRPr lang="en-US" smtClean="0">
              <a:latin typeface="Chalkboard" pitchFamily="-84" charset="0"/>
            </a:endParaRPr>
          </a:p>
          <a:p>
            <a:pPr>
              <a:buFontTx/>
              <a:buNone/>
            </a:pPr>
            <a:r>
              <a:rPr lang="en-US" smtClean="0">
                <a:latin typeface="Chalkboard" pitchFamily="-84" charset="0"/>
              </a:rPr>
              <a:t>And there is no limit to how far the stack can extend</a:t>
            </a:r>
            <a:r>
              <a:rPr lang="en-US" smtClean="0">
                <a:latin typeface="Lucida Grande" pitchFamily="-84" charset="0"/>
              </a:rPr>
              <a:t>!</a:t>
            </a:r>
          </a:p>
        </p:txBody>
      </p:sp>
      <p:sp>
        <p:nvSpPr>
          <p:cNvPr id="58375" name="Date Placeholder 6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6EF8FD02-7A62-4640-9A9E-9DFB164B0861}" type="datetime1">
              <a:rPr lang="en-US"/>
              <a:pPr>
                <a:defRPr/>
              </a:pPr>
              <a:t>4/12/14</a:t>
            </a:fld>
            <a:endParaRPr lang="en-US"/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56322" name="Equation" r:id="rId4" imgW="114300" imgH="165100" progId="Equation.DSMT4">
              <p:embed/>
            </p:oleObj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56323" name="Equation" r:id="rId5" imgW="114300" imgH="165100" progId="Equation.DSMT4">
              <p:embed/>
            </p:oleObj>
          </a:graphicData>
        </a:graphic>
      </p:graphicFrame>
      <p:pic>
        <p:nvPicPr>
          <p:cNvPr id="5939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7038" y="2401888"/>
            <a:ext cx="4297362" cy="354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0" name="Picture 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67200" y="2878138"/>
            <a:ext cx="4386263" cy="230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1" name="TextBox 11"/>
          <p:cNvSpPr txBox="1">
            <a:spLocks noChangeArrowheads="1"/>
          </p:cNvSpPr>
          <p:nvPr/>
        </p:nvSpPr>
        <p:spPr bwMode="auto">
          <a:xfrm>
            <a:off x="4191000" y="5486400"/>
            <a:ext cx="4953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http://mathforum.org/advanced/robertd/harmonic.html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a Geometric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Alternatively, use the fact that</a:t>
            </a:r>
          </a:p>
          <a:p>
            <a:r>
              <a:rPr lang="en-US" dirty="0" smtClean="0"/>
              <a:t>Why? Let </a:t>
            </a:r>
            <a:r>
              <a:rPr lang="en-US" dirty="0" err="1" smtClean="0"/>
              <a:t>F(x</a:t>
            </a:r>
            <a:r>
              <a:rPr lang="en-US" dirty="0" smtClean="0"/>
              <a:t>) = 1 +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smtClean="0"/>
              <a:t>+ x</a:t>
            </a:r>
            <a:r>
              <a:rPr lang="en-US" baseline="30000" dirty="0" smtClean="0"/>
              <a:t>2</a:t>
            </a:r>
            <a:r>
              <a:rPr lang="en-US" dirty="0" smtClean="0"/>
              <a:t> + x</a:t>
            </a:r>
            <a:r>
              <a:rPr lang="en-US" baseline="30000" dirty="0" smtClean="0"/>
              <a:t>3</a:t>
            </a:r>
            <a:r>
              <a:rPr lang="en-US" dirty="0" smtClean="0"/>
              <a:t> + …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 err="1" smtClean="0"/>
              <a:t>xF(x</a:t>
            </a:r>
            <a:r>
              <a:rPr lang="en-US" dirty="0" smtClean="0"/>
              <a:t>) = </a:t>
            </a:r>
            <a:r>
              <a:rPr lang="en-US" dirty="0" err="1" smtClean="0"/>
              <a:t>x</a:t>
            </a:r>
            <a:r>
              <a:rPr lang="en-US" dirty="0" smtClean="0"/>
              <a:t> + x</a:t>
            </a:r>
            <a:r>
              <a:rPr lang="en-US" baseline="30000" dirty="0" smtClean="0"/>
              <a:t>2</a:t>
            </a:r>
            <a:r>
              <a:rPr lang="en-US" dirty="0" smtClean="0"/>
              <a:t> + x</a:t>
            </a:r>
            <a:r>
              <a:rPr lang="en-US" baseline="30000" dirty="0" smtClean="0"/>
              <a:t>3</a:t>
            </a:r>
            <a:r>
              <a:rPr lang="en-US" dirty="0" smtClean="0"/>
              <a:t> + … </a:t>
            </a:r>
          </a:p>
          <a:p>
            <a:pPr>
              <a:buNone/>
            </a:pPr>
            <a:r>
              <a:rPr lang="en-US" dirty="0" smtClean="0"/>
              <a:t>                = </a:t>
            </a:r>
            <a:r>
              <a:rPr lang="en-US" dirty="0" err="1" smtClean="0"/>
              <a:t>F(x</a:t>
            </a:r>
            <a:r>
              <a:rPr lang="en-US" dirty="0" smtClean="0"/>
              <a:t>) – 1</a:t>
            </a:r>
          </a:p>
          <a:p>
            <a:r>
              <a:rPr lang="en-US" dirty="0" smtClean="0"/>
              <a:t>Since </a:t>
            </a:r>
            <a:r>
              <a:rPr lang="en-US" dirty="0" err="1" smtClean="0"/>
              <a:t>xF(x</a:t>
            </a:r>
            <a:r>
              <a:rPr lang="en-US" dirty="0" smtClean="0"/>
              <a:t>) = </a:t>
            </a:r>
            <a:r>
              <a:rPr lang="en-US" dirty="0" err="1" smtClean="0"/>
              <a:t>F(x</a:t>
            </a:r>
            <a:r>
              <a:rPr lang="en-US" dirty="0" smtClean="0"/>
              <a:t>) - 1, </a:t>
            </a:r>
            <a:r>
              <a:rPr lang="en-US" dirty="0" err="1" smtClean="0"/>
              <a:t>F(x</a:t>
            </a:r>
            <a:r>
              <a:rPr lang="en-US" dirty="0" smtClean="0"/>
              <a:t>) = 1/(1-x)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???!</a:t>
            </a:r>
          </a:p>
          <a:p>
            <a:pPr>
              <a:buNone/>
            </a:pPr>
            <a:r>
              <a:rPr lang="en-US" dirty="0" smtClean="0"/>
              <a:t>Now </a:t>
            </a:r>
            <a:r>
              <a:rPr lang="en-US" dirty="0" smtClean="0"/>
              <a:t>plug </a:t>
            </a:r>
            <a:r>
              <a:rPr lang="en-US" dirty="0" smtClean="0"/>
              <a:t>in </a:t>
            </a:r>
            <a:r>
              <a:rPr lang="en-US" dirty="0" err="1" smtClean="0"/>
              <a:t>x</a:t>
            </a:r>
            <a:r>
              <a:rPr lang="en-US" dirty="0" smtClean="0"/>
              <a:t> = </a:t>
            </a:r>
            <a:r>
              <a:rPr lang="en-US" dirty="0" smtClean="0"/>
              <a:t>½:                       !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These “formal power series” have many uses.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83840" y="1295662"/>
          <a:ext cx="2785568" cy="838375"/>
        </p:xfrm>
        <a:graphic>
          <a:graphicData uri="http://schemas.openxmlformats.org/presentationml/2006/ole">
            <p:oleObj spid="_x0000_s1026" name="Equation" r:id="rId3" imgW="1308100" imgH="393700" progId="Equation.DSMT4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855379" y="4161564"/>
          <a:ext cx="2933700" cy="1041400"/>
        </p:xfrm>
        <a:graphic>
          <a:graphicData uri="http://schemas.openxmlformats.org/presentationml/2006/ole">
            <p:oleObj spid="_x0000_s1030" name="Equation" r:id="rId4" imgW="1612900" imgH="5715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</a:p>
          <a:p>
            <a:endParaRPr lang="en-US" dirty="0" smtClean="0"/>
          </a:p>
          <a:p>
            <a:r>
              <a:rPr lang="en-US" dirty="0" smtClean="0"/>
              <a:t>Since                       ,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03463" y="1299494"/>
          <a:ext cx="4970462" cy="1203325"/>
        </p:xfrm>
        <a:graphic>
          <a:graphicData uri="http://schemas.openxmlformats.org/presentationml/2006/ole">
            <p:oleObj spid="_x0000_s29698" name="Equation" r:id="rId3" imgW="1625600" imgH="393700" progId="Equation.DSMT4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303463" y="2620963"/>
          <a:ext cx="3017837" cy="908050"/>
        </p:xfrm>
        <a:graphic>
          <a:graphicData uri="http://schemas.openxmlformats.org/presentationml/2006/ole">
            <p:oleObj spid="_x0000_s29700" name="Equation" r:id="rId4" imgW="1308100" imgH="393700" progId="Equation.DSMT4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2303463" y="3724276"/>
          <a:ext cx="3427413" cy="2401887"/>
        </p:xfrm>
        <a:graphic>
          <a:graphicData uri="http://schemas.openxmlformats.org/presentationml/2006/ole">
            <p:oleObj spid="_x0000_s29701" name="Equation" r:id="rId5" imgW="1485900" imgH="1041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</a:p>
          <a:p>
            <a:endParaRPr lang="en-US" dirty="0" smtClean="0"/>
          </a:p>
          <a:p>
            <a:r>
              <a:rPr lang="en-US" dirty="0" smtClean="0"/>
              <a:t>Generalize. Note that S=F(1/3) where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78335" y="1329030"/>
          <a:ext cx="4621265" cy="1203859"/>
        </p:xfrm>
        <a:graphic>
          <a:graphicData uri="http://schemas.openxmlformats.org/presentationml/2006/ole">
            <p:oleObj spid="_x0000_s30722" name="Equation" r:id="rId3" imgW="1511300" imgH="393700" progId="Equation.DSMT4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317750" y="7456488"/>
          <a:ext cx="4506913" cy="1071562"/>
        </p:xfrm>
        <a:graphic>
          <a:graphicData uri="http://schemas.openxmlformats.org/presentationml/2006/ole">
            <p:oleObj spid="_x0000_s30723" name="Equation" r:id="rId4" imgW="1816100" imgH="431800" progId="Equation.DSMT4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476073" y="3429000"/>
          <a:ext cx="4506913" cy="1069975"/>
        </p:xfrm>
        <a:graphic>
          <a:graphicData uri="http://schemas.openxmlformats.org/presentationml/2006/ole">
            <p:oleObj spid="_x0000_s30724" name="Equation" r:id="rId5" imgW="1816100" imgH="431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Power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092702" y="1230814"/>
          <a:ext cx="6398711" cy="5255711"/>
        </p:xfrm>
        <a:graphic>
          <a:graphicData uri="http://schemas.openxmlformats.org/presentationml/2006/ole">
            <p:oleObj spid="_x0000_s59394" name="Equation" r:id="rId3" imgW="2997200" imgH="246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then</a:t>
            </a:r>
            <a:endParaRPr lang="en-US" dirty="0"/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2651126" y="2534536"/>
          <a:ext cx="3017837" cy="908050"/>
        </p:xfrm>
        <a:graphic>
          <a:graphicData uri="http://schemas.openxmlformats.org/presentationml/2006/ole">
            <p:oleObj spid="_x0000_s60419" name="Equation" r:id="rId3" imgW="1308100" imgH="393700" progId="Equation.DSMT4">
              <p:embed/>
            </p:oleObj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1826734" y="1600200"/>
          <a:ext cx="4506913" cy="1069975"/>
        </p:xfrm>
        <a:graphic>
          <a:graphicData uri="http://schemas.openxmlformats.org/presentationml/2006/ole">
            <p:oleObj spid="_x0000_s60420" name="Equation" r:id="rId4" imgW="1816100" imgH="431800" progId="Equation.DSMT4">
              <p:embed/>
            </p:oleObj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2011750" y="3985597"/>
          <a:ext cx="4659312" cy="2489200"/>
        </p:xfrm>
        <a:graphic>
          <a:graphicData uri="http://schemas.openxmlformats.org/presentationml/2006/ole">
            <p:oleObj spid="_x0000_s60421" name="Equation" r:id="rId5" imgW="2019300" imgH="10795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Identities involving “Choose”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</a:t>
            </a:r>
          </a:p>
          <a:p>
            <a:endParaRPr lang="en-US" dirty="0" smtClean="0"/>
          </a:p>
          <a:p>
            <a:r>
              <a:rPr lang="en-US" dirty="0" smtClean="0"/>
              <a:t>“Set Theory” derivation</a:t>
            </a:r>
          </a:p>
          <a:p>
            <a:pPr lvl="1"/>
            <a:r>
              <a:rPr lang="en-US" dirty="0" smtClean="0"/>
              <a:t>Let S be a set of size </a:t>
            </a:r>
            <a:r>
              <a:rPr lang="en-US" dirty="0" err="1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This is the sum of the number of 0 element subsets, plus the number of 1-element subsets, plus …, plus the number of </a:t>
            </a:r>
            <a:r>
              <a:rPr lang="en-US" dirty="0" err="1" smtClean="0"/>
              <a:t>n</a:t>
            </a:r>
            <a:r>
              <a:rPr lang="en-US" dirty="0" smtClean="0"/>
              <a:t>-element subsets</a:t>
            </a:r>
          </a:p>
          <a:p>
            <a:pPr lvl="1"/>
            <a:r>
              <a:rPr lang="en-US" dirty="0" smtClean="0"/>
              <a:t>Total 2</a:t>
            </a:r>
            <a:r>
              <a:rPr lang="en-US" baseline="30000" dirty="0" smtClean="0"/>
              <a:t>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473329" y="1417638"/>
          <a:ext cx="6213471" cy="989198"/>
        </p:xfrm>
        <a:graphic>
          <a:graphicData uri="http://schemas.openxmlformats.org/presentationml/2006/ole">
            <p:oleObj spid="_x0000_s27651" name="Equation" r:id="rId3" imgW="3111500" imgH="495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because if you multiply out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x+y)(x+y)(x+y</a:t>
            </a:r>
            <a:r>
              <a:rPr lang="en-US" dirty="0" smtClean="0"/>
              <a:t>)…(</a:t>
            </a:r>
            <a:r>
              <a:rPr lang="en-US" dirty="0" err="1" smtClean="0"/>
              <a:t>x+y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the coefficient of </a:t>
            </a:r>
            <a:r>
              <a:rPr lang="en-US" dirty="0" err="1" smtClean="0"/>
              <a:t>x</a:t>
            </a:r>
            <a:r>
              <a:rPr lang="en-US" baseline="30000" dirty="0" err="1" smtClean="0"/>
              <a:t>i</a:t>
            </a:r>
            <a:r>
              <a:rPr lang="en-US" dirty="0" err="1" smtClean="0"/>
              <a:t>y</a:t>
            </a:r>
            <a:r>
              <a:rPr lang="en-US" baseline="30000" dirty="0" err="1" smtClean="0"/>
              <a:t>n-i</a:t>
            </a:r>
            <a:r>
              <a:rPr lang="en-US" dirty="0" smtClean="0"/>
              <a:t> is the number of different ways of choosing </a:t>
            </a:r>
            <a:r>
              <a:rPr lang="en-US" dirty="0" err="1" smtClean="0"/>
              <a:t>x</a:t>
            </a:r>
            <a:r>
              <a:rPr lang="en-US" dirty="0" smtClean="0"/>
              <a:t> from </a:t>
            </a:r>
            <a:r>
              <a:rPr lang="en-US" dirty="0" err="1" smtClean="0"/>
              <a:t>i</a:t>
            </a:r>
            <a:r>
              <a:rPr lang="en-US" dirty="0" smtClean="0"/>
              <a:t> factors and </a:t>
            </a:r>
            <a:r>
              <a:rPr lang="en-US" dirty="0" err="1" smtClean="0"/>
              <a:t>y</a:t>
            </a:r>
            <a:r>
              <a:rPr lang="en-US" dirty="0" smtClean="0"/>
              <a:t> from </a:t>
            </a:r>
            <a:r>
              <a:rPr lang="en-US" dirty="0" err="1" smtClean="0"/>
              <a:t>n-i</a:t>
            </a:r>
            <a:r>
              <a:rPr lang="en-US" dirty="0" smtClean="0"/>
              <a:t> factors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420813" y="1600200"/>
          <a:ext cx="4408487" cy="1343025"/>
        </p:xfrm>
        <a:graphic>
          <a:graphicData uri="http://schemas.openxmlformats.org/presentationml/2006/ole">
            <p:oleObj spid="_x0000_s32770" name="Equation" r:id="rId3" imgW="1625600" imgH="495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3280</TotalTime>
  <Words>630</Words>
  <Application>Microsoft Macintosh PowerPoint</Application>
  <PresentationFormat>On-screen Show (4:3)</PresentationFormat>
  <Paragraphs>124</Paragraphs>
  <Slides>22</Slides>
  <Notes>10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CS20 template</vt:lpstr>
      <vt:lpstr>MathType 6.0 Equation</vt:lpstr>
      <vt:lpstr>Equation</vt:lpstr>
      <vt:lpstr>Series</vt:lpstr>
      <vt:lpstr>Sum of a Geometric Series</vt:lpstr>
      <vt:lpstr>Sum of a Geometric Series</vt:lpstr>
      <vt:lpstr>Another example</vt:lpstr>
      <vt:lpstr>Another Example</vt:lpstr>
      <vt:lpstr>Manipulating Power Series</vt:lpstr>
      <vt:lpstr>Another Approach</vt:lpstr>
      <vt:lpstr>Identities involving “Choose”</vt:lpstr>
      <vt:lpstr>Binomial Theorem</vt:lpstr>
      <vt:lpstr>Using the Binomial Theorem</vt:lpstr>
      <vt:lpstr>Using the Binomial Theorem</vt:lpstr>
      <vt:lpstr>Stacking books</vt:lpstr>
      <vt:lpstr>Stacking books</vt:lpstr>
      <vt:lpstr>Stacking books</vt:lpstr>
      <vt:lpstr>Stacking books</vt:lpstr>
      <vt:lpstr>Stacking books</vt:lpstr>
      <vt:lpstr>Stacking books</vt:lpstr>
      <vt:lpstr>The Harmonic Series Diverges</vt:lpstr>
      <vt:lpstr>Proof by Induction that the Harmonic Series Diverges</vt:lpstr>
      <vt:lpstr>The Harmonic Series Diverges</vt:lpstr>
      <vt:lpstr>So with a stack of 31 books  you get 2 book lengths off the table!</vt:lpstr>
      <vt:lpstr>FINIS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Series, Generating Functions, Recurrences</dc:title>
  <dc:creator>Harry Lewis</dc:creator>
  <cp:lastModifiedBy>Harry Lewis</cp:lastModifiedBy>
  <cp:revision>16</cp:revision>
  <dcterms:created xsi:type="dcterms:W3CDTF">2014-04-12T19:05:15Z</dcterms:created>
  <dcterms:modified xsi:type="dcterms:W3CDTF">2014-04-14T20:32:45Z</dcterms:modified>
</cp:coreProperties>
</file>