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df" ContentType="application/pdf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72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83" d="100"/>
          <a:sy n="83" d="100"/>
        </p:scale>
        <p:origin x="-9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28FC4-2083-764F-88F4-3DD064D548CF}" type="datetimeFigureOut">
              <a:rPr lang="en-US" smtClean="0"/>
              <a:pPr/>
              <a:t>2/26/14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DAC3E-B153-FA4A-8A93-3ADA9F721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82E37-BB1F-8B43-B10C-07107B8769A0}" type="datetimeFigureOut">
              <a:rPr lang="en-US" smtClean="0"/>
              <a:pPr/>
              <a:t>2/26/14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28E61-6A5B-0C40-824B-DECB7485D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BAEC-38E8-0742-9200-6FD65B23E434}" type="datetime1">
              <a:rPr lang="en-US" smtClean="0"/>
              <a:pPr/>
              <a:t>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9500-A835-B842-A30E-A9872488B7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7C95-FBB4-3E4C-8566-4EA863E82D91}" type="datetime1">
              <a:rPr lang="en-US" smtClean="0"/>
              <a:pPr/>
              <a:t>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9500-A835-B842-A30E-A9872488B7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D206-7AD2-2D4C-9E70-1B625C025220}" type="datetime1">
              <a:rPr lang="en-US" smtClean="0"/>
              <a:pPr/>
              <a:t>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9500-A835-B842-A30E-A9872488B7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2066E-6A67-B341-B0DF-894A7F168FD0}" type="datetime1">
              <a:rPr lang="en-US" smtClean="0"/>
              <a:pPr/>
              <a:t>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9500-A835-B842-A30E-A9872488B7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CDFE-6E7B-AC4A-A6EA-F2B0D19C520F}" type="datetime1">
              <a:rPr lang="en-US" smtClean="0"/>
              <a:pPr/>
              <a:t>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9500-A835-B842-A30E-A9872488B7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E0C9-6507-C940-8316-2BC89A62D307}" type="datetime1">
              <a:rPr lang="en-US" smtClean="0"/>
              <a:pPr/>
              <a:t>2/26/14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9500-A835-B842-A30E-A9872488B7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07CAB-6751-7F40-91A2-4B2B03498CF0}" type="datetime1">
              <a:rPr lang="en-US" smtClean="0"/>
              <a:pPr/>
              <a:t>2/26/14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9500-A835-B842-A30E-A9872488B7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CC86-1C6F-E749-AF0E-64E4A0E9F765}" type="datetime1">
              <a:rPr lang="en-US" smtClean="0"/>
              <a:pPr/>
              <a:t>2/26/14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9500-A835-B842-A30E-A9872488B7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EF83-0EF8-3B4B-BA9B-A354E3C5DE9E}" type="datetime1">
              <a:rPr lang="en-US" smtClean="0"/>
              <a:pPr/>
              <a:t>2/26/14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9500-A835-B842-A30E-A9872488B7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1D6D-563F-484A-AF97-EF2A5497C4C3}" type="datetime1">
              <a:rPr lang="en-US" smtClean="0"/>
              <a:pPr/>
              <a:t>2/26/14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9500-A835-B842-A30E-A9872488B7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E14B-6C17-B440-A8F7-3CC016513859}" type="datetime1">
              <a:rPr lang="en-US" smtClean="0"/>
              <a:pPr/>
              <a:t>2/26/14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9500-A835-B842-A30E-A9872488B7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df"/><Relationship Id="rId15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26110-0038-144B-B905-11B19255B957}" type="datetime1">
              <a:rPr lang="en-US" smtClean="0"/>
              <a:pPr/>
              <a:t>2/26/14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D9500-A835-B842-A30E-A9872488B7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by-nc-sa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04157" y="6383561"/>
            <a:ext cx="1062563" cy="370662"/>
          </a:xfrm>
          <a:prstGeom prst="rect">
            <a:avLst/>
          </a:prstGeom>
        </p:spPr>
      </p:pic>
      <p:pic>
        <p:nvPicPr>
          <p:cNvPr id="9" name="Picture 8" descr="footer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4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2456283" y="6412711"/>
            <a:ext cx="4025900" cy="279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halkboard"/>
          <a:ea typeface="+mj-ea"/>
          <a:cs typeface="Chalkboar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halkboard"/>
          <a:ea typeface="+mn-ea"/>
          <a:cs typeface="Chalkboar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halkboard"/>
          <a:ea typeface="+mn-ea"/>
          <a:cs typeface="Chalkboard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halkboard"/>
          <a:ea typeface="+mn-ea"/>
          <a:cs typeface="Chalkboard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States and Invariants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F021-2DCB-2A49-979D-AFB12BF41D8C}" type="datetime1">
              <a:rPr lang="en-US" smtClean="0"/>
              <a:pPr/>
              <a:t>2/26/14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9500-A835-B842-A30E-A9872488B76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correctness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58763" y="1214438"/>
            <a:ext cx="8651875" cy="564356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  <a:buNone/>
            </a:pPr>
            <a:r>
              <a:rPr lang="en-US" sz="3600" dirty="0"/>
              <a:t>Example: GCD(662,414)</a:t>
            </a:r>
            <a:endParaRPr lang="en-US" dirty="0"/>
          </a:p>
          <a:p>
            <a:pPr marL="304800" indent="-304800" eaLnBrk="1" hangingPunct="1">
              <a:spcBef>
                <a:spcPts val="800"/>
              </a:spcBef>
              <a:buNone/>
            </a:pPr>
            <a:r>
              <a:rPr lang="en-US" sz="3200" dirty="0"/>
              <a:t>= GCD(414, 248)  since rem(662,414) = 248</a:t>
            </a:r>
            <a:endParaRPr lang="en-US" dirty="0"/>
          </a:p>
          <a:p>
            <a:pPr marL="304800" indent="-304800" eaLnBrk="1" hangingPunct="1">
              <a:spcBef>
                <a:spcPts val="800"/>
              </a:spcBef>
              <a:buNone/>
            </a:pPr>
            <a:r>
              <a:rPr lang="en-US" sz="3200" dirty="0"/>
              <a:t>= GCD(248, 166)  since rem(414,248) = 166</a:t>
            </a:r>
            <a:endParaRPr lang="en-US" dirty="0"/>
          </a:p>
          <a:p>
            <a:pPr marL="304800" indent="-304800" eaLnBrk="1" hangingPunct="1">
              <a:spcBef>
                <a:spcPts val="800"/>
              </a:spcBef>
              <a:buNone/>
            </a:pPr>
            <a:r>
              <a:rPr lang="en-US" sz="3200" dirty="0"/>
              <a:t>= GCD(166, 82)    since rem(248,166) =   82</a:t>
            </a:r>
            <a:endParaRPr lang="en-US" dirty="0"/>
          </a:p>
          <a:p>
            <a:pPr marL="304800" indent="-304800" eaLnBrk="1" hangingPunct="1">
              <a:spcBef>
                <a:spcPts val="800"/>
              </a:spcBef>
              <a:buNone/>
            </a:pPr>
            <a:r>
              <a:rPr lang="en-US" sz="3200" dirty="0"/>
              <a:t>= GCD(82, 2)       since rem(166,82)   =     2</a:t>
            </a:r>
            <a:endParaRPr lang="en-US" dirty="0"/>
          </a:p>
          <a:p>
            <a:pPr marL="304800" indent="-304800" eaLnBrk="1" hangingPunct="1">
              <a:spcBef>
                <a:spcPts val="800"/>
              </a:spcBef>
              <a:buNone/>
            </a:pPr>
            <a:r>
              <a:rPr lang="en-US" sz="3200" dirty="0"/>
              <a:t>= GCD(2, 0)         since rem(82,2)       =   </a:t>
            </a:r>
            <a:r>
              <a:rPr lang="en-US" sz="3200" dirty="0" smtClean="0"/>
              <a:t> 0</a:t>
            </a:r>
            <a:endParaRPr lang="en-US" dirty="0"/>
          </a:p>
          <a:p>
            <a:pPr marL="304800" indent="-304800" algn="ctr" eaLnBrk="1" hangingPunct="1"/>
            <a:r>
              <a:rPr lang="en-US" dirty="0">
                <a:solidFill>
                  <a:srgbClr val="3333CC"/>
                </a:solidFill>
              </a:rPr>
              <a:t>return value: 2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74892"/>
            <a:ext cx="2133600" cy="365125"/>
          </a:xfrm>
        </p:spPr>
        <p:txBody>
          <a:bodyPr/>
          <a:lstStyle/>
          <a:p>
            <a:fld id="{0DAA283F-AD94-FF48-84B8-DCD8890B3BE2}" type="datetime1">
              <a:rPr lang="en-US" smtClean="0"/>
              <a:pPr/>
              <a:t>2/26/14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9500-A835-B842-A30E-A9872488B76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GCD correctness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79400" y="1460500"/>
            <a:ext cx="8585200" cy="53975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dirty="0">
                <a:solidFill>
                  <a:srgbClr val="008000"/>
                </a:solidFill>
              </a:rPr>
              <a:t>Euclid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Algorithm</a:t>
            </a:r>
            <a:r>
              <a:rPr lang="en-US" dirty="0"/>
              <a:t> as </a:t>
            </a:r>
            <a:r>
              <a:rPr lang="en-US" dirty="0">
                <a:solidFill>
                  <a:srgbClr val="3333CC"/>
                </a:solidFill>
              </a:rPr>
              <a:t>State Machine</a:t>
            </a:r>
            <a:r>
              <a:rPr lang="en-US" dirty="0"/>
              <a:t>:</a:t>
            </a:r>
          </a:p>
          <a:p>
            <a:pPr marL="304800" indent="-304800" eaLnBrk="1" hangingPunct="1"/>
            <a:r>
              <a:rPr lang="en-US" dirty="0"/>
              <a:t>States ::= </a:t>
            </a:r>
          </a:p>
          <a:p>
            <a:pPr marL="304800" indent="-304800" eaLnBrk="1" hangingPunct="1"/>
            <a:r>
              <a:rPr lang="en-US" dirty="0"/>
              <a:t>start ::=  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304800" indent="-304800" eaLnBrk="1" hangingPunct="1"/>
            <a:r>
              <a:rPr lang="en-US" dirty="0"/>
              <a:t>state transitions defined by</a:t>
            </a:r>
          </a:p>
          <a:p>
            <a:pPr marL="304800" indent="-304800" algn="ctr" eaLnBrk="1" hangingPunct="1"/>
            <a:r>
              <a:rPr lang="en-US" dirty="0"/>
              <a:t> (</a:t>
            </a:r>
            <a:r>
              <a:rPr lang="en-US" dirty="0" err="1"/>
              <a:t>x,y</a:t>
            </a:r>
            <a:r>
              <a:rPr lang="en-US" dirty="0"/>
              <a:t>) </a:t>
            </a:r>
            <a:r>
              <a:rPr lang="en-US" sz="3600" b="1" dirty="0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  <a:r>
              <a:rPr lang="en-US" dirty="0"/>
              <a:t> (</a:t>
            </a:r>
            <a:r>
              <a:rPr lang="en-US" dirty="0" err="1"/>
              <a:t>y</a:t>
            </a:r>
            <a:r>
              <a:rPr lang="en-US" dirty="0"/>
              <a:t>, </a:t>
            </a:r>
            <a:r>
              <a:rPr lang="en-US" dirty="0" err="1"/>
              <a:t>rem(x,y</a:t>
            </a:r>
            <a:r>
              <a:rPr lang="en-US" dirty="0"/>
              <a:t>))   for  </a:t>
            </a:r>
            <a:r>
              <a:rPr lang="en-US" dirty="0" err="1"/>
              <a:t>y</a:t>
            </a:r>
            <a:r>
              <a:rPr lang="en-US" dirty="0"/>
              <a:t> ≠ 0</a:t>
            </a:r>
          </a:p>
        </p:txBody>
      </p:sp>
      <p:pic>
        <p:nvPicPr>
          <p:cNvPr id="4608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4000" y="2246757"/>
            <a:ext cx="12319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65621"/>
            <a:ext cx="2133600" cy="365125"/>
          </a:xfrm>
        </p:spPr>
        <p:txBody>
          <a:bodyPr/>
          <a:lstStyle/>
          <a:p>
            <a:fld id="{A45C116A-40A8-9B4A-80E2-DEFA915DF6B8}" type="datetime1">
              <a:rPr lang="en-US" smtClean="0"/>
              <a:pPr/>
              <a:t>2/26/14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9500-A835-B842-A30E-A9872488B76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4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47108" name="Rectangle 5"/>
          <p:cNvSpPr>
            <a:spLocks/>
          </p:cNvSpPr>
          <p:nvPr/>
        </p:nvSpPr>
        <p:spPr bwMode="auto">
          <a:xfrm>
            <a:off x="334963" y="1181100"/>
            <a:ext cx="822325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preserved invariant is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P((x,y)) </a:t>
            </a:r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::= </a:t>
            </a:r>
            <a:r>
              <a:rPr lang="en-US" sz="4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[gcd(a,b) = gcd(x,y)]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509588" y="2794000"/>
            <a:ext cx="8102600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00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P(start):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at start x = a , y = b, so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P(start)  </a:t>
            </a:r>
            <a:r>
              <a:rPr lang="en-US" sz="4000">
                <a:solidFill>
                  <a:schemeClr val="tx1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≡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[gcd(a,b) = gcd(a,b)]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>
              <a:lnSpc>
                <a:spcPct val="150000"/>
              </a:lnSpc>
            </a:pP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which holds trivially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84163"/>
            <a:ext cx="2133600" cy="365125"/>
          </a:xfrm>
        </p:spPr>
        <p:txBody>
          <a:bodyPr/>
          <a:lstStyle/>
          <a:p>
            <a:fld id="{42F81420-0AEA-6948-A147-B60A185A88AD}" type="datetime1">
              <a:rPr lang="en-US" smtClean="0"/>
              <a:pPr/>
              <a:t>2/26/14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9500-A835-B842-A30E-A9872488B76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4"/>
          <p:cNvSpPr>
            <a:spLocks/>
          </p:cNvSpPr>
          <p:nvPr/>
        </p:nvSpPr>
        <p:spPr bwMode="auto">
          <a:xfrm>
            <a:off x="381000" y="1231900"/>
            <a:ext cx="8331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transitions: (x, y) </a:t>
            </a:r>
            <a:r>
              <a:rPr lang="en-US" sz="4000">
                <a:solidFill>
                  <a:schemeClr val="tx1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→ 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(y, rem(x, y))</a:t>
            </a:r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647700" y="4073525"/>
            <a:ext cx="7323138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x = qy + rem.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any divisor 2 of these 3 terms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divides all 3.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369888" y="2032000"/>
            <a:ext cx="8264525" cy="2000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is preserved because: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Lemma:</a:t>
            </a:r>
            <a:r>
              <a:rPr lang="en-US" sz="4000">
                <a:solidFill>
                  <a:srgbClr val="00CC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gcd(x,y) = gcd(y, rem(x,y))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>
              <a:spcBef>
                <a:spcPts val="600"/>
              </a:spcBef>
            </a:pP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                          for y </a:t>
            </a:r>
            <a:r>
              <a:rPr lang="en-US" sz="3600">
                <a:solidFill>
                  <a:schemeClr val="tx1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≠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0</a:t>
            </a:r>
          </a:p>
        </p:txBody>
      </p:sp>
      <p:sp>
        <p:nvSpPr>
          <p:cNvPr id="48134" name="Rectangle 7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65621"/>
            <a:ext cx="2133600" cy="365125"/>
          </a:xfrm>
        </p:spPr>
        <p:txBody>
          <a:bodyPr/>
          <a:lstStyle/>
          <a:p>
            <a:fld id="{3589B4A6-C98D-8344-ABBE-DDD55DE1C0A3}" type="datetime1">
              <a:rPr lang="en-US" smtClean="0"/>
              <a:pPr/>
              <a:t>2/26/14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9500-A835-B842-A30E-A9872488B76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 autoUpdateAnimBg="0"/>
      <p:bldP spid="39942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/>
              <a:t>GCD correctness</a:t>
            </a:r>
          </a:p>
        </p:txBody>
      </p:sp>
      <p:sp>
        <p:nvSpPr>
          <p:cNvPr id="49156" name="Rectangle 5"/>
          <p:cNvSpPr>
            <a:spLocks/>
          </p:cNvSpPr>
          <p:nvPr/>
        </p:nvSpPr>
        <p:spPr bwMode="auto">
          <a:xfrm>
            <a:off x="1736725" y="1054100"/>
            <a:ext cx="5668963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Conclusion: on termination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48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 </a:t>
            </a:r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48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gcd(a,b)</a:t>
            </a:r>
          </a:p>
        </p:txBody>
      </p:sp>
      <p:sp>
        <p:nvSpPr>
          <p:cNvPr id="40966" name="Rectangle 6"/>
          <p:cNvSpPr>
            <a:spLocks/>
          </p:cNvSpPr>
          <p:nvPr/>
        </p:nvSpPr>
        <p:spPr bwMode="auto">
          <a:xfrm>
            <a:off x="241300" y="2667000"/>
            <a:ext cx="83693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 at termination, y = 0, so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 = gcd(x,0) = gcd(x,y) </a:t>
            </a:r>
          </a:p>
        </p:txBody>
      </p:sp>
      <p:sp>
        <p:nvSpPr>
          <p:cNvPr id="40967" name="Rectangle 7"/>
          <p:cNvSpPr>
            <a:spLocks/>
          </p:cNvSpPr>
          <p:nvPr/>
        </p:nvSpPr>
        <p:spPr bwMode="auto">
          <a:xfrm>
            <a:off x="6064250" y="3365500"/>
            <a:ext cx="280035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440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795713" y="4056063"/>
            <a:ext cx="5156200" cy="1181100"/>
            <a:chOff x="0" y="0"/>
            <a:chExt cx="3247" cy="74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 rot="5400000">
              <a:off x="1544" y="-1448"/>
              <a:ext cx="240" cy="3136"/>
              <a:chOff x="0" y="0"/>
              <a:chExt cx="239" cy="3136"/>
            </a:xfrm>
          </p:grpSpPr>
          <p:sp>
            <p:nvSpPr>
              <p:cNvPr id="49163" name="AutoShape 10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  <a:close/>
                    <a:moveTo>
                      <a:pt x="0" y="0"/>
                    </a:moveTo>
                  </a:path>
                </a:pathLst>
              </a:cu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64" name="AutoShape 11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9162" name="Rectangle 12"/>
            <p:cNvSpPr>
              <a:spLocks/>
            </p:cNvSpPr>
            <p:nvPr/>
          </p:nvSpPr>
          <p:spPr bwMode="auto">
            <a:xfrm>
              <a:off x="0" y="207"/>
              <a:ext cx="3247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>
                  <a:solidFill>
                    <a:srgbClr val="008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preserved invariant</a:t>
              </a:r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241300" y="6377749"/>
            <a:ext cx="2133600" cy="365125"/>
          </a:xfrm>
        </p:spPr>
        <p:txBody>
          <a:bodyPr/>
          <a:lstStyle/>
          <a:p>
            <a:fld id="{AE42225C-B773-9646-8C89-16529C4AC6FF}" type="datetime1">
              <a:rPr lang="en-US" smtClean="0"/>
              <a:pPr/>
              <a:t>2/26/14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9500-A835-B842-A30E-A9872488B76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build="p" autoUpdateAnimBg="0"/>
      <p:bldP spid="4096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</a:t>
            </a:r>
            <a:r>
              <a:rPr lang="en-US">
                <a:solidFill>
                  <a:srgbClr val="3333CC"/>
                </a:solidFill>
              </a:rPr>
              <a:t>Termination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79400" y="1295400"/>
            <a:ext cx="8661400" cy="5562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5400" dirty="0" err="1"/>
              <a:t>y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0000E5"/>
                </a:solidFill>
              </a:rPr>
              <a:t>decreases at each step</a:t>
            </a:r>
            <a:endParaRPr lang="en-US" dirty="0"/>
          </a:p>
          <a:p>
            <a:pPr marL="304800" indent="-304800" eaLnBrk="1" hangingPunct="1">
              <a:spcBef>
                <a:spcPts val="1300"/>
              </a:spcBef>
            </a:pPr>
            <a:r>
              <a:rPr lang="en-US" sz="5400" dirty="0" err="1"/>
              <a:t>y</a:t>
            </a:r>
            <a:r>
              <a:rPr lang="en-US" sz="5400" b="1" dirty="0">
                <a:solidFill>
                  <a:srgbClr val="0000E5"/>
                </a:solidFill>
              </a:rPr>
              <a:t>    </a:t>
            </a:r>
            <a:r>
              <a:rPr lang="en-US" sz="5400" dirty="0"/>
              <a:t>   (another invariant)</a:t>
            </a:r>
            <a:endParaRPr lang="en-US" dirty="0"/>
          </a:p>
          <a:p>
            <a:pPr marL="304800" indent="-304800" eaLnBrk="1" hangingPunct="1">
              <a:spcBef>
                <a:spcPts val="1300"/>
              </a:spcBef>
            </a:pPr>
            <a:r>
              <a:rPr lang="en-US" sz="5400" dirty="0"/>
              <a:t>Well Ordering implies reaches minimum &amp; stops</a:t>
            </a:r>
          </a:p>
        </p:txBody>
      </p:sp>
      <p:pic>
        <p:nvPicPr>
          <p:cNvPr id="5018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070" y="2581783"/>
            <a:ext cx="1003300" cy="474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65621"/>
            <a:ext cx="2133600" cy="365125"/>
          </a:xfrm>
        </p:spPr>
        <p:txBody>
          <a:bodyPr/>
          <a:lstStyle/>
          <a:p>
            <a:fld id="{3A9E3FF4-A578-4E44-8315-C9CCE1F34FFE}" type="datetime1">
              <a:rPr lang="en-US" smtClean="0"/>
              <a:pPr/>
              <a:t>2/26/14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9500-A835-B842-A30E-A9872488B76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FINIS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2066E-6A67-B341-B0DF-894A7F168FD0}" type="datetime1">
              <a:rPr lang="en-US" smtClean="0"/>
              <a:pPr/>
              <a:t>2/26/14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9500-A835-B842-A30E-A9872488B76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state space is just a binary relation on a set S (the set of “states”)</a:t>
            </a:r>
          </a:p>
          <a:p>
            <a:pPr lvl="1"/>
            <a:r>
              <a:rPr lang="en-US" dirty="0" smtClean="0"/>
              <a:t>(Meyer calls this a “state machine”)</a:t>
            </a:r>
          </a:p>
          <a:p>
            <a:r>
              <a:rPr lang="en-US" dirty="0" smtClean="0"/>
              <a:t>E.g. S = 3x3 arrangements of X, O, blank</a:t>
            </a:r>
          </a:p>
          <a:p>
            <a:pPr>
              <a:buClr>
                <a:schemeClr val="tx1"/>
              </a:buClr>
            </a:pPr>
            <a:r>
              <a:rPr lang="en-US" dirty="0" err="1" smtClean="0">
                <a:solidFill>
                  <a:srgbClr val="FF0000"/>
                </a:solidFill>
              </a:rPr>
              <a:t>a</a:t>
            </a:r>
            <a:r>
              <a:rPr lang="en-US" dirty="0" err="1" smtClean="0"/>
              <a:t>→</a:t>
            </a:r>
            <a:r>
              <a:rPr lang="en-US" dirty="0" err="1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, where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 ∈S, </a:t>
            </a:r>
            <a:r>
              <a:rPr lang="en-US" dirty="0" err="1" smtClean="0"/>
              <a:t>iff</a:t>
            </a:r>
            <a:r>
              <a:rPr lang="en-US" dirty="0" smtClean="0"/>
              <a:t> a move from state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can result in state </a:t>
            </a:r>
            <a:r>
              <a:rPr lang="en-US" dirty="0" err="1" smtClean="0">
                <a:solidFill>
                  <a:srgbClr val="FF0000"/>
                </a:solidFill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B99A-EF20-7248-ACEF-77F24E2F531C}" type="datetime1">
              <a:rPr lang="en-US" smtClean="0"/>
              <a:pPr/>
              <a:t>2/26/14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9500-A835-B842-A30E-A9872488B763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55880" y="5028883"/>
          <a:ext cx="126984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280"/>
                <a:gridCol w="423280"/>
                <a:gridCol w="42328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937080" y="5028883"/>
          <a:ext cx="126984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280"/>
                <a:gridCol w="423280"/>
                <a:gridCol w="42328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74392" y="5348443"/>
            <a:ext cx="42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→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78331" y="5348443"/>
            <a:ext cx="42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→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212380" y="5028883"/>
          <a:ext cx="126984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280"/>
                <a:gridCol w="423280"/>
                <a:gridCol w="42328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from state to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dirty="0" smtClean="0"/>
              <a:t>Many computational problems can be described in terms of the states that are reachable from a state after a series of moves</a:t>
            </a:r>
          </a:p>
          <a:p>
            <a:pPr fontAlgn="t"/>
            <a:r>
              <a:rPr lang="en-US" dirty="0" smtClean="0"/>
              <a:t>In tic-tac-toe, is            reachable </a:t>
            </a:r>
          </a:p>
          <a:p>
            <a:pPr fontAlgn="t"/>
            <a:endParaRPr lang="en-US" dirty="0" smtClean="0"/>
          </a:p>
          <a:p>
            <a:pPr fontAlgn="t">
              <a:buNone/>
            </a:pPr>
            <a:r>
              <a:rPr lang="en-US" dirty="0" smtClean="0"/>
              <a:t>			from state               ?				</a:t>
            </a:r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F864-3581-854F-B553-02EF7C98D785}" type="datetime1">
              <a:rPr lang="en-US" smtClean="0"/>
              <a:pPr/>
              <a:t>2/26/14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9500-A835-B842-A30E-A9872488B763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245993" y="3331556"/>
          <a:ext cx="126984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280"/>
                <a:gridCol w="423280"/>
                <a:gridCol w="42328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55258" y="4694665"/>
          <a:ext cx="126984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280"/>
                <a:gridCol w="423280"/>
                <a:gridCol w="42328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Invariant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t"/>
            <a:r>
              <a:rPr lang="en-US" dirty="0" smtClean="0"/>
              <a:t>In tic-tac-toe, is            reachable </a:t>
            </a:r>
          </a:p>
          <a:p>
            <a:pPr fontAlgn="t"/>
            <a:endParaRPr lang="en-US" dirty="0" smtClean="0"/>
          </a:p>
          <a:p>
            <a:pPr fontAlgn="t">
              <a:buNone/>
            </a:pPr>
            <a:r>
              <a:rPr lang="en-US" dirty="0" smtClean="0"/>
              <a:t>			from state                   ?</a:t>
            </a:r>
          </a:p>
          <a:p>
            <a:pPr fontAlgn="t">
              <a:buNone/>
            </a:pPr>
            <a:endParaRPr lang="en-US" dirty="0" smtClean="0"/>
          </a:p>
          <a:p>
            <a:pPr fontAlgn="t">
              <a:buNone/>
            </a:pPr>
            <a:r>
              <a:rPr lang="en-US" dirty="0" smtClean="0"/>
              <a:t>No because tic-tac-toe preserves an </a:t>
            </a:r>
            <a:r>
              <a:rPr lang="en-US" i="1" dirty="0" smtClean="0"/>
              <a:t>invariant</a:t>
            </a:r>
            <a:r>
              <a:rPr lang="en-US" dirty="0" smtClean="0"/>
              <a:t> property of states: #X=#O or #X=#O+1</a:t>
            </a:r>
          </a:p>
          <a:p>
            <a:pPr fontAlgn="t">
              <a:buNone/>
            </a:pPr>
            <a:endParaRPr lang="en-US" dirty="0" smtClean="0"/>
          </a:p>
          <a:p>
            <a:pPr fontAlgn="t">
              <a:buNone/>
            </a:pPr>
            <a:r>
              <a:rPr lang="en-US" dirty="0" smtClean="0"/>
              <a:t>	</a:t>
            </a:r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B18C-0C32-044E-B963-32DCF1F4E727}" type="datetime1">
              <a:rPr lang="en-US" smtClean="0"/>
              <a:pPr/>
              <a:t>2/26/14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9500-A835-B842-A30E-A9872488B763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81053" y="1309289"/>
          <a:ext cx="126984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280"/>
                <a:gridCol w="423280"/>
                <a:gridCol w="42328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074598" y="2546604"/>
          <a:ext cx="126984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280"/>
                <a:gridCol w="423280"/>
                <a:gridCol w="42328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fontAlgn="t">
              <a:buNone/>
            </a:pPr>
            <a:r>
              <a:rPr lang="en-US" sz="2800" dirty="0" smtClean="0"/>
              <a:t>Tic-tac-toe preserves an </a:t>
            </a:r>
            <a:r>
              <a:rPr lang="en-US" sz="2800" i="1" dirty="0" smtClean="0"/>
              <a:t>invariant</a:t>
            </a:r>
            <a:r>
              <a:rPr lang="en-US" sz="2800" dirty="0" smtClean="0"/>
              <a:t> property of states: #X=#O or #X=#O+1</a:t>
            </a:r>
          </a:p>
          <a:p>
            <a:pPr fontAlgn="t">
              <a:buNone/>
            </a:pPr>
            <a:r>
              <a:rPr lang="en-US" dirty="0" smtClean="0"/>
              <a:t>					 #X = #O = 0: </a:t>
            </a:r>
            <a:r>
              <a:rPr lang="en-US" dirty="0" smtClean="0">
                <a:solidFill>
                  <a:srgbClr val="FF0000"/>
                </a:solidFill>
              </a:rPr>
              <a:t>Initial state</a:t>
            </a:r>
          </a:p>
          <a:p>
            <a:pPr fontAlgn="t">
              <a:buNone/>
            </a:pPr>
            <a:r>
              <a:rPr lang="en-US" dirty="0" smtClean="0"/>
              <a:t>						X always goes first</a:t>
            </a:r>
          </a:p>
          <a:p>
            <a:pPr fontAlgn="t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a</a:t>
            </a:r>
            <a:r>
              <a:rPr lang="en-US" dirty="0" err="1" smtClean="0"/>
              <a:t>→</a:t>
            </a:r>
            <a:r>
              <a:rPr lang="en-US" dirty="0" err="1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: state </a:t>
            </a:r>
            <a:r>
              <a:rPr lang="en-US" dirty="0" err="1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 is a successor of state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	</a:t>
            </a:r>
          </a:p>
          <a:p>
            <a:pPr fontAlgn="t">
              <a:buNone/>
            </a:pPr>
            <a:r>
              <a:rPr lang="en-US" dirty="0" smtClean="0"/>
              <a:t>				if #X=#O in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, then #X=#O+1 in </a:t>
            </a:r>
            <a:r>
              <a:rPr lang="en-US" dirty="0" err="1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 </a:t>
            </a:r>
          </a:p>
          <a:p>
            <a:pPr fontAlgn="t">
              <a:buNone/>
            </a:pPr>
            <a:r>
              <a:rPr lang="en-US" dirty="0" smtClean="0"/>
              <a:t>			  	if #X=#O+1 in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, then #X=#O in </a:t>
            </a:r>
            <a:r>
              <a:rPr lang="en-US" dirty="0" err="1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 </a:t>
            </a:r>
          </a:p>
          <a:p>
            <a:pPr fontAlgn="t">
              <a:buNone/>
            </a:pPr>
            <a:r>
              <a:rPr lang="en-US" dirty="0" smtClean="0"/>
              <a:t>Therefore           is unreachable. </a:t>
            </a:r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9512-D589-D84E-B424-94142E6E350B}" type="datetime1">
              <a:rPr lang="en-US" smtClean="0"/>
              <a:pPr/>
              <a:t>2/26/14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9500-A835-B842-A30E-A9872488B763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93105" y="2292537"/>
          <a:ext cx="126984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280"/>
                <a:gridCol w="423280"/>
                <a:gridCol w="42328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442354" y="5117417"/>
          <a:ext cx="126984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280"/>
                <a:gridCol w="423280"/>
                <a:gridCol w="42328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/>
            <a:r>
              <a:rPr lang="en-US" dirty="0" smtClean="0"/>
              <a:t>Floyd’s Invariant Principle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03200" y="977900"/>
            <a:ext cx="8775700" cy="5308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algn="ctr">
              <a:spcBef>
                <a:spcPts val="900"/>
              </a:spcBef>
              <a:buNone/>
            </a:pPr>
            <a:r>
              <a:rPr lang="en-US" dirty="0" smtClean="0"/>
              <a:t> 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Preserved Invariant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err="1" smtClean="0">
                <a:solidFill>
                  <a:srgbClr val="0000E5"/>
                </a:solidFill>
              </a:rPr>
              <a:t>P</a:t>
            </a:r>
            <a:r>
              <a:rPr lang="en-US" sz="4400" dirty="0" err="1" smtClean="0">
                <a:solidFill>
                  <a:srgbClr val="000000"/>
                </a:solidFill>
              </a:rPr>
              <a:t>(</a:t>
            </a:r>
            <a:r>
              <a:rPr lang="en-US" sz="4400" dirty="0" err="1" smtClean="0">
                <a:solidFill>
                  <a:srgbClr val="008000"/>
                </a:solidFill>
              </a:rPr>
              <a:t>state</a:t>
            </a:r>
            <a:r>
              <a:rPr lang="en-US" sz="4400" dirty="0" smtClean="0">
                <a:solidFill>
                  <a:srgbClr val="000000"/>
                </a:solidFill>
              </a:rPr>
              <a:t>):</a:t>
            </a:r>
          </a:p>
          <a:p>
            <a:pPr marL="571500" indent="-571500" eaLnBrk="1" hangingPunct="1">
              <a:spcBef>
                <a:spcPts val="900"/>
              </a:spcBef>
              <a:buNone/>
            </a:pPr>
            <a:r>
              <a:rPr lang="en-US" sz="4800" dirty="0" smtClean="0"/>
              <a:t>if </a:t>
            </a:r>
            <a:r>
              <a:rPr lang="en-US" sz="4800" dirty="0" err="1">
                <a:solidFill>
                  <a:srgbClr val="0000E5"/>
                </a:solidFill>
              </a:rPr>
              <a:t>P</a:t>
            </a:r>
            <a:r>
              <a:rPr lang="en-US" sz="4800" dirty="0" err="1"/>
              <a:t>(</a:t>
            </a:r>
            <a:r>
              <a:rPr lang="en-US" sz="4800" dirty="0" err="1">
                <a:solidFill>
                  <a:srgbClr val="00B050"/>
                </a:solidFill>
              </a:rPr>
              <a:t>q</a:t>
            </a:r>
            <a:r>
              <a:rPr lang="en-US" sz="4800" dirty="0"/>
              <a:t>) and </a:t>
            </a:r>
            <a:r>
              <a:rPr lang="en-US" sz="4400" dirty="0"/>
              <a:t>          </a:t>
            </a:r>
            <a:r>
              <a:rPr lang="en-US" sz="4400" dirty="0" smtClean="0"/>
              <a:t> </a:t>
            </a:r>
            <a:r>
              <a:rPr lang="en-US" sz="4800" dirty="0" smtClean="0"/>
              <a:t>,then </a:t>
            </a:r>
            <a:r>
              <a:rPr lang="en-US" sz="4800" dirty="0" err="1">
                <a:solidFill>
                  <a:srgbClr val="0000E5"/>
                </a:solidFill>
              </a:rPr>
              <a:t>P</a:t>
            </a:r>
            <a:r>
              <a:rPr lang="en-US" sz="4800" dirty="0" err="1"/>
              <a:t>(</a:t>
            </a:r>
            <a:r>
              <a:rPr lang="en-US" sz="4800" dirty="0" err="1">
                <a:solidFill>
                  <a:srgbClr val="00B050"/>
                </a:solidFill>
              </a:rPr>
              <a:t>r</a:t>
            </a:r>
            <a:r>
              <a:rPr lang="en-US" sz="4800" dirty="0"/>
              <a:t>)</a:t>
            </a:r>
            <a:endParaRPr lang="en-US" sz="4400" dirty="0"/>
          </a:p>
          <a:p>
            <a:pPr marL="571500" indent="-571500" eaLnBrk="1" hangingPunct="1">
              <a:lnSpc>
                <a:spcPct val="120000"/>
              </a:lnSpc>
              <a:spcBef>
                <a:spcPts val="900"/>
              </a:spcBef>
            </a:pPr>
            <a:r>
              <a:rPr lang="en-US" sz="4400" dirty="0" smtClean="0">
                <a:solidFill>
                  <a:srgbClr val="008000"/>
                </a:solidFill>
              </a:rPr>
              <a:t>Conclusion: </a:t>
            </a:r>
            <a:r>
              <a:rPr lang="en-US" sz="4400" dirty="0" smtClean="0"/>
              <a:t>if </a:t>
            </a:r>
            <a:r>
              <a:rPr lang="en-US" sz="4400" dirty="0" err="1" smtClean="0">
                <a:solidFill>
                  <a:srgbClr val="3333CC"/>
                </a:solidFill>
              </a:rPr>
              <a:t>P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00B050"/>
                </a:solidFill>
              </a:rPr>
              <a:t>start</a:t>
            </a:r>
            <a:r>
              <a:rPr lang="en-US" sz="4400" dirty="0" smtClean="0"/>
              <a:t>), then </a:t>
            </a:r>
            <a:r>
              <a:rPr lang="en-US" sz="4400" dirty="0" err="1" smtClean="0">
                <a:solidFill>
                  <a:srgbClr val="0000E5"/>
                </a:solidFill>
              </a:rPr>
              <a:t>P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00B050"/>
                </a:solidFill>
              </a:rPr>
              <a:t>r</a:t>
            </a:r>
            <a:r>
              <a:rPr lang="en-US" sz="4400" dirty="0" smtClean="0"/>
              <a:t>)</a:t>
            </a:r>
          </a:p>
          <a:p>
            <a:pPr marL="571500" indent="-571500" eaLnBrk="1" hangingPunct="1">
              <a:lnSpc>
                <a:spcPct val="120000"/>
              </a:lnSpc>
              <a:spcBef>
                <a:spcPts val="900"/>
              </a:spcBef>
              <a:buNone/>
            </a:pPr>
            <a:r>
              <a:rPr lang="en-US" sz="4400" dirty="0" smtClean="0"/>
              <a:t>   for </a:t>
            </a:r>
            <a:r>
              <a:rPr lang="en-US" sz="4400" dirty="0"/>
              <a:t>all reachable </a:t>
            </a:r>
            <a:r>
              <a:rPr lang="en-US" sz="4400" dirty="0" smtClean="0"/>
              <a:t>states </a:t>
            </a:r>
            <a:r>
              <a:rPr lang="en-US" sz="4400" dirty="0" err="1" smtClean="0">
                <a:solidFill>
                  <a:srgbClr val="00B050"/>
                </a:solidFill>
              </a:rPr>
              <a:t>r</a:t>
            </a:r>
            <a:r>
              <a:rPr lang="en-US" sz="4400" dirty="0" smtClean="0">
                <a:solidFill>
                  <a:srgbClr val="000000"/>
                </a:solidFill>
              </a:rPr>
              <a:t>,</a:t>
            </a:r>
          </a:p>
          <a:p>
            <a:pPr marL="571500" indent="-571500" eaLnBrk="1" hangingPunct="1">
              <a:lnSpc>
                <a:spcPct val="120000"/>
              </a:lnSpc>
              <a:spcBef>
                <a:spcPts val="900"/>
              </a:spcBef>
              <a:buNone/>
            </a:pPr>
            <a:r>
              <a:rPr lang="en-US" sz="4400" dirty="0" smtClean="0"/>
              <a:t>   including </a:t>
            </a:r>
            <a:r>
              <a:rPr lang="en-US" sz="4400" dirty="0"/>
              <a:t>final state (if any)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450970" y="1884553"/>
            <a:ext cx="2362200" cy="863600"/>
            <a:chOff x="0" y="0"/>
            <a:chExt cx="1488" cy="544"/>
          </a:xfrm>
        </p:grpSpPr>
        <p:sp>
          <p:nvSpPr>
            <p:cNvPr id="35847" name="Rectangle 6"/>
            <p:cNvSpPr>
              <a:spLocks/>
            </p:cNvSpPr>
            <p:nvPr/>
          </p:nvSpPr>
          <p:spPr bwMode="auto">
            <a:xfrm>
              <a:off x="135" y="33"/>
              <a:ext cx="205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 dirty="0" err="1">
                  <a:solidFill>
                    <a:srgbClr val="00B05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q</a:t>
              </a:r>
              <a:endParaRPr lang="en-US" sz="3600" dirty="0">
                <a:solidFill>
                  <a:srgbClr val="00B05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0" y="0"/>
              <a:ext cx="1488" cy="544"/>
              <a:chOff x="0" y="0"/>
              <a:chExt cx="1488" cy="544"/>
            </a:xfrm>
          </p:grpSpPr>
          <p:sp>
            <p:nvSpPr>
              <p:cNvPr id="35850" name="Oval 8"/>
              <p:cNvSpPr>
                <a:spLocks/>
              </p:cNvSpPr>
              <p:nvPr/>
            </p:nvSpPr>
            <p:spPr bwMode="auto">
              <a:xfrm>
                <a:off x="952" y="0"/>
                <a:ext cx="536" cy="5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1" name="Oval 9"/>
              <p:cNvSpPr>
                <a:spLocks/>
              </p:cNvSpPr>
              <p:nvPr/>
            </p:nvSpPr>
            <p:spPr bwMode="auto">
              <a:xfrm>
                <a:off x="0" y="0"/>
                <a:ext cx="536" cy="5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2" name="Line 10"/>
              <p:cNvSpPr>
                <a:spLocks noChangeShapeType="1"/>
              </p:cNvSpPr>
              <p:nvPr/>
            </p:nvSpPr>
            <p:spPr bwMode="auto">
              <a:xfrm>
                <a:off x="536" y="302"/>
                <a:ext cx="4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849" name="Rectangle 11"/>
            <p:cNvSpPr>
              <a:spLocks/>
            </p:cNvSpPr>
            <p:nvPr/>
          </p:nvSpPr>
          <p:spPr bwMode="auto">
            <a:xfrm>
              <a:off x="1115" y="30"/>
              <a:ext cx="209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000">
                  <a:solidFill>
                    <a:srgbClr val="00B05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r</a:t>
              </a:r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2785-D790-D745-9BD3-789F1A708F0D}" type="datetime1">
              <a:rPr lang="en-US" smtClean="0"/>
              <a:pPr/>
              <a:t>2/26/14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9500-A835-B842-A30E-A9872488B76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Computing Factorials</a:t>
            </a:r>
            <a:br>
              <a:rPr lang="en-US" dirty="0" smtClean="0"/>
            </a:br>
            <a:r>
              <a:rPr lang="en-US" dirty="0" err="1" smtClean="0"/>
              <a:t>n</a:t>
            </a:r>
            <a:r>
              <a:rPr lang="en-US" dirty="0" smtClean="0"/>
              <a:t>! = n∙(n-1)∙…∙2∙1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13497"/>
          </a:xfrm>
        </p:spPr>
        <p:txBody>
          <a:bodyPr>
            <a:normAutofit fontScale="77500" lnSpcReduction="20000"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dirty="0" err="1" smtClean="0"/>
              <a:t>b</a:t>
            </a:r>
            <a:r>
              <a:rPr lang="en-US" dirty="0" smtClean="0"/>
              <a:t>:=1, a:=</a:t>
            </a:r>
            <a:r>
              <a:rPr lang="en-US" dirty="0" err="1" smtClean="0"/>
              <a:t>n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If a=1 then return </a:t>
            </a:r>
            <a:r>
              <a:rPr lang="en-US" dirty="0" err="1" smtClean="0"/>
              <a:t>b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b</a:t>
            </a:r>
            <a:r>
              <a:rPr lang="en-US" dirty="0" smtClean="0"/>
              <a:t> := </a:t>
            </a:r>
            <a:r>
              <a:rPr lang="en-US" dirty="0" err="1" smtClean="0"/>
              <a:t>b∙a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a:=a-1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Go to step 2</a:t>
            </a:r>
          </a:p>
          <a:p>
            <a:r>
              <a:rPr lang="en-US" dirty="0" smtClean="0"/>
              <a:t>To prove </a:t>
            </a:r>
            <a:r>
              <a:rPr lang="en-US" dirty="0" smtClean="0">
                <a:solidFill>
                  <a:srgbClr val="0000FF"/>
                </a:solidFill>
              </a:rPr>
              <a:t>Correctness</a:t>
            </a:r>
            <a:r>
              <a:rPr lang="en-US" dirty="0" smtClean="0"/>
              <a:t> (if it computes anything it computes </a:t>
            </a:r>
            <a:r>
              <a:rPr lang="en-US" dirty="0" err="1" smtClean="0"/>
              <a:t>n</a:t>
            </a:r>
            <a:r>
              <a:rPr lang="en-US" dirty="0" smtClean="0"/>
              <a:t>!):</a:t>
            </a:r>
          </a:p>
          <a:p>
            <a:pPr lvl="1"/>
            <a:r>
              <a:rPr lang="en-US" dirty="0" smtClean="0"/>
              <a:t>Let state set S = </a:t>
            </a:r>
            <a:r>
              <a:rPr lang="en-US" dirty="0" smtClean="0">
                <a:latin typeface="Academy Engraved LET"/>
                <a:cs typeface="Academy Engraved LET"/>
              </a:rPr>
              <a:t>N×N×N</a:t>
            </a:r>
            <a:r>
              <a:rPr lang="en-US" dirty="0" smtClean="0"/>
              <a:t>: the values of (a, </a:t>
            </a:r>
            <a:r>
              <a:rPr lang="en-US" dirty="0" err="1" smtClean="0"/>
              <a:t>b</a:t>
            </a:r>
            <a:r>
              <a:rPr lang="en-US" dirty="0" smtClean="0"/>
              <a:t>, </a:t>
            </a:r>
            <a:r>
              <a:rPr lang="en-US" dirty="0" err="1" smtClean="0"/>
              <a:t>n</a:t>
            </a:r>
            <a:r>
              <a:rPr lang="en-US" dirty="0" smtClean="0"/>
              <a:t>)</a:t>
            </a:r>
            <a:endParaRPr lang="en-US" dirty="0" smtClean="0">
              <a:latin typeface="Academy Engraved LET"/>
              <a:cs typeface="Academy Engraved LET"/>
            </a:endParaRPr>
          </a:p>
          <a:p>
            <a:pPr lvl="1"/>
            <a:r>
              <a:rPr lang="en-US" dirty="0" smtClean="0"/>
              <a:t>(a, </a:t>
            </a:r>
            <a:r>
              <a:rPr lang="en-US" dirty="0" err="1" smtClean="0"/>
              <a:t>b</a:t>
            </a:r>
            <a:r>
              <a:rPr lang="en-US" dirty="0" smtClean="0"/>
              <a:t>, </a:t>
            </a:r>
            <a:r>
              <a:rPr lang="en-US" dirty="0" err="1" smtClean="0"/>
              <a:t>n</a:t>
            </a:r>
            <a:r>
              <a:rPr lang="en-US" dirty="0" smtClean="0"/>
              <a:t>) → (a-1, </a:t>
            </a:r>
            <a:r>
              <a:rPr lang="en-US" dirty="0" err="1" smtClean="0"/>
              <a:t>a∙b</a:t>
            </a:r>
            <a:r>
              <a:rPr lang="en-US" dirty="0" smtClean="0"/>
              <a:t>, </a:t>
            </a:r>
            <a:r>
              <a:rPr lang="en-US" dirty="0" err="1" smtClean="0"/>
              <a:t>n</a:t>
            </a:r>
            <a:r>
              <a:rPr lang="en-US" dirty="0" smtClean="0"/>
              <a:t>) in each iteration of loop steps 2-5</a:t>
            </a:r>
          </a:p>
          <a:p>
            <a:pPr lvl="1"/>
            <a:r>
              <a:rPr lang="en-US" dirty="0" smtClean="0"/>
              <a:t>Let </a:t>
            </a:r>
            <a:r>
              <a:rPr lang="en-US" dirty="0" err="1" smtClean="0"/>
              <a:t>P(a</a:t>
            </a:r>
            <a:r>
              <a:rPr lang="en-US" dirty="0" smtClean="0"/>
              <a:t>, </a:t>
            </a:r>
            <a:r>
              <a:rPr lang="en-US" dirty="0" err="1" smtClean="0"/>
              <a:t>b</a:t>
            </a:r>
            <a:r>
              <a:rPr lang="en-US" dirty="0" smtClean="0"/>
              <a:t>, </a:t>
            </a:r>
            <a:r>
              <a:rPr lang="en-US" dirty="0" err="1" smtClean="0"/>
              <a:t>n</a:t>
            </a:r>
            <a:r>
              <a:rPr lang="en-US" dirty="0" smtClean="0"/>
              <a:t>) ≡ “a! ∙ </a:t>
            </a:r>
            <a:r>
              <a:rPr lang="en-US" dirty="0" err="1" smtClean="0"/>
              <a:t>b</a:t>
            </a:r>
            <a:r>
              <a:rPr lang="en-US" dirty="0" smtClean="0"/>
              <a:t> = </a:t>
            </a:r>
            <a:r>
              <a:rPr lang="en-US" dirty="0" err="1" smtClean="0"/>
              <a:t>n</a:t>
            </a:r>
            <a:r>
              <a:rPr lang="en-US" dirty="0" smtClean="0"/>
              <a:t>!”</a:t>
            </a:r>
          </a:p>
          <a:p>
            <a:pPr lvl="1"/>
            <a:r>
              <a:rPr lang="en-US" dirty="0" smtClean="0"/>
              <a:t>Show</a:t>
            </a:r>
          </a:p>
          <a:p>
            <a:pPr lvl="2"/>
            <a:r>
              <a:rPr lang="en-US" dirty="0" err="1" smtClean="0"/>
              <a:t>P(n</a:t>
            </a:r>
            <a:r>
              <a:rPr lang="en-US" dirty="0" smtClean="0"/>
              <a:t>, 1, </a:t>
            </a:r>
            <a:r>
              <a:rPr lang="en-US" dirty="0" err="1" smtClean="0"/>
              <a:t>n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P(a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) ⇒P(a-1, </a:t>
            </a:r>
            <a:r>
              <a:rPr lang="en-US" dirty="0" err="1" smtClean="0">
                <a:solidFill>
                  <a:srgbClr val="FF0000"/>
                </a:solidFill>
              </a:rPr>
              <a:t>a∙b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, because </a:t>
            </a:r>
            <a:r>
              <a:rPr lang="en-US" dirty="0" smtClean="0">
                <a:solidFill>
                  <a:srgbClr val="FF0000"/>
                </a:solidFill>
              </a:rPr>
              <a:t>a! ∙ </a:t>
            </a:r>
            <a:r>
              <a:rPr lang="en-US" dirty="0" err="1" smtClean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! </a:t>
            </a:r>
            <a:r>
              <a:rPr lang="en-US" dirty="0" smtClean="0">
                <a:solidFill>
                  <a:srgbClr val="FF0000"/>
                </a:solidFill>
              </a:rPr>
              <a:t>⇒ (a-1)! ∙ (</a:t>
            </a:r>
            <a:r>
              <a:rPr lang="en-US" dirty="0" err="1" smtClean="0">
                <a:solidFill>
                  <a:srgbClr val="FF0000"/>
                </a:solidFill>
              </a:rPr>
              <a:t>a∙b</a:t>
            </a:r>
            <a:r>
              <a:rPr lang="en-US" dirty="0" smtClean="0">
                <a:solidFill>
                  <a:srgbClr val="FF0000"/>
                </a:solidFill>
              </a:rPr>
              <a:t>) = </a:t>
            </a:r>
            <a:r>
              <a:rPr lang="en-US" dirty="0" err="1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</a:p>
          <a:p>
            <a:pPr lvl="2"/>
            <a:r>
              <a:rPr lang="en-US" dirty="0" smtClean="0"/>
              <a:t>So the loop preserves the invariant </a:t>
            </a:r>
            <a:r>
              <a:rPr lang="en-US" dirty="0" err="1" smtClean="0"/>
              <a:t>P(a</a:t>
            </a:r>
            <a:r>
              <a:rPr lang="en-US" dirty="0" smtClean="0"/>
              <a:t>, </a:t>
            </a:r>
            <a:r>
              <a:rPr lang="en-US" dirty="0" err="1" smtClean="0"/>
              <a:t>b</a:t>
            </a:r>
            <a:r>
              <a:rPr lang="en-US" dirty="0" smtClean="0"/>
              <a:t>, </a:t>
            </a:r>
            <a:r>
              <a:rPr lang="en-US" dirty="0" err="1" smtClean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When &amp; if a=1, since P(1, </a:t>
            </a:r>
            <a:r>
              <a:rPr lang="en-US" dirty="0" err="1" smtClean="0"/>
              <a:t>b</a:t>
            </a:r>
            <a:r>
              <a:rPr lang="en-US" dirty="0" smtClean="0"/>
              <a:t>, </a:t>
            </a:r>
            <a:r>
              <a:rPr lang="en-US" dirty="0" err="1" smtClean="0"/>
              <a:t>n</a:t>
            </a:r>
            <a:r>
              <a:rPr lang="en-US" dirty="0" smtClean="0"/>
              <a:t>!) is true, </a:t>
            </a:r>
            <a:r>
              <a:rPr lang="en-US" dirty="0" err="1" smtClean="0"/>
              <a:t>b</a:t>
            </a:r>
            <a:r>
              <a:rPr lang="en-US" dirty="0" smtClean="0"/>
              <a:t> must be </a:t>
            </a:r>
            <a:r>
              <a:rPr lang="en-US" dirty="0" err="1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2066E-6A67-B341-B0DF-894A7F168FD0}" type="datetime1">
              <a:rPr lang="en-US" smtClean="0"/>
              <a:pPr/>
              <a:t>2/26/14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9500-A835-B842-A30E-A9872488B76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Computing Factorials</a:t>
            </a:r>
            <a:br>
              <a:rPr lang="en-US" dirty="0" smtClean="0"/>
            </a:br>
            <a:r>
              <a:rPr lang="en-US" dirty="0" err="1" smtClean="0"/>
              <a:t>n</a:t>
            </a:r>
            <a:r>
              <a:rPr lang="en-US" dirty="0" smtClean="0"/>
              <a:t>! = n∙(n-1)∙…∙2∙1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5856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If the program computes anything it computes </a:t>
            </a:r>
            <a:r>
              <a:rPr lang="en-US" dirty="0" err="1" smtClean="0"/>
              <a:t>n</a:t>
            </a:r>
            <a:r>
              <a:rPr lang="en-US" dirty="0" smtClean="0"/>
              <a:t>!</a:t>
            </a:r>
          </a:p>
          <a:p>
            <a:r>
              <a:rPr lang="en-US" dirty="0" smtClean="0"/>
              <a:t>But still must show </a:t>
            </a:r>
            <a:r>
              <a:rPr lang="en-US" dirty="0" smtClean="0">
                <a:solidFill>
                  <a:srgbClr val="0000FF"/>
                </a:solidFill>
              </a:rPr>
              <a:t>Termination: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initially is </a:t>
            </a:r>
            <a:r>
              <a:rPr lang="en-US" dirty="0" err="1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and decreases by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on each iteration and therefore must eventually reach 1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PROVIDED n≥1 !!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2066E-6A67-B341-B0DF-894A7F168FD0}" type="datetime1">
              <a:rPr lang="en-US" smtClean="0"/>
              <a:pPr/>
              <a:t>2/26/14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9500-A835-B842-A30E-A9872488B76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65633" y="1220483"/>
            <a:ext cx="405827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dirty="0" err="1" smtClean="0"/>
              <a:t>b</a:t>
            </a:r>
            <a:r>
              <a:rPr lang="en-US" dirty="0" smtClean="0"/>
              <a:t>:=1, a:=</a:t>
            </a:r>
            <a:r>
              <a:rPr lang="en-US" dirty="0" err="1" smtClean="0"/>
              <a:t>n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If a=1 then return </a:t>
            </a:r>
            <a:r>
              <a:rPr lang="en-US" dirty="0" err="1" smtClean="0"/>
              <a:t>b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b</a:t>
            </a:r>
            <a:r>
              <a:rPr lang="en-US" dirty="0" smtClean="0"/>
              <a:t> := </a:t>
            </a:r>
            <a:r>
              <a:rPr lang="en-US" dirty="0" err="1" smtClean="0"/>
              <a:t>b∙a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a:=a-1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Go to step 2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correctness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15900" y="1016000"/>
            <a:ext cx="8686800" cy="50419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571500" indent="-57150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400" dirty="0">
                <a:solidFill>
                  <a:srgbClr val="3333CC"/>
                </a:solidFill>
              </a:rPr>
              <a:t>Euclidean Algorithm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for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greatest common divisor of </a:t>
            </a:r>
            <a:r>
              <a:rPr lang="en-US" sz="4400" dirty="0" err="1" smtClean="0"/>
              <a:t>a,b</a:t>
            </a:r>
            <a:endParaRPr lang="en-US" sz="4400" dirty="0" smtClean="0"/>
          </a:p>
          <a:p>
            <a:pPr marL="742950" indent="-742950" eaLnBrk="1" hangingPunct="1">
              <a:lnSpc>
                <a:spcPct val="90000"/>
              </a:lnSpc>
              <a:spcBef>
                <a:spcPts val="1100"/>
              </a:spcBef>
              <a:buFont typeface="+mj-lt"/>
              <a:buAutoNum type="arabicPeriod"/>
            </a:pPr>
            <a:r>
              <a:rPr lang="en-US" sz="4400" dirty="0" err="1"/>
              <a:t>x</a:t>
            </a:r>
            <a:r>
              <a:rPr lang="en-US" sz="4400" dirty="0"/>
              <a:t> := a,   </a:t>
            </a:r>
            <a:r>
              <a:rPr lang="en-US" sz="4400" dirty="0" err="1"/>
              <a:t>y</a:t>
            </a:r>
            <a:r>
              <a:rPr lang="en-US" sz="4400" dirty="0"/>
              <a:t> := </a:t>
            </a:r>
            <a:r>
              <a:rPr lang="en-US" sz="4400" dirty="0" err="1"/>
              <a:t>b</a:t>
            </a:r>
            <a:r>
              <a:rPr lang="en-US" sz="4400" dirty="0"/>
              <a:t>. </a:t>
            </a:r>
            <a:endParaRPr lang="en-US" dirty="0"/>
          </a:p>
          <a:p>
            <a:pPr marL="742950" indent="-742950" eaLnBrk="1" hangingPunct="1">
              <a:lnSpc>
                <a:spcPct val="90000"/>
              </a:lnSpc>
              <a:spcBef>
                <a:spcPts val="1100"/>
              </a:spcBef>
              <a:buFont typeface="+mj-lt"/>
              <a:buAutoNum type="arabicPeriod"/>
            </a:pPr>
            <a:r>
              <a:rPr lang="en-US" sz="4400" dirty="0"/>
              <a:t>If </a:t>
            </a:r>
            <a:r>
              <a:rPr lang="en-US" sz="4400" dirty="0" err="1"/>
              <a:t>y</a:t>
            </a:r>
            <a:r>
              <a:rPr lang="en-US" sz="4400" dirty="0"/>
              <a:t> = 0, return </a:t>
            </a:r>
            <a:r>
              <a:rPr lang="en-US" sz="4400" dirty="0" err="1"/>
              <a:t>x</a:t>
            </a:r>
            <a:r>
              <a:rPr lang="en-US" sz="4400" dirty="0"/>
              <a:t> &amp; terminate; </a:t>
            </a:r>
            <a:endParaRPr lang="en-US" dirty="0"/>
          </a:p>
          <a:p>
            <a:pPr marL="742950" indent="-742950" eaLnBrk="1" hangingPunct="1">
              <a:lnSpc>
                <a:spcPct val="90000"/>
              </a:lnSpc>
              <a:spcBef>
                <a:spcPts val="1100"/>
              </a:spcBef>
              <a:buFont typeface="+mj-lt"/>
              <a:buAutoNum type="arabicPeriod"/>
            </a:pPr>
            <a:r>
              <a:rPr lang="en-US" sz="4400" dirty="0"/>
              <a:t>else (</a:t>
            </a:r>
            <a:r>
              <a:rPr lang="en-US" sz="4400" dirty="0" err="1"/>
              <a:t>x</a:t>
            </a:r>
            <a:r>
              <a:rPr lang="en-US" sz="4400" dirty="0"/>
              <a:t>, </a:t>
            </a:r>
            <a:r>
              <a:rPr lang="en-US" sz="4400" dirty="0" err="1"/>
              <a:t>y</a:t>
            </a:r>
            <a:r>
              <a:rPr lang="en-US" sz="4400" dirty="0"/>
              <a:t>) := (</a:t>
            </a:r>
            <a:r>
              <a:rPr lang="en-US" sz="4400" dirty="0" err="1"/>
              <a:t>y</a:t>
            </a:r>
            <a:r>
              <a:rPr lang="en-US" sz="4400" dirty="0"/>
              <a:t>, </a:t>
            </a:r>
            <a:r>
              <a:rPr lang="en-US" sz="4400" dirty="0" err="1"/>
              <a:t>rem(x,y</a:t>
            </a:r>
            <a:r>
              <a:rPr lang="en-US" sz="4400" dirty="0"/>
              <a:t>))          simultaneously;</a:t>
            </a:r>
            <a:endParaRPr lang="en-US" dirty="0"/>
          </a:p>
          <a:p>
            <a:pPr marL="742950" indent="-742950" eaLnBrk="1" hangingPunct="1">
              <a:lnSpc>
                <a:spcPct val="90000"/>
              </a:lnSpc>
              <a:spcBef>
                <a:spcPts val="1100"/>
              </a:spcBef>
              <a:buFont typeface="+mj-lt"/>
              <a:buAutoNum type="arabicPeriod"/>
            </a:pPr>
            <a:r>
              <a:rPr lang="en-US" sz="4400" dirty="0"/>
              <a:t>Go to step 2.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74892"/>
            <a:ext cx="2133600" cy="365125"/>
          </a:xfrm>
        </p:spPr>
        <p:txBody>
          <a:bodyPr/>
          <a:lstStyle/>
          <a:p>
            <a:fld id="{938960BA-D739-E646-A9B2-AEB11D895503}" type="datetime1">
              <a:rPr lang="en-US" smtClean="0"/>
              <a:pPr/>
              <a:t>2/26/14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9500-A835-B842-A30E-A9872488B76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autoUpdateAnimBg="0"/>
    </p:bldLst>
  </p:timing>
</p:sld>
</file>

<file path=ppt/theme/theme1.xml><?xml version="1.0" encoding="utf-8"?>
<a:theme xmlns:a="http://schemas.openxmlformats.org/drawingml/2006/main" name="CS2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CS20 template.potx</Template>
  <TotalTime>1140</TotalTime>
  <Words>1096</Words>
  <Application>Microsoft Macintosh PowerPoint</Application>
  <PresentationFormat>On-screen Show (4:3)</PresentationFormat>
  <Paragraphs>164</Paragraphs>
  <Slides>16</Slides>
  <Notes>0</Notes>
  <HiddenSlides>7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CS20 template</vt:lpstr>
      <vt:lpstr>States and Invariants</vt:lpstr>
      <vt:lpstr>State Space</vt:lpstr>
      <vt:lpstr>Moving from state to state</vt:lpstr>
      <vt:lpstr>Invariant</vt:lpstr>
      <vt:lpstr>Invariant</vt:lpstr>
      <vt:lpstr>Floyd’s Invariant Principle</vt:lpstr>
      <vt:lpstr>Computing Factorials n! = n∙(n-1)∙…∙2∙1</vt:lpstr>
      <vt:lpstr>Computing Factorials n! = n∙(n-1)∙…∙2∙1</vt:lpstr>
      <vt:lpstr>GCD correctness</vt:lpstr>
      <vt:lpstr>GCD correctness</vt:lpstr>
      <vt:lpstr>GCD correctness</vt:lpstr>
      <vt:lpstr>Slide 12</vt:lpstr>
      <vt:lpstr>Slide 13</vt:lpstr>
      <vt:lpstr>GCD correctness</vt:lpstr>
      <vt:lpstr>GCD Termination</vt:lpstr>
      <vt:lpstr>FINIS</vt:lpstr>
    </vt:vector>
  </TitlesOfParts>
  <Company>Harvard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States and Invariants</dc:title>
  <dc:creator>Harry Lewis</dc:creator>
  <cp:lastModifiedBy>Harry Lewis</cp:lastModifiedBy>
  <cp:revision>24</cp:revision>
  <dcterms:created xsi:type="dcterms:W3CDTF">2014-02-26T14:53:39Z</dcterms:created>
  <dcterms:modified xsi:type="dcterms:W3CDTF">2014-02-26T16:36:27Z</dcterms:modified>
</cp:coreProperties>
</file>