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notesSlides/notesSlide12.xml" ContentType="application/vnd.openxmlformats-officedocument.presentationml.notes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Default Extension="pdf" ContentType="application/pdf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notesSlides/notesSlide2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4" r:id="rId22"/>
    <p:sldId id="285" r:id="rId23"/>
    <p:sldId id="286" r:id="rId24"/>
    <p:sldId id="287" r:id="rId25"/>
    <p:sldId id="288" r:id="rId26"/>
    <p:sldId id="289" r:id="rId27"/>
    <p:sldId id="283" r:id="rId28"/>
    <p:sldId id="29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48" d="100"/>
          <a:sy n="148" d="100"/>
        </p:scale>
        <p:origin x="-1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8E734-3FE2-5D43-919A-51707B5DDB71}" type="datetimeFigureOut">
              <a:rPr lang="en-US" smtClean="0"/>
              <a:pPr/>
              <a:t>3/24/14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52F6B-5A6C-F344-8C5A-C52390BE6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5B48D-612D-413F-95AF-D6651EB2E19B}" type="slidenum">
              <a:rPr lang="zh-CN" altLang="en-US" smtClean="0">
                <a:latin typeface="Times New Roman" pitchFamily="8" charset="0"/>
              </a:rPr>
              <a:pPr/>
              <a:t>12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F2809-B1AB-482D-9DCE-85994F7880D3}" type="slidenum">
              <a:rPr lang="zh-CN" altLang="en-US" smtClean="0">
                <a:latin typeface="Times New Roman" pitchFamily="8" charset="0"/>
              </a:rPr>
              <a:pPr/>
              <a:t>13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11B8E-86D9-41EE-A9F1-E97653A4034B}" type="slidenum">
              <a:rPr lang="zh-CN" altLang="en-US" smtClean="0">
                <a:latin typeface="Times New Roman" pitchFamily="8" charset="0"/>
              </a:rPr>
              <a:pPr/>
              <a:t>14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BB1A8-89E7-4062-8AAE-1554677E8CFA}" type="slidenum">
              <a:rPr lang="zh-CN" altLang="en-US" smtClean="0">
                <a:latin typeface="Times New Roman" pitchFamily="8" charset="0"/>
              </a:rPr>
              <a:pPr/>
              <a:t>15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90BE0-3654-434A-8F42-3E3CA2B45EBC}" type="slidenum">
              <a:rPr lang="zh-CN" altLang="en-US" smtClean="0">
                <a:latin typeface="Times New Roman" pitchFamily="8" charset="0"/>
              </a:rPr>
              <a:pPr/>
              <a:t>16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EA9EB-D3B9-4802-9892-C3B6FC0480D9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60FD0-3CB3-4072-8590-973BED21D9B2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D3D99-8B0B-4A36-9C72-2E65870BA642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1173D-3A31-4B06-B60A-FCCBE2C82AC9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11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B0EB-7F7C-744C-B4DC-8DC1D5236840}" type="datetimeFigureOut">
              <a:rPr lang="en-US" smtClean="0"/>
              <a:pPr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52AB-83D8-D84C-90FE-8FCF1CB41E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B0EB-7F7C-744C-B4DC-8DC1D5236840}" type="datetimeFigureOut">
              <a:rPr lang="en-US" smtClean="0"/>
              <a:pPr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52AB-83D8-D84C-90FE-8FCF1CB41E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B0EB-7F7C-744C-B4DC-8DC1D5236840}" type="datetimeFigureOut">
              <a:rPr lang="en-US" smtClean="0"/>
              <a:pPr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52AB-83D8-D84C-90FE-8FCF1CB41E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B0EB-7F7C-744C-B4DC-8DC1D5236840}" type="datetimeFigureOut">
              <a:rPr lang="en-US" smtClean="0"/>
              <a:pPr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52AB-83D8-D84C-90FE-8FCF1CB41E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B0EB-7F7C-744C-B4DC-8DC1D5236840}" type="datetimeFigureOut">
              <a:rPr lang="en-US" smtClean="0"/>
              <a:pPr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52AB-83D8-D84C-90FE-8FCF1CB41E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B0EB-7F7C-744C-B4DC-8DC1D5236840}" type="datetimeFigureOut">
              <a:rPr lang="en-US" smtClean="0"/>
              <a:pPr/>
              <a:t>3/24/14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52AB-83D8-D84C-90FE-8FCF1CB41E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B0EB-7F7C-744C-B4DC-8DC1D5236840}" type="datetimeFigureOut">
              <a:rPr lang="en-US" smtClean="0"/>
              <a:pPr/>
              <a:t>3/24/14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52AB-83D8-D84C-90FE-8FCF1CB41E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B0EB-7F7C-744C-B4DC-8DC1D5236840}" type="datetimeFigureOut">
              <a:rPr lang="en-US" smtClean="0"/>
              <a:pPr/>
              <a:t>3/24/14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52AB-83D8-D84C-90FE-8FCF1CB41E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B0EB-7F7C-744C-B4DC-8DC1D5236840}" type="datetimeFigureOut">
              <a:rPr lang="en-US" smtClean="0"/>
              <a:pPr/>
              <a:t>3/24/14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52AB-83D8-D84C-90FE-8FCF1CB41E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B0EB-7F7C-744C-B4DC-8DC1D5236840}" type="datetimeFigureOut">
              <a:rPr lang="en-US" smtClean="0"/>
              <a:pPr/>
              <a:t>3/24/14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52AB-83D8-D84C-90FE-8FCF1CB41E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B0EB-7F7C-744C-B4DC-8DC1D5236840}" type="datetimeFigureOut">
              <a:rPr lang="en-US" smtClean="0"/>
              <a:pPr/>
              <a:t>3/24/14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52AB-83D8-D84C-90FE-8FCF1CB41E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df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FB0EB-7F7C-744C-B4DC-8DC1D5236840}" type="datetimeFigureOut">
              <a:rPr lang="en-US" smtClean="0"/>
              <a:pPr/>
              <a:t>3/24/14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352AB-83D8-D84C-90FE-8FCF1CB41E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y-nc-sa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4157" y="6383561"/>
            <a:ext cx="1062563" cy="370662"/>
          </a:xfrm>
          <a:prstGeom prst="rect">
            <a:avLst/>
          </a:prstGeom>
        </p:spPr>
      </p:pic>
      <p:pic>
        <p:nvPicPr>
          <p:cNvPr id="9" name="Picture 8" descr="footer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456283" y="6412711"/>
            <a:ext cx="4025900" cy="27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lkboard"/>
          <a:ea typeface="+mj-ea"/>
          <a:cs typeface="Chalkboar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Chalkboar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 and Cycles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11" y="1793701"/>
            <a:ext cx="8039606" cy="30851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i="1" dirty="0" smtClean="0"/>
              <a:t>Lemma:</a:t>
            </a:r>
            <a:r>
              <a:rPr lang="en-US" sz="6000" dirty="0" smtClean="0"/>
              <a:t> An edge is a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not</a:t>
            </a:r>
            <a:r>
              <a:rPr lang="en-US" sz="6000" dirty="0" smtClean="0">
                <a:solidFill>
                  <a:srgbClr val="0033CC"/>
                </a:solidFill>
              </a:rPr>
              <a:t> a cut edge </a:t>
            </a:r>
            <a:r>
              <a:rPr lang="en-US" sz="6000" dirty="0" err="1" smtClean="0"/>
              <a:t>iff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it is</a:t>
            </a:r>
            <a:r>
              <a:rPr lang="en-US" sz="6000" dirty="0" smtClean="0">
                <a:solidFill>
                  <a:srgbClr val="0033CC"/>
                </a:solidFill>
              </a:rPr>
              <a:t> on a cycle.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853010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254388" y="2969667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85200" y="-1"/>
            <a:ext cx="5745144" cy="1187019"/>
          </a:xfrm>
        </p:spPr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Tree equivalent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8" name="TextBox 17"/>
          <p:cNvSpPr txBox="1"/>
          <p:nvPr/>
        </p:nvSpPr>
        <p:spPr>
          <a:xfrm>
            <a:off x="5172291" y="2969667"/>
            <a:ext cx="2877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</a:t>
            </a:r>
          </a:p>
        </p:txBody>
      </p:sp>
      <p:sp useBgFill="1">
        <p:nvSpPr>
          <p:cNvPr id="19" name="TextBox 18"/>
          <p:cNvSpPr txBox="1"/>
          <p:nvPr/>
        </p:nvSpPr>
        <p:spPr>
          <a:xfrm>
            <a:off x="5103843" y="2955830"/>
            <a:ext cx="3716423" cy="7971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       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1743" y="1155237"/>
            <a:ext cx="8876714" cy="175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board"/>
                <a:ea typeface="宋体" pitchFamily="2" charset="-122"/>
                <a:cs typeface="Chalkboard"/>
              </a:rPr>
              <a:t>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halkboard"/>
                <a:ea typeface="宋体" pitchFamily="2" charset="-122"/>
                <a:cs typeface="Chalkboard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board"/>
                <a:ea typeface="宋体" pitchFamily="2" charset="-122"/>
                <a:cs typeface="Chalkboard"/>
              </a:rPr>
              <a:t> is a connected graph 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board"/>
                <a:ea typeface="宋体" pitchFamily="2" charset="-122"/>
                <a:cs typeface="Chalkboard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latin typeface="Chalkboard"/>
                <a:ea typeface="宋体" pitchFamily="2" charset="-122"/>
                <a:cs typeface="Chalkboard"/>
              </a:rPr>
              <a:t>every edge a cut edge</a:t>
            </a:r>
            <a:r>
              <a:rPr lang="en-US" altLang="zh-CN" sz="4800" dirty="0" smtClean="0">
                <a:latin typeface="+mj-lt"/>
                <a:ea typeface="宋体" pitchFamily="2" charset="-122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Other Tree Definitions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442" y="1237431"/>
            <a:ext cx="8676321" cy="5118919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graph with 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unique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path between </a:t>
            </a:r>
            <a:r>
              <a:rPr lang="en-US" altLang="zh-CN" sz="4800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any 2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vertices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ea typeface="宋体" pitchFamily="2" charset="-122"/>
              </a:rPr>
              <a:t>connected graph with </a:t>
            </a:r>
            <a:r>
              <a:rPr lang="en-US" altLang="zh-CN" sz="4800" dirty="0" err="1" smtClean="0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4800" dirty="0" smtClean="0">
                <a:ea typeface="宋体" pitchFamily="2" charset="-122"/>
              </a:rPr>
              <a:t> </a:t>
            </a:r>
          </a:p>
          <a:p>
            <a:pPr eaLnBrk="1" hangingPunct="1">
              <a:buNone/>
            </a:pPr>
            <a:r>
              <a:rPr lang="en-US" altLang="zh-CN" sz="4800" dirty="0" smtClean="0">
                <a:ea typeface="宋体" pitchFamily="2" charset="-122"/>
              </a:rPr>
              <a:t> vertices and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n–1</a:t>
            </a:r>
            <a:r>
              <a:rPr lang="en-US" altLang="zh-CN" sz="4800" dirty="0" smtClean="0">
                <a:ea typeface="宋体" pitchFamily="2" charset="-122"/>
              </a:rPr>
              <a:t> edges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an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edge-maximal 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acyclic graph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</a:t>
            </a:r>
            <a:r>
              <a:rPr lang="en-US" altLang="zh-CN" sz="4400" dirty="0" err="1" smtClean="0">
                <a:ea typeface="宋体" pitchFamily="2" charset="-122"/>
              </a:rPr>
              <a:t>Subgraphs</a:t>
            </a:r>
            <a:endParaRPr lang="en-US" altLang="zh-CN" sz="4400" dirty="0" smtClean="0">
              <a:ea typeface="宋体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413" y="1327150"/>
            <a:ext cx="80010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A </a:t>
            </a:r>
            <a:r>
              <a:rPr lang="en-US" altLang="zh-CN" sz="4400" dirty="0" smtClean="0">
                <a:solidFill>
                  <a:srgbClr val="660066"/>
                </a:solidFill>
                <a:ea typeface="宋体" pitchFamily="2" charset="-122"/>
              </a:rPr>
              <a:t>spanning </a:t>
            </a:r>
            <a:r>
              <a:rPr lang="en-US" altLang="zh-CN" sz="4400" dirty="0" err="1" smtClean="0">
                <a:solidFill>
                  <a:srgbClr val="660066"/>
                </a:solidFill>
                <a:ea typeface="宋体" pitchFamily="2" charset="-122"/>
              </a:rPr>
              <a:t>subgraph</a:t>
            </a:r>
            <a:r>
              <a:rPr lang="en-US" altLang="zh-CN" sz="4400" dirty="0" smtClean="0">
                <a:ea typeface="宋体" pitchFamily="2" charset="-122"/>
              </a:rPr>
              <a:t> of a </a:t>
            </a:r>
          </a:p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graph 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400" dirty="0" smtClean="0">
                <a:ea typeface="宋体" pitchFamily="2" charset="-122"/>
              </a:rPr>
              <a:t> is a connected </a:t>
            </a:r>
          </a:p>
          <a:p>
            <a:pPr eaLnBrk="1" hangingPunct="1">
              <a:buFontTx/>
              <a:buNone/>
            </a:pPr>
            <a:r>
              <a:rPr lang="en-US" altLang="zh-CN" sz="4400" dirty="0" err="1" smtClean="0">
                <a:ea typeface="宋体" pitchFamily="2" charset="-122"/>
              </a:rPr>
              <a:t>subgraph</a:t>
            </a:r>
            <a:r>
              <a:rPr lang="en-US" altLang="zh-CN" sz="4400" dirty="0" smtClean="0">
                <a:ea typeface="宋体" pitchFamily="2" charset="-122"/>
              </a:rPr>
              <a:t> that contains all</a:t>
            </a:r>
          </a:p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the vertices of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 G</a:t>
            </a:r>
            <a:r>
              <a:rPr lang="en-US" altLang="zh-CN" sz="4400" dirty="0" smtClean="0">
                <a:ea typeface="宋体" pitchFamily="2" charset="-12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A </a:t>
            </a:r>
            <a:r>
              <a:rPr lang="en-US" altLang="zh-CN" sz="4400" dirty="0" smtClean="0">
                <a:solidFill>
                  <a:srgbClr val="660066"/>
                </a:solidFill>
                <a:ea typeface="宋体" pitchFamily="2" charset="-122"/>
              </a:rPr>
              <a:t>spanning tree</a:t>
            </a:r>
            <a:r>
              <a:rPr lang="en-US" altLang="zh-CN" sz="4400" dirty="0" smtClean="0">
                <a:ea typeface="宋体" pitchFamily="2" charset="-122"/>
              </a:rPr>
              <a:t> is a spanning </a:t>
            </a:r>
          </a:p>
          <a:p>
            <a:pPr eaLnBrk="1" hangingPunct="1">
              <a:buFontTx/>
              <a:buNone/>
            </a:pPr>
            <a:r>
              <a:rPr lang="en-US" altLang="zh-CN" sz="4400" dirty="0" err="1" smtClean="0">
                <a:ea typeface="宋体" pitchFamily="2" charset="-122"/>
              </a:rPr>
              <a:t>subgraph</a:t>
            </a:r>
            <a:r>
              <a:rPr lang="en-US" altLang="zh-CN" sz="4400" dirty="0" smtClean="0">
                <a:ea typeface="宋体" pitchFamily="2" charset="-122"/>
              </a:rPr>
              <a:t> that is a tree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3491" name="Oval 5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2" name="Oval 6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3" name="Oval 7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6" name="Oval 10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7" name="Oval 11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8" name="Oval 12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9" name="Oval 13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103438" y="2271713"/>
            <a:ext cx="4913312" cy="1911350"/>
            <a:chOff x="1325" y="1431"/>
            <a:chExt cx="3095" cy="1204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1325" y="1431"/>
              <a:ext cx="3095" cy="1204"/>
              <a:chOff x="1325" y="1431"/>
              <a:chExt cx="3095" cy="1204"/>
            </a:xfrm>
          </p:grpSpPr>
          <p:cxnSp>
            <p:nvCxnSpPr>
              <p:cNvPr id="63504" name="AutoShape 21"/>
              <p:cNvCxnSpPr>
                <a:cxnSpLocks noChangeShapeType="1"/>
                <a:stCxn id="63497" idx="5"/>
                <a:endCxn id="63499" idx="1"/>
              </p:cNvCxnSpPr>
              <p:nvPr/>
            </p:nvCxnSpPr>
            <p:spPr bwMode="auto">
              <a:xfrm>
                <a:off x="3617" y="1493"/>
                <a:ext cx="803" cy="64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5" name="AutoShape 22"/>
              <p:cNvCxnSpPr>
                <a:cxnSpLocks noChangeShapeType="1"/>
                <a:stCxn id="63497" idx="4"/>
                <a:endCxn id="63498" idx="0"/>
              </p:cNvCxnSpPr>
              <p:nvPr/>
            </p:nvCxnSpPr>
            <p:spPr bwMode="auto">
              <a:xfrm flipH="1">
                <a:off x="3554" y="1518"/>
                <a:ext cx="1" cy="103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6" name="AutoShape 23"/>
              <p:cNvCxnSpPr>
                <a:cxnSpLocks noChangeShapeType="1"/>
                <a:stCxn id="63495" idx="6"/>
                <a:endCxn id="63499" idx="2"/>
              </p:cNvCxnSpPr>
              <p:nvPr/>
            </p:nvCxnSpPr>
            <p:spPr bwMode="auto">
              <a:xfrm>
                <a:off x="3093" y="2203"/>
                <a:ext cx="1302" cy="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grpSp>
            <p:nvGrpSpPr>
              <p:cNvPr id="4" name="Group 28"/>
              <p:cNvGrpSpPr>
                <a:grpSpLocks/>
              </p:cNvGrpSpPr>
              <p:nvPr/>
            </p:nvGrpSpPr>
            <p:grpSpPr bwMode="auto">
              <a:xfrm>
                <a:off x="1325" y="1431"/>
                <a:ext cx="1681" cy="1204"/>
                <a:chOff x="1325" y="1431"/>
                <a:chExt cx="1681" cy="1204"/>
              </a:xfrm>
            </p:grpSpPr>
            <p:cxnSp>
              <p:nvCxnSpPr>
                <p:cNvPr id="63508" name="AutoShape 14"/>
                <p:cNvCxnSpPr>
                  <a:cxnSpLocks noChangeShapeType="1"/>
                  <a:stCxn id="63491" idx="5"/>
                  <a:endCxn id="63492" idx="1"/>
                </p:cNvCxnSpPr>
                <p:nvPr/>
              </p:nvCxnSpPr>
              <p:spPr bwMode="auto">
                <a:xfrm>
                  <a:off x="1325" y="1493"/>
                  <a:ext cx="486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09" name="AutoShape 15"/>
                <p:cNvCxnSpPr>
                  <a:cxnSpLocks noChangeShapeType="1"/>
                  <a:stCxn id="63492" idx="7"/>
                  <a:endCxn id="63493" idx="3"/>
                </p:cNvCxnSpPr>
                <p:nvPr/>
              </p:nvCxnSpPr>
              <p:spPr bwMode="auto">
                <a:xfrm flipV="1">
                  <a:off x="1935" y="1493"/>
                  <a:ext cx="573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0" name="AutoShape 16"/>
                <p:cNvCxnSpPr>
                  <a:cxnSpLocks noChangeShapeType="1"/>
                  <a:stCxn id="63493" idx="2"/>
                  <a:endCxn id="63491" idx="6"/>
                </p:cNvCxnSpPr>
                <p:nvPr/>
              </p:nvCxnSpPr>
              <p:spPr bwMode="auto">
                <a:xfrm flipH="1">
                  <a:off x="1350" y="1431"/>
                  <a:ext cx="1133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1" name="AutoShape 17"/>
                <p:cNvCxnSpPr>
                  <a:cxnSpLocks noChangeShapeType="1"/>
                  <a:stCxn id="63492" idx="4"/>
                  <a:endCxn id="63494" idx="0"/>
                </p:cNvCxnSpPr>
                <p:nvPr/>
              </p:nvCxnSpPr>
              <p:spPr bwMode="auto">
                <a:xfrm>
                  <a:off x="1873" y="2025"/>
                  <a:ext cx="0" cy="52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2" name="AutoShape 18"/>
                <p:cNvCxnSpPr>
                  <a:cxnSpLocks noChangeShapeType="1"/>
                  <a:stCxn id="63494" idx="6"/>
                  <a:endCxn id="63496" idx="2"/>
                </p:cNvCxnSpPr>
                <p:nvPr/>
              </p:nvCxnSpPr>
              <p:spPr bwMode="auto">
                <a:xfrm>
                  <a:off x="1960" y="2635"/>
                  <a:ext cx="610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3" name="AutoShape 19"/>
                <p:cNvCxnSpPr>
                  <a:cxnSpLocks noChangeShapeType="1"/>
                  <a:stCxn id="63496" idx="7"/>
                  <a:endCxn id="63495" idx="4"/>
                </p:cNvCxnSpPr>
                <p:nvPr/>
              </p:nvCxnSpPr>
              <p:spPr bwMode="auto">
                <a:xfrm flipV="1">
                  <a:off x="2719" y="2290"/>
                  <a:ext cx="287" cy="2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4" name="AutoShape 25"/>
                <p:cNvCxnSpPr>
                  <a:cxnSpLocks noChangeShapeType="1"/>
                  <a:stCxn id="63493" idx="5"/>
                  <a:endCxn id="63495" idx="1"/>
                </p:cNvCxnSpPr>
                <p:nvPr/>
              </p:nvCxnSpPr>
              <p:spPr bwMode="auto">
                <a:xfrm>
                  <a:off x="2632" y="1493"/>
                  <a:ext cx="312" cy="648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63503" name="AutoShape 20"/>
            <p:cNvCxnSpPr>
              <a:cxnSpLocks noChangeShapeType="1"/>
              <a:stCxn id="63499" idx="3"/>
              <a:endCxn id="63498" idx="7"/>
            </p:cNvCxnSpPr>
            <p:nvPr/>
          </p:nvCxnSpPr>
          <p:spPr bwMode="auto">
            <a:xfrm flipH="1">
              <a:off x="3616" y="2265"/>
              <a:ext cx="804" cy="30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4524" name="AutoShape 14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5" name="AutoShape 15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6" name="AutoShape 16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7" name="AutoShape 18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8" name="AutoShape 19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9" name="AutoShape 20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0" name="AutoShape 21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31" name="AutoShape 22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2" name="AutoShape 23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3" name="AutoShape 24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4" name="AutoShape 25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64535" name="Text Box 26"/>
          <p:cNvSpPr txBox="1">
            <a:spLocks noChangeArrowheads="1"/>
          </p:cNvSpPr>
          <p:nvPr/>
        </p:nvSpPr>
        <p:spPr bwMode="auto">
          <a:xfrm>
            <a:off x="2578100" y="4751388"/>
            <a:ext cx="37766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latin typeface="Comic Sans MS" pitchFamily="8" charset="0"/>
                <a:ea typeface="宋体" pitchFamily="2" charset="-122"/>
              </a:rPr>
              <a:t>a spanning tree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5548" name="AutoShape 12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49" name="AutoShape 13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0" name="AutoShape 14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1" name="AutoShape 15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2" name="AutoShape 16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3" name="AutoShape 17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4" name="AutoShape 18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5" name="AutoShape 19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6" name="AutoShape 20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7" name="AutoShape 21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8" name="AutoShape 22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1703388" y="4729163"/>
            <a:ext cx="53641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another </a:t>
            </a:r>
            <a:r>
              <a:rPr lang="en-US" altLang="zh-CN">
                <a:solidFill>
                  <a:srgbClr val="008000"/>
                </a:solidFill>
                <a:latin typeface="Comic Sans MS" pitchFamily="8" charset="0"/>
                <a:ea typeface="宋体" pitchFamily="2" charset="-122"/>
              </a:rPr>
              <a:t>spanning tree</a:t>
            </a:r>
          </a:p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(can have many)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295400"/>
            <a:ext cx="83693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Lemma:</a:t>
            </a:r>
            <a:r>
              <a:rPr lang="en-US" altLang="zh-CN" sz="4400" dirty="0" smtClean="0"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 </a:t>
            </a:r>
            <a:r>
              <a:rPr lang="en-US" altLang="zh-CN" sz="4400" dirty="0" smtClean="0">
                <a:solidFill>
                  <a:srgbClr val="000000"/>
                </a:solidFill>
                <a:ea typeface="宋体" pitchFamily="2" charset="-122"/>
              </a:rPr>
              <a:t>conn</a:t>
            </a:r>
            <a:r>
              <a:rPr lang="en-US" altLang="zh-CN" sz="4400" dirty="0" smtClean="0">
                <a:ea typeface="宋体" pitchFamily="2" charset="-122"/>
              </a:rPr>
              <a:t>ected implies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400" dirty="0" smtClean="0">
                <a:ea typeface="宋体" pitchFamily="2" charset="-122"/>
              </a:rPr>
              <a:t> has a spanning tree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Pf: Namely, any minimum edge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connected spanning </a:t>
            </a:r>
            <a:r>
              <a:rPr lang="en-US" altLang="zh-CN" sz="4400" dirty="0" smtClean="0">
                <a:ea typeface="宋体" pitchFamily="2" charset="-122"/>
              </a:rPr>
              <a:t>graph.</a:t>
            </a:r>
            <a:endParaRPr lang="en-US" altLang="zh-CN" sz="4000" dirty="0" smtClean="0">
              <a:solidFill>
                <a:srgbClr val="0033CC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690" y="1295400"/>
            <a:ext cx="7882595" cy="97233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Suppose edges have weights:</a:t>
            </a:r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384044" y="4962783"/>
            <a:ext cx="8392386" cy="9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400" dirty="0" smtClean="0">
                <a:latin typeface="Chalkboard"/>
                <a:ea typeface="宋体" pitchFamily="2" charset="-122"/>
                <a:cs typeface="Chalkboard"/>
              </a:rPr>
              <a:t>Find min weight spanning tree?</a:t>
            </a:r>
          </a:p>
        </p:txBody>
      </p:sp>
      <p:grpSp>
        <p:nvGrpSpPr>
          <p:cNvPr id="2" name="Group 69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1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" name="AutoShape 16"/>
            <p:cNvCxnSpPr>
              <a:cxnSpLocks noChangeShapeType="1"/>
              <a:stCxn id="7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4" name="AutoShape 17"/>
            <p:cNvCxnSpPr>
              <a:cxnSpLocks noChangeShapeType="1"/>
              <a:stCxn id="6" idx="4"/>
              <a:endCxn id="8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5" name="AutoShape 18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6" name="AutoShape 19"/>
            <p:cNvCxnSpPr>
              <a:cxnSpLocks noChangeShapeType="1"/>
              <a:stCxn id="10" idx="7"/>
              <a:endCxn id="9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7" name="AutoShape 25"/>
            <p:cNvCxnSpPr>
              <a:cxnSpLocks noChangeShapeType="1"/>
              <a:stCxn id="7" idx="5"/>
              <a:endCxn id="9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89" name="AutoShape 14"/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" name="AutoShape 19"/>
            <p:cNvCxnSpPr>
              <a:cxnSpLocks noChangeShapeType="1"/>
              <a:stCxn id="10" idx="1"/>
              <a:endCxn id="6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5" name="AutoShape 19"/>
            <p:cNvCxnSpPr>
              <a:cxnSpLocks noChangeShapeType="1"/>
              <a:stCxn id="8" idx="1"/>
              <a:endCxn id="5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7" name="TextBox 66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9096207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MST using </a:t>
            </a:r>
            <a:r>
              <a:rPr lang="en-US" dirty="0" smtClean="0">
                <a:solidFill>
                  <a:srgbClr val="660066"/>
                </a:solidFill>
              </a:rPr>
              <a:t>Prim’s Algorithm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53" y="1443792"/>
            <a:ext cx="8988087" cy="4559664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with any vertex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Repeat:</a:t>
            </a:r>
          </a:p>
          <a:p>
            <a:pPr marL="971550" lvl="1" indent="-571500">
              <a:buFont typeface="Arial"/>
              <a:buChar char="•"/>
            </a:pPr>
            <a:r>
              <a:rPr lang="en-US" sz="4000" dirty="0" smtClean="0"/>
              <a:t>Add minimum weight edge that does not create a cycle with the edges already added</a:t>
            </a:r>
          </a:p>
          <a:p>
            <a:pPr marL="571500" indent="-571500"/>
            <a:r>
              <a:rPr lang="en-US" sz="4400" dirty="0" smtClean="0"/>
              <a:t>Until all vertices have been added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1905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Trees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743" y="1155237"/>
            <a:ext cx="8876714" cy="175678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tree</a:t>
            </a:r>
            <a:r>
              <a:rPr lang="en-US" altLang="zh-CN" sz="4800" dirty="0" smtClean="0">
                <a:ea typeface="宋体" pitchFamily="2" charset="-122"/>
              </a:rPr>
              <a:t> is a connected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ea typeface="宋体" pitchFamily="2" charset="-122"/>
              </a:rPr>
              <a:t>no cycles</a:t>
            </a:r>
            <a:r>
              <a:rPr lang="en-US" altLang="zh-CN" sz="4800" dirty="0" smtClean="0">
                <a:ea typeface="宋体" pitchFamily="2" charset="-12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grpSp>
        <p:nvGrpSpPr>
          <p:cNvPr id="2" name="Group 52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" name="AutoShape 14"/>
            <p:cNvCxnSpPr>
              <a:cxnSpLocks noChangeShapeType="1"/>
              <a:stCxn id="54" idx="6"/>
              <a:endCxn id="55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6"/>
            <p:cNvCxnSpPr>
              <a:cxnSpLocks noChangeShapeType="1"/>
              <a:stCxn id="56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7"/>
            <p:cNvCxnSpPr>
              <a:cxnSpLocks noChangeShapeType="1"/>
              <a:stCxn id="55" idx="4"/>
              <a:endCxn id="57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3" name="AutoShape 18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4" name="AutoShape 19"/>
            <p:cNvCxnSpPr>
              <a:cxnSpLocks noChangeShapeType="1"/>
              <a:stCxn id="59" idx="7"/>
              <a:endCxn id="58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5" name="AutoShape 25"/>
            <p:cNvCxnSpPr>
              <a:cxnSpLocks noChangeShapeType="1"/>
              <a:stCxn id="56" idx="5"/>
              <a:endCxn id="58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6" name="AutoShape 14"/>
            <p:cNvCxnSpPr>
              <a:cxnSpLocks noChangeShapeType="1"/>
              <a:stCxn id="55" idx="6"/>
              <a:endCxn id="58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8" name="AutoShape 19"/>
            <p:cNvCxnSpPr>
              <a:cxnSpLocks noChangeShapeType="1"/>
              <a:stCxn id="59" idx="1"/>
              <a:endCxn id="55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9" name="AutoShape 19"/>
            <p:cNvCxnSpPr>
              <a:cxnSpLocks noChangeShapeType="1"/>
              <a:stCxn id="57" idx="1"/>
              <a:endCxn id="54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80317" y="3683162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18914440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23649" y="5220038"/>
            <a:ext cx="5657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halkboard"/>
                <a:cs typeface="Chalkboard"/>
              </a:rPr>
              <a:t>1. Choose any vertex</a:t>
            </a:r>
            <a:endParaRPr lang="en-US" sz="2800" dirty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18914440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rgbClr val="800000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23649" y="5220038"/>
            <a:ext cx="5657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halkboard"/>
                <a:cs typeface="Chalkboard"/>
              </a:rPr>
              <a:t>2. Choose minimum weight edge connected to that vertex</a:t>
            </a:r>
            <a:endParaRPr lang="en-US" sz="2800" dirty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18914440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800000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rgbClr val="800000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23649" y="5220038"/>
            <a:ext cx="5657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halkboard"/>
                <a:cs typeface="Chalkboard"/>
              </a:rPr>
              <a:t>3. Choose minimum weight edge connected to chosen vertices</a:t>
            </a:r>
            <a:endParaRPr lang="en-US" sz="2800" dirty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18914440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rgbClr val="800000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800000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rgbClr val="800000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3</a:t>
            </a:r>
            <a:endParaRPr lang="en-US" sz="2800" dirty="0" smtClean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23649" y="5220038"/>
            <a:ext cx="5657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halkboard"/>
                <a:cs typeface="Chalkboard"/>
              </a:rPr>
              <a:t>4. Choose minimum weight edge connected to chosen vertices</a:t>
            </a:r>
            <a:endParaRPr lang="en-US" sz="2800" dirty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18914440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rgbClr val="800000"/>
          </a:solidFill>
          <a:ln w="9525">
            <a:solidFill>
              <a:srgbClr val="8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rgbClr val="800000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800000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rgbClr val="800000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rgbClr val="800000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3</a:t>
            </a:r>
            <a:endParaRPr lang="en-US" sz="2800" dirty="0" smtClean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23649" y="5220038"/>
            <a:ext cx="5657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halkboard"/>
                <a:cs typeface="Chalkboard"/>
              </a:rPr>
              <a:t>5. Choose minimum weight edge connected to chosen vertices </a:t>
            </a:r>
            <a:r>
              <a:rPr lang="en-US" sz="2800" dirty="0" smtClean="0">
                <a:solidFill>
                  <a:srgbClr val="FF0000"/>
                </a:solidFill>
                <a:latin typeface="Chalkboard"/>
                <a:cs typeface="Chalkboard"/>
              </a:rPr>
              <a:t>without creating a cycle</a:t>
            </a:r>
            <a:endParaRPr lang="en-US" sz="2800" dirty="0">
              <a:solidFill>
                <a:srgbClr val="FF0000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18914440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rgbClr val="800000"/>
          </a:solidFill>
          <a:ln w="9525">
            <a:solidFill>
              <a:srgbClr val="8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rgbClr val="800000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rgbClr val="800000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800000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rgbClr val="800000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rgbClr val="800000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3</a:t>
            </a:r>
            <a:endParaRPr lang="en-US" sz="2800" dirty="0" smtClean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23649" y="5220038"/>
            <a:ext cx="5657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halkboard"/>
                <a:cs typeface="Chalkboard"/>
              </a:rPr>
              <a:t>6. Choose minimum weight edge connected to chosen vertices </a:t>
            </a:r>
            <a:r>
              <a:rPr lang="en-US" sz="2800" dirty="0" smtClean="0">
                <a:solidFill>
                  <a:srgbClr val="FF0000"/>
                </a:solidFill>
                <a:latin typeface="Chalkboard"/>
                <a:cs typeface="Chalkboard"/>
              </a:rPr>
              <a:t>without creating a cycle</a:t>
            </a:r>
            <a:endParaRPr lang="en-US" sz="2800" dirty="0">
              <a:solidFill>
                <a:srgbClr val="FF0000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18914440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grow an MST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02" y="1279433"/>
            <a:ext cx="9060913" cy="4937998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at any vertex, keep building one tree.  (Prim)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keep choosing min weight edge between diff components (</a:t>
            </a:r>
            <a:r>
              <a:rPr lang="en-US" sz="4400" dirty="0" err="1" smtClean="0"/>
              <a:t>Kruskal</a:t>
            </a:r>
            <a:r>
              <a:rPr lang="en-US" sz="4400" dirty="0" smtClean="0"/>
              <a:t>)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7640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2043113"/>
            <a:ext cx="8169275" cy="2838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An edge is a </a:t>
            </a:r>
            <a:r>
              <a:rPr lang="en-US" sz="4800" dirty="0" smtClean="0">
                <a:solidFill>
                  <a:srgbClr val="0033CC"/>
                </a:solidFill>
              </a:rPr>
              <a:t>cut edge</a:t>
            </a:r>
            <a:r>
              <a:rPr lang="en-US" sz="4800" dirty="0" smtClean="0"/>
              <a:t> if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removing it from the graph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disconnects two vertices.</a:t>
            </a:r>
            <a:endParaRPr lang="en-US" sz="4000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8464" y="0"/>
            <a:ext cx="3664772" cy="112955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Cut Edges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9824902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186690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835275" y="2176463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941763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8352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632325" y="2597150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40798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50545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503863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6977063" y="25971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2103438" y="1608138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3071813" y="1608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2143125" y="1509713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973388" y="2452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3111500" y="3421063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316413" y="2873375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5740400" y="2833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5741988" y="1608138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5641975" y="1647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4910138" y="2735263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178300" y="1608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00737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45" name="AutoShape 13"/>
          <p:cNvCxnSpPr>
            <a:cxnSpLocks noChangeShapeType="1"/>
            <a:stCxn id="18436" idx="5"/>
            <a:endCxn id="18437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6" name="AutoShape 14"/>
          <p:cNvCxnSpPr>
            <a:cxnSpLocks noChangeShapeType="1"/>
            <a:stCxn id="18437" idx="7"/>
            <a:endCxn id="18438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7" name="AutoShape 15"/>
          <p:cNvCxnSpPr>
            <a:cxnSpLocks noChangeShapeType="1"/>
            <a:stCxn id="18438" idx="2"/>
            <a:endCxn id="18436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8" name="AutoShape 16"/>
          <p:cNvCxnSpPr>
            <a:cxnSpLocks noChangeShapeType="1"/>
            <a:stCxn id="18437" idx="4"/>
            <a:endCxn id="18439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9" name="AutoShape 17"/>
          <p:cNvCxnSpPr>
            <a:cxnSpLocks noChangeShapeType="1"/>
            <a:stCxn id="18439" idx="6"/>
            <a:endCxn id="18441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0" name="AutoShape 18"/>
          <p:cNvCxnSpPr>
            <a:cxnSpLocks noChangeShapeType="1"/>
            <a:stCxn id="18441" idx="7"/>
            <a:endCxn id="18440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1" name="AutoShape 19"/>
          <p:cNvCxnSpPr>
            <a:cxnSpLocks noChangeShapeType="1"/>
            <a:stCxn id="18444" idx="3"/>
            <a:endCxn id="18443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2" name="AutoShape 20"/>
          <p:cNvCxnSpPr>
            <a:cxnSpLocks noChangeShapeType="1"/>
            <a:stCxn id="18442" idx="5"/>
            <a:endCxn id="18444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3" name="AutoShape 21"/>
          <p:cNvCxnSpPr>
            <a:cxnSpLocks noChangeShapeType="1"/>
            <a:stCxn id="18442" idx="4"/>
            <a:endCxn id="18443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4" name="AutoShape 22"/>
          <p:cNvCxnSpPr>
            <a:cxnSpLocks noChangeShapeType="1"/>
            <a:stCxn id="18440" idx="6"/>
            <a:endCxn id="18444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44450">
            <a:solidFill>
              <a:srgbClr val="008000"/>
            </a:solidFill>
            <a:round/>
            <a:headEnd/>
            <a:tailEnd type="none" w="lg" len="lg"/>
          </a:ln>
        </p:spPr>
      </p:cxn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711825" y="2214563"/>
            <a:ext cx="473075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8000"/>
                </a:solidFill>
                <a:latin typeface="Comic Sans MS" pitchFamily="8" charset="0"/>
              </a:rPr>
              <a:t>B</a:t>
            </a:r>
          </a:p>
        </p:txBody>
      </p:sp>
      <p:cxnSp>
        <p:nvCxnSpPr>
          <p:cNvPr id="18456" name="AutoShape 24"/>
          <p:cNvCxnSpPr>
            <a:cxnSpLocks noChangeShapeType="1"/>
            <a:stCxn id="18438" idx="5"/>
            <a:endCxn id="18440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1406525" y="4148138"/>
            <a:ext cx="6423025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7200">
                <a:latin typeface="Comic Sans MS" pitchFamily="8" charset="0"/>
              </a:rPr>
              <a:t> is a cut edge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566499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86690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835275" y="21844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941763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28352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632325" y="2605088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40798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50545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5503863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6977063" y="26050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8" name="AutoShape 12"/>
          <p:cNvCxnSpPr>
            <a:cxnSpLocks noChangeShapeType="1"/>
            <a:stCxn id="19459" idx="5"/>
            <a:endCxn id="19460" idx="1"/>
          </p:cNvCxnSpPr>
          <p:nvPr/>
        </p:nvCxnSpPr>
        <p:spPr bwMode="auto">
          <a:xfrm>
            <a:off x="2103438" y="1616075"/>
            <a:ext cx="771525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69" name="AutoShape 13"/>
          <p:cNvCxnSpPr>
            <a:cxnSpLocks noChangeShapeType="1"/>
            <a:stCxn id="19460" idx="7"/>
            <a:endCxn id="19461" idx="3"/>
          </p:cNvCxnSpPr>
          <p:nvPr/>
        </p:nvCxnSpPr>
        <p:spPr bwMode="auto">
          <a:xfrm flipV="1">
            <a:off x="3071813" y="1616075"/>
            <a:ext cx="909637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0" name="AutoShape 14"/>
          <p:cNvCxnSpPr>
            <a:cxnSpLocks noChangeShapeType="1"/>
            <a:stCxn id="19461" idx="2"/>
            <a:endCxn id="19459" idx="6"/>
          </p:cNvCxnSpPr>
          <p:nvPr/>
        </p:nvCxnSpPr>
        <p:spPr bwMode="auto">
          <a:xfrm flipH="1">
            <a:off x="2143125" y="1517650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1" name="AutoShape 15"/>
          <p:cNvCxnSpPr>
            <a:cxnSpLocks noChangeShapeType="1"/>
            <a:stCxn id="19460" idx="4"/>
            <a:endCxn id="19462" idx="0"/>
          </p:cNvCxnSpPr>
          <p:nvPr/>
        </p:nvCxnSpPr>
        <p:spPr bwMode="auto">
          <a:xfrm>
            <a:off x="2973388" y="2460625"/>
            <a:ext cx="0" cy="830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2" name="AutoShape 16"/>
          <p:cNvCxnSpPr>
            <a:cxnSpLocks noChangeShapeType="1"/>
            <a:stCxn id="19462" idx="6"/>
            <a:endCxn id="19464" idx="2"/>
          </p:cNvCxnSpPr>
          <p:nvPr/>
        </p:nvCxnSpPr>
        <p:spPr bwMode="auto">
          <a:xfrm>
            <a:off x="3111500" y="3429000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3" name="AutoShape 17"/>
          <p:cNvCxnSpPr>
            <a:cxnSpLocks noChangeShapeType="1"/>
            <a:stCxn id="19464" idx="7"/>
            <a:endCxn id="19463" idx="4"/>
          </p:cNvCxnSpPr>
          <p:nvPr/>
        </p:nvCxnSpPr>
        <p:spPr bwMode="auto">
          <a:xfrm flipV="1">
            <a:off x="4316413" y="2881313"/>
            <a:ext cx="455612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4" name="AutoShape 18"/>
          <p:cNvCxnSpPr>
            <a:cxnSpLocks noChangeShapeType="1"/>
            <a:stCxn id="19467" idx="3"/>
            <a:endCxn id="19466" idx="7"/>
          </p:cNvCxnSpPr>
          <p:nvPr/>
        </p:nvCxnSpPr>
        <p:spPr bwMode="auto">
          <a:xfrm flipH="1">
            <a:off x="5740400" y="2841625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5" name="AutoShape 19"/>
          <p:cNvCxnSpPr>
            <a:cxnSpLocks noChangeShapeType="1"/>
            <a:stCxn id="19465" idx="5"/>
            <a:endCxn id="19467" idx="1"/>
          </p:cNvCxnSpPr>
          <p:nvPr/>
        </p:nvCxnSpPr>
        <p:spPr bwMode="auto">
          <a:xfrm>
            <a:off x="5741988" y="1616075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6" name="AutoShape 20"/>
          <p:cNvCxnSpPr>
            <a:cxnSpLocks noChangeShapeType="1"/>
            <a:stCxn id="19465" idx="4"/>
            <a:endCxn id="19466" idx="0"/>
          </p:cNvCxnSpPr>
          <p:nvPr/>
        </p:nvCxnSpPr>
        <p:spPr bwMode="auto">
          <a:xfrm flipH="1">
            <a:off x="5641975" y="1655763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7" name="AutoShape 23"/>
          <p:cNvCxnSpPr>
            <a:cxnSpLocks noChangeShapeType="1"/>
            <a:stCxn id="19461" idx="5"/>
            <a:endCxn id="19463" idx="1"/>
          </p:cNvCxnSpPr>
          <p:nvPr/>
        </p:nvCxnSpPr>
        <p:spPr bwMode="auto">
          <a:xfrm>
            <a:off x="4178300" y="1616075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9478" name="Text Box 24"/>
          <p:cNvSpPr txBox="1">
            <a:spLocks noChangeArrowheads="1"/>
          </p:cNvSpPr>
          <p:nvPr/>
        </p:nvSpPr>
        <p:spPr bwMode="auto">
          <a:xfrm>
            <a:off x="1422400" y="3765550"/>
            <a:ext cx="6394450" cy="2105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>
                <a:latin typeface="Comic Sans MS" pitchFamily="8" charset="0"/>
              </a:rPr>
              <a:t>deleting </a:t>
            </a:r>
            <a:r>
              <a:rPr lang="en-US" sz="66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6600">
                <a:latin typeface="Comic Sans MS" pitchFamily="8" charset="0"/>
              </a:rPr>
              <a:t> gives</a:t>
            </a:r>
          </a:p>
          <a:p>
            <a:r>
              <a:rPr lang="en-US" sz="6600">
                <a:latin typeface="Comic Sans MS" pitchFamily="8" charset="0"/>
              </a:rPr>
              <a:t>two components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66290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2" name="AutoShape 23"/>
          <p:cNvCxnSpPr>
            <a:cxnSpLocks noChangeShapeType="1"/>
            <a:stCxn id="20485" idx="5"/>
            <a:endCxn id="20487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517525" y="4148138"/>
            <a:ext cx="8178800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chemeClr val="accent2"/>
                </a:solidFill>
                <a:latin typeface="Comic Sans MS" pitchFamily="8" charset="0"/>
              </a:rPr>
              <a:t>A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>
                <a:latin typeface="Comic Sans MS" pitchFamily="8" charset="0"/>
              </a:rPr>
              <a:t>is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 i="1">
                <a:latin typeface="Comic Sans MS" pitchFamily="8" charset="0"/>
              </a:rPr>
              <a:t>not</a:t>
            </a:r>
            <a:r>
              <a:rPr lang="en-US" sz="7200">
                <a:latin typeface="Comic Sans MS" pitchFamily="8" charset="0"/>
              </a:rPr>
              <a:t> a cut edge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4460875" y="1587500"/>
            <a:ext cx="5556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8" charset="0"/>
              </a:rPr>
              <a:t>A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064900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998374" y="4135278"/>
            <a:ext cx="7223452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omic Sans MS" pitchFamily="8" charset="0"/>
              </a:rPr>
              <a:t>still connected with</a:t>
            </a:r>
          </a:p>
          <a:p>
            <a:r>
              <a:rPr lang="en-US" sz="6000" dirty="0" smtClean="0">
                <a:latin typeface="Comic Sans MS" pitchFamily="8" charset="0"/>
              </a:rPr>
              <a:t>edge </a:t>
            </a:r>
            <a:r>
              <a:rPr lang="en-US" sz="6000" dirty="0" smtClean="0">
                <a:solidFill>
                  <a:srgbClr val="C00000"/>
                </a:solidFill>
                <a:latin typeface="Comic Sans MS" pitchFamily="8" charset="0"/>
              </a:rPr>
              <a:t>A</a:t>
            </a:r>
            <a:r>
              <a:rPr lang="en-US" sz="6000" dirty="0" smtClean="0">
                <a:latin typeface="Comic Sans MS" pitchFamily="8" charset="0"/>
              </a:rPr>
              <a:t> deleted</a:t>
            </a:r>
            <a:endParaRPr lang="en-US" sz="6000" dirty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40206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26" y="1610346"/>
            <a:ext cx="8727510" cy="3512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6000" dirty="0" smtClean="0"/>
              <a:t>So a connected graph is</a:t>
            </a:r>
          </a:p>
          <a:p>
            <a:pPr>
              <a:buNone/>
            </a:pPr>
            <a:r>
              <a:rPr lang="en-US" sz="6000" dirty="0" smtClean="0">
                <a:solidFill>
                  <a:srgbClr val="0033CC"/>
                </a:solidFill>
              </a:rPr>
              <a:t>2-edge connected</a:t>
            </a:r>
            <a:r>
              <a:rPr lang="en-US" sz="6000" dirty="0" smtClean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pPr>
              <a:buNone/>
            </a:pPr>
            <a:r>
              <a:rPr lang="en-US" sz="6000" dirty="0" smtClean="0"/>
              <a:t>it has</a:t>
            </a:r>
            <a:r>
              <a:rPr lang="en-US" sz="6000" dirty="0" smtClean="0">
                <a:solidFill>
                  <a:srgbClr val="008000"/>
                </a:solidFill>
              </a:rPr>
              <a:t> no cut edge.</a:t>
            </a:r>
            <a:endParaRPr lang="en-US" sz="6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96197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 template.potx</Template>
  <TotalTime>50</TotalTime>
  <Words>477</Words>
  <Application>Microsoft Macintosh PowerPoint</Application>
  <PresentationFormat>On-screen Show (4:3)</PresentationFormat>
  <Paragraphs>178</Paragraphs>
  <Slides>28</Slides>
  <Notes>23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CS20 template</vt:lpstr>
      <vt:lpstr>Trees</vt:lpstr>
      <vt:lpstr>Trees</vt:lpstr>
      <vt:lpstr>Cut Edges</vt:lpstr>
      <vt:lpstr>Cut Edges</vt:lpstr>
      <vt:lpstr>Cut Edges</vt:lpstr>
      <vt:lpstr>Cut Edges</vt:lpstr>
      <vt:lpstr>Cut Edges</vt:lpstr>
      <vt:lpstr>Cut Edges</vt:lpstr>
      <vt:lpstr>Cut Edges</vt:lpstr>
      <vt:lpstr>Cut Edges and Cycles</vt:lpstr>
      <vt:lpstr>Tree equivalent</vt:lpstr>
      <vt:lpstr>Other Tree Definitions</vt:lpstr>
      <vt:lpstr>Spanning Subgraphs</vt:lpstr>
      <vt:lpstr>Spanning Trees</vt:lpstr>
      <vt:lpstr>Spanning Trees</vt:lpstr>
      <vt:lpstr>Spanning Trees</vt:lpstr>
      <vt:lpstr>Spanning Trees</vt:lpstr>
      <vt:lpstr>Minimum Spanning Trees</vt:lpstr>
      <vt:lpstr>Build MST using Prim’s Algorithm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Ways to grow an MST</vt:lpstr>
      <vt:lpstr>FINIS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Harry Lewis</dc:creator>
  <cp:lastModifiedBy>Harry Lewis</cp:lastModifiedBy>
  <cp:revision>10</cp:revision>
  <dcterms:created xsi:type="dcterms:W3CDTF">2014-03-25T01:40:08Z</dcterms:created>
  <dcterms:modified xsi:type="dcterms:W3CDTF">2014-03-25T01:56:38Z</dcterms:modified>
</cp:coreProperties>
</file>