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92" r:id="rId17"/>
    <p:sldId id="293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912" y="-104"/>
      </p:cViewPr>
      <p:guideLst>
        <p:guide orient="horz" pos="23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95C08-D674-9A40-8A80-BBF8140C7561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CC797-E7B8-7D41-A49A-35844190E8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7B72-6C3B-8E4C-85BD-127EC4BA7F16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DDA6F-FB65-9D4F-8B48-918416A0D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A1B1-93EA-A349-953F-171220624CB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7" Type="http://schemas.openxmlformats.org/officeDocument/2006/relationships/hyperlink" Target="http://drjengunter.wordpress.com/2011/1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Undirected 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</a:t>
            </a:r>
            <a:r>
              <a:rPr lang="en-US" dirty="0" smtClean="0"/>
              <a:t>“Simple Graphs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4826962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 dirty="0">
                <a:latin typeface="Chalkboard"/>
              </a:rPr>
              <a:t>Handshaking Lemma</a:t>
            </a:r>
            <a:endParaRPr lang="en-US" sz="4000" dirty="0">
              <a:latin typeface="Chalkboard"/>
            </a:endParaRPr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98197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43010" name="Equation" r:id="rId4" imgW="1346040" imgH="406080" progId="Equation.DSMT4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178143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latin typeface="Chalkboard"/>
              </a:rPr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latin typeface="Chalkboard"/>
              </a:rPr>
              <a:t>so </a:t>
            </a:r>
            <a:r>
              <a:rPr lang="en-US" sz="5400" dirty="0" smtClean="0">
                <a:latin typeface="Chalkboard"/>
              </a:rPr>
              <a:t>impossible</a:t>
            </a:r>
            <a:endParaRPr lang="en-US" sz="5400" dirty="0">
              <a:latin typeface="Chalkboard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 dirty="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>
                <a:latin typeface="Chalkboard"/>
              </a:rPr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  <a:latin typeface="Chalkboard"/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  <a:latin typeface="Chalkboard"/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latin typeface="Chalkboard"/>
              </a:rPr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latin typeface="Chalkboard"/>
              </a:rPr>
              <a:t>this is</a:t>
            </a:r>
            <a:r>
              <a:rPr lang="en-US" sz="4800" dirty="0">
                <a:solidFill>
                  <a:srgbClr val="FF00FF"/>
                </a:solidFill>
                <a:latin typeface="Chalkboard"/>
              </a:rPr>
              <a:t> nonsense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3614123"/>
            <a:ext cx="8101013" cy="3340230"/>
            <a:chOff x="633413" y="3797300"/>
            <a:chExt cx="7924800" cy="3173027"/>
          </a:xfrm>
        </p:grpSpPr>
        <p:grpSp>
          <p:nvGrpSpPr>
            <p:cNvPr id="12" name="Group 11"/>
            <p:cNvGrpSpPr/>
            <p:nvPr/>
          </p:nvGrpSpPr>
          <p:grpSpPr>
            <a:xfrm>
              <a:off x="633413" y="3797300"/>
              <a:ext cx="7924800" cy="2559050"/>
              <a:chOff x="633413" y="3797300"/>
              <a:chExt cx="7924800" cy="2559050"/>
            </a:xfrm>
          </p:grpSpPr>
          <p:pic>
            <p:nvPicPr>
              <p:cNvPr id="8" name="Picture 7" descr="sexaverage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3"/>
                  <a:stretch>
                    <a:fillRect/>
                  </a:stretch>
                </p:blipFill>
              </mc:Choice>
              <mc:Fallback>
                <p:blipFill>
                  <a:blip r:embed="rId4"/>
                  <a:stretch>
                    <a:fillRect/>
                  </a:stretch>
                </p:blipFill>
              </mc:Fallback>
            </mc:AlternateContent>
            <p:spPr>
              <a:xfrm>
                <a:off x="642591" y="5407025"/>
                <a:ext cx="7872850" cy="949325"/>
              </a:xfrm>
              <a:prstGeom prst="rect">
                <a:avLst/>
              </a:prstGeom>
            </p:spPr>
          </p:pic>
          <p:pic>
            <p:nvPicPr>
              <p:cNvPr id="10" name="Picture 9" descr="sexpartners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5"/>
                  <a:stretch>
                    <a:fillRect/>
                  </a:stretch>
                </p:blipFill>
              </mc:Choice>
              <mc:Fallback>
                <p:blipFill>
                  <a:blip r:embed="rId6"/>
                  <a:stretch>
                    <a:fillRect/>
                  </a:stretch>
                </p:blipFill>
              </mc:Fallback>
            </mc:AlternateContent>
            <p:spPr>
              <a:xfrm>
                <a:off x="633413" y="3797300"/>
                <a:ext cx="7924800" cy="1549400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014412" y="6356350"/>
              <a:ext cx="6634163" cy="613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hlinkClick r:id="rId7"/>
                </a:rPr>
                <a:t>http://drjengunter.wordpress.com/2011/12</a:t>
              </a:r>
              <a:r>
                <a:rPr lang="en-US" dirty="0" smtClean="0"/>
                <a:t>	/03/how-many-sex-partners-do-people-really-have/</a:t>
              </a:r>
              <a:endParaRPr lang="en-US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  <a:latin typeface="Chalkboard"/>
              </a:rPr>
              <a:t>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4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>
                  <a:latin typeface="Chalkboard"/>
                </a:rPr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>
                <a:latin typeface="Chalkboard"/>
              </a:endParaRPr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4142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  <a:latin typeface="Chalkboard"/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xfrm>
            <a:off x="560388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p:oleObj spid="_x0000_s49154" name="Equation" r:id="rId4" imgW="1777680" imgH="342720" progId="Equation.DSMT4">
              <p:embed/>
            </p:oleObj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41547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Chalkboard"/>
              </a:rPr>
              <a:t>divide by both sides </a:t>
            </a:r>
            <a:r>
              <a:rPr lang="en-US" sz="4000" dirty="0" smtClean="0">
                <a:latin typeface="Chalkboard"/>
              </a:rPr>
              <a:t>by </a:t>
            </a:r>
            <a:r>
              <a:rPr lang="en-US" sz="4000" dirty="0" smtClean="0">
                <a:solidFill>
                  <a:srgbClr val="0033CC"/>
                </a:solidFill>
                <a:latin typeface="Chalkboard"/>
              </a:rPr>
              <a:t>|M|</a:t>
            </a:r>
            <a:r>
              <a:rPr lang="en-US" sz="4000" dirty="0" smtClean="0">
                <a:latin typeface="Chalkboard"/>
              </a:rPr>
              <a:t> </a:t>
            </a:r>
            <a:endParaRPr lang="en-US" sz="4000" dirty="0">
              <a:latin typeface="Chalkboard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p:oleObj spid="_x0000_s49155" name="Equation" r:id="rId5" imgW="1828800" imgH="571320" progId="Equation.DSMT4">
              <p:embed/>
            </p:oleObj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p:oleObj spid="_x0000_s49156" name="Equation" r:id="rId6" imgW="660400" imgH="419100" progId="Equation.DSMT4">
              <p:embed/>
            </p:oleObj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p:oleObj spid="_x0000_s49157" name="Equation" r:id="rId7" imgW="660400" imgH="419100" progId="Equation.DSMT4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3082913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p:oleObj spid="_x0000_s51202" name="Equation" r:id="rId4" imgW="2273040" imgH="469800" progId="Equation.DSMT4">
              <p:embed/>
            </p:oleObj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610745" y="2625386"/>
            <a:ext cx="7994361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latin typeface="Chalkboard"/>
              </a:rPr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  <a:latin typeface="Chalkboard"/>
              </a:rPr>
              <a:t>ratio of females to males</a:t>
            </a:r>
            <a:r>
              <a:rPr lang="en-US" sz="4800" i="1" dirty="0">
                <a:latin typeface="Chalkboard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  <a:latin typeface="Chalkboard"/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  <a:latin typeface="Chalkboard"/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  <a:latin typeface="Chalkboard"/>
              </a:rPr>
              <a:t>promiscuity</a:t>
            </a:r>
            <a:endParaRPr lang="en-US" sz="4400" dirty="0">
              <a:solidFill>
                <a:srgbClr val="000000"/>
              </a:solidFill>
              <a:latin typeface="Chalkboard"/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 dirty="0">
                <a:solidFill>
                  <a:schemeClr val="tx2"/>
                </a:solidFill>
                <a:latin typeface="Chalkboard"/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Complete graph </a:t>
            </a:r>
            <a:r>
              <a:rPr lang="en-US" dirty="0" err="1" smtClean="0">
                <a:solidFill>
                  <a:srgbClr val="3366FF"/>
                </a:solidFill>
              </a:rPr>
              <a:t>K</a:t>
            </a:r>
            <a:r>
              <a:rPr lang="en-US" baseline="-25000" dirty="0" err="1" smtClean="0">
                <a:solidFill>
                  <a:srgbClr val="3366FF"/>
                </a:solidFill>
              </a:rPr>
              <a:t>n</a:t>
            </a:r>
            <a:r>
              <a:rPr lang="en-US" dirty="0" smtClean="0"/>
              <a:t>: A graph with </a:t>
            </a:r>
            <a:r>
              <a:rPr lang="en-US" dirty="0" err="1" smtClean="0"/>
              <a:t>n</a:t>
            </a:r>
            <a:r>
              <a:rPr lang="en-US" dirty="0" smtClean="0"/>
              <a:t> vertices including all possible edges</a:t>
            </a:r>
          </a:p>
          <a:p>
            <a:pPr>
              <a:buNone/>
            </a:pPr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352800" y="3116263"/>
            <a:ext cx="1752600" cy="1524000"/>
            <a:chOff x="1248" y="1152"/>
            <a:chExt cx="1104" cy="96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9"/>
            <p:cNvCxnSpPr>
              <a:cxnSpLocks noChangeShapeType="1"/>
              <a:stCxn id="7" idx="6"/>
              <a:endCxn id="11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3" name="AutoShape 10"/>
            <p:cNvCxnSpPr>
              <a:cxnSpLocks noChangeShapeType="1"/>
              <a:stCxn id="10" idx="6"/>
              <a:endCxn id="9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4" name="AutoShape 11"/>
            <p:cNvCxnSpPr>
              <a:cxnSpLocks noChangeShapeType="1"/>
              <a:stCxn id="9" idx="4"/>
              <a:endCxn id="11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5" name="AutoShape 12"/>
            <p:cNvCxnSpPr>
              <a:cxnSpLocks noChangeShapeType="1"/>
              <a:stCxn id="10" idx="2"/>
              <a:endCxn id="8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6" name="AutoShape 13"/>
            <p:cNvCxnSpPr>
              <a:cxnSpLocks noChangeShapeType="1"/>
              <a:stCxn id="8" idx="4"/>
              <a:endCxn id="7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" name="AutoShape 14"/>
            <p:cNvCxnSpPr>
              <a:cxnSpLocks noChangeShapeType="1"/>
              <a:stCxn id="10" idx="4"/>
              <a:endCxn id="11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" name="AutoShape 15"/>
            <p:cNvCxnSpPr>
              <a:cxnSpLocks noChangeShapeType="1"/>
              <a:stCxn id="10" idx="4"/>
              <a:endCxn id="7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" name="AutoShape 16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" name="AutoShape 17"/>
            <p:cNvCxnSpPr>
              <a:cxnSpLocks noChangeShapeType="1"/>
              <a:stCxn id="11" idx="1"/>
              <a:endCxn id="8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" name="AutoShape 18"/>
            <p:cNvCxnSpPr>
              <a:cxnSpLocks noChangeShapeType="1"/>
              <a:stCxn id="7" idx="7"/>
              <a:endCxn id="9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" name="AutoShape 19"/>
            <p:cNvCxnSpPr>
              <a:cxnSpLocks noChangeShapeType="1"/>
              <a:stCxn id="9" idx="6"/>
              <a:endCxn id="9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in which vertices fall into two disjoint subsets and all edges have one endpoint in 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600" y="3692059"/>
            <a:ext cx="3514367" cy="150636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600" y="5200007"/>
            <a:ext cx="3531348" cy="1588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45619" y="4578153"/>
            <a:ext cx="3531348" cy="1588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62600" y="3957887"/>
            <a:ext cx="3497386" cy="620266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345619" y="4578153"/>
            <a:ext cx="3497386" cy="620266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45619" y="3429000"/>
            <a:ext cx="3548329" cy="310133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63911" y="3204707"/>
            <a:ext cx="841676" cy="248106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22167" y="3204707"/>
            <a:ext cx="841676" cy="248106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(V,E) and (V’,E’) such that there is a </a:t>
            </a:r>
            <a:r>
              <a:rPr lang="en-US" dirty="0" err="1" smtClean="0"/>
              <a:t>bijection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: V→V’ that preserves edges: {</a:t>
            </a:r>
            <a:r>
              <a:rPr lang="en-US" dirty="0" err="1" smtClean="0"/>
              <a:t>v,w}∈E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{</a:t>
            </a:r>
            <a:r>
              <a:rPr lang="en-US" dirty="0" err="1" smtClean="0"/>
              <a:t>f(v),f(</a:t>
            </a:r>
            <a:r>
              <a:rPr lang="en-US" err="1" smtClean="0"/>
              <a:t>w</a:t>
            </a:r>
            <a:r>
              <a:rPr lang="en-US" smtClean="0"/>
              <a:t>)}∈</a:t>
            </a:r>
            <a:r>
              <a:rPr lang="en-US" dirty="0" err="1" smtClean="0"/>
              <a:t>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Any two complete graphs of the same size are isomorphic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183464" y="3827635"/>
            <a:ext cx="6990171" cy="3195025"/>
            <a:chOff x="183464" y="3827635"/>
            <a:chExt cx="6990171" cy="3195025"/>
          </a:xfrm>
        </p:grpSpPr>
        <p:sp>
          <p:nvSpPr>
            <p:cNvPr id="65" name="TextBox 64"/>
            <p:cNvSpPr txBox="1"/>
            <p:nvPr/>
          </p:nvSpPr>
          <p:spPr>
            <a:xfrm>
              <a:off x="5960128" y="3827635"/>
              <a:ext cx="417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56046" y="4638560"/>
              <a:ext cx="417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83464" y="4196098"/>
              <a:ext cx="6702260" cy="2826562"/>
              <a:chOff x="183464" y="4196098"/>
              <a:chExt cx="6702260" cy="2826562"/>
            </a:xfrm>
          </p:grpSpPr>
          <p:grpSp>
            <p:nvGrpSpPr>
              <p:cNvPr id="14" name="Group 66"/>
              <p:cNvGrpSpPr>
                <a:grpSpLocks/>
              </p:cNvGrpSpPr>
              <p:nvPr/>
            </p:nvGrpSpPr>
            <p:grpSpPr bwMode="auto">
              <a:xfrm>
                <a:off x="183464" y="4196098"/>
                <a:ext cx="3496804" cy="2826562"/>
                <a:chOff x="942" y="606"/>
                <a:chExt cx="2666" cy="2155"/>
              </a:xfrm>
            </p:grpSpPr>
            <p:sp>
              <p:nvSpPr>
                <p:cNvPr id="1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534" y="606"/>
                  <a:ext cx="289" cy="91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3600" dirty="0">
                      <a:ea typeface="SimSun" pitchFamily="2" charset="-122"/>
                    </a:rPr>
                    <a:t>b</a:t>
                  </a:r>
                </a:p>
              </p:txBody>
            </p:sp>
            <p:sp>
              <p:nvSpPr>
                <p:cNvPr id="1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702" y="614"/>
                  <a:ext cx="287" cy="91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3600">
                      <a:ea typeface="SimSun" pitchFamily="2" charset="-122"/>
                    </a:rPr>
                    <a:t>d</a:t>
                  </a:r>
                </a:p>
              </p:txBody>
            </p:sp>
            <p:sp>
              <p:nvSpPr>
                <p:cNvPr id="17" name="Oval 39"/>
                <p:cNvSpPr>
                  <a:spLocks noChangeArrowheads="1"/>
                </p:cNvSpPr>
                <p:nvPr/>
              </p:nvSpPr>
              <p:spPr bwMode="auto">
                <a:xfrm>
                  <a:off x="1128" y="1400"/>
                  <a:ext cx="128" cy="128"/>
                </a:xfrm>
                <a:prstGeom prst="ellipse">
                  <a:avLst/>
                </a:prstGeom>
                <a:solidFill>
                  <a:schemeClr val="accent2"/>
                </a:solidFill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 sz="3600">
                    <a:ea typeface="SimSun" pitchFamily="2" charset="-122"/>
                  </a:endParaRPr>
                </a:p>
              </p:txBody>
            </p:sp>
            <p:sp>
              <p:nvSpPr>
                <p:cNvPr id="18" name="Oval 40"/>
                <p:cNvSpPr>
                  <a:spLocks noChangeArrowheads="1"/>
                </p:cNvSpPr>
                <p:nvPr/>
              </p:nvSpPr>
              <p:spPr bwMode="auto">
                <a:xfrm>
                  <a:off x="2376" y="864"/>
                  <a:ext cx="128" cy="128"/>
                </a:xfrm>
                <a:prstGeom prst="ellipse">
                  <a:avLst/>
                </a:prstGeom>
                <a:solidFill>
                  <a:schemeClr val="accent2"/>
                </a:solidFill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 sz="3600">
                    <a:ea typeface="SimSun" pitchFamily="2" charset="-122"/>
                  </a:endParaRPr>
                </a:p>
              </p:txBody>
            </p:sp>
            <p:sp>
              <p:nvSpPr>
                <p:cNvPr id="19" name="Oval 41"/>
                <p:cNvSpPr>
                  <a:spLocks noChangeArrowheads="1"/>
                </p:cNvSpPr>
                <p:nvPr/>
              </p:nvSpPr>
              <p:spPr bwMode="auto">
                <a:xfrm>
                  <a:off x="1768" y="1920"/>
                  <a:ext cx="128" cy="128"/>
                </a:xfrm>
                <a:prstGeom prst="ellipse">
                  <a:avLst/>
                </a:prstGeom>
                <a:solidFill>
                  <a:schemeClr val="accent2"/>
                </a:solidFill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 sz="3600">
                    <a:ea typeface="SimSun" pitchFamily="2" charset="-122"/>
                  </a:endParaRPr>
                </a:p>
              </p:txBody>
            </p:sp>
            <p:sp>
              <p:nvSpPr>
                <p:cNvPr id="20" name="Oval 42"/>
                <p:cNvSpPr>
                  <a:spLocks noChangeArrowheads="1"/>
                </p:cNvSpPr>
                <p:nvPr/>
              </p:nvSpPr>
              <p:spPr bwMode="auto">
                <a:xfrm>
                  <a:off x="2800" y="1512"/>
                  <a:ext cx="128" cy="128"/>
                </a:xfrm>
                <a:prstGeom prst="ellipse">
                  <a:avLst/>
                </a:prstGeom>
                <a:solidFill>
                  <a:schemeClr val="accent2"/>
                </a:solidFill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 sz="3600">
                    <a:ea typeface="SimSun" pitchFamily="2" charset="-122"/>
                  </a:endParaRPr>
                </a:p>
              </p:txBody>
            </p:sp>
            <p:sp>
              <p:nvSpPr>
                <p:cNvPr id="21" name="Oval 43"/>
                <p:cNvSpPr>
                  <a:spLocks noChangeArrowheads="1"/>
                </p:cNvSpPr>
                <p:nvPr/>
              </p:nvSpPr>
              <p:spPr bwMode="auto">
                <a:xfrm>
                  <a:off x="3240" y="1184"/>
                  <a:ext cx="128" cy="128"/>
                </a:xfrm>
                <a:prstGeom prst="ellipse">
                  <a:avLst/>
                </a:prstGeom>
                <a:solidFill>
                  <a:schemeClr val="accent2"/>
                </a:solidFill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 sz="3600">
                    <a:ea typeface="SimSun" pitchFamily="2" charset="-122"/>
                  </a:endParaRPr>
                </a:p>
              </p:txBody>
            </p:sp>
            <p:sp>
              <p:nvSpPr>
                <p:cNvPr id="22" name="Oval 44"/>
                <p:cNvSpPr>
                  <a:spLocks noChangeArrowheads="1"/>
                </p:cNvSpPr>
                <p:nvPr/>
              </p:nvSpPr>
              <p:spPr bwMode="auto">
                <a:xfrm>
                  <a:off x="1536" y="832"/>
                  <a:ext cx="128" cy="128"/>
                </a:xfrm>
                <a:prstGeom prst="ellipse">
                  <a:avLst/>
                </a:prstGeom>
                <a:solidFill>
                  <a:schemeClr val="accent2"/>
                </a:solidFill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>
                    <a:buNone/>
                  </a:pPr>
                  <a:endParaRPr lang="zh-CN" altLang="en-US" sz="3600">
                    <a:ea typeface="SimSun" pitchFamily="2" charset="-122"/>
                  </a:endParaRPr>
                </a:p>
              </p:txBody>
            </p:sp>
            <p:cxnSp>
              <p:nvCxnSpPr>
                <p:cNvPr id="23" name="AutoShape 45"/>
                <p:cNvCxnSpPr>
                  <a:cxnSpLocks noChangeShapeType="1"/>
                  <a:stCxn id="19" idx="6"/>
                  <a:endCxn id="20" idx="3"/>
                </p:cNvCxnSpPr>
                <p:nvPr/>
              </p:nvCxnSpPr>
              <p:spPr bwMode="auto">
                <a:xfrm flipV="1">
                  <a:off x="1906" y="1631"/>
                  <a:ext cx="913" cy="35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4" name="AutoShape 46"/>
                <p:cNvCxnSpPr>
                  <a:cxnSpLocks noChangeShapeType="1"/>
                  <a:stCxn id="17" idx="5"/>
                  <a:endCxn id="19" idx="1"/>
                </p:cNvCxnSpPr>
                <p:nvPr/>
              </p:nvCxnSpPr>
              <p:spPr bwMode="auto">
                <a:xfrm>
                  <a:off x="1237" y="1519"/>
                  <a:ext cx="550" cy="41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5" name="AutoShape 47"/>
                <p:cNvCxnSpPr>
                  <a:cxnSpLocks noChangeShapeType="1"/>
                  <a:stCxn id="18" idx="3"/>
                  <a:endCxn id="19" idx="0"/>
                </p:cNvCxnSpPr>
                <p:nvPr/>
              </p:nvCxnSpPr>
              <p:spPr bwMode="auto">
                <a:xfrm flipH="1">
                  <a:off x="1832" y="983"/>
                  <a:ext cx="563" cy="927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6" name="AutoShape 49"/>
                <p:cNvCxnSpPr>
                  <a:cxnSpLocks noChangeShapeType="1"/>
                  <a:stCxn id="22" idx="3"/>
                  <a:endCxn id="17" idx="7"/>
                </p:cNvCxnSpPr>
                <p:nvPr/>
              </p:nvCxnSpPr>
              <p:spPr bwMode="auto">
                <a:xfrm flipH="1">
                  <a:off x="1237" y="951"/>
                  <a:ext cx="318" cy="45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27" name="AutoShape 50"/>
                <p:cNvCxnSpPr>
                  <a:cxnSpLocks noChangeShapeType="1"/>
                  <a:stCxn id="22" idx="5"/>
                  <a:endCxn id="20" idx="1"/>
                </p:cNvCxnSpPr>
                <p:nvPr/>
              </p:nvCxnSpPr>
              <p:spPr bwMode="auto">
                <a:xfrm>
                  <a:off x="1645" y="951"/>
                  <a:ext cx="1174" cy="57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0" name="AutoShape 51"/>
                <p:cNvCxnSpPr>
                  <a:cxnSpLocks noChangeShapeType="1"/>
                  <a:stCxn id="18" idx="5"/>
                  <a:endCxn id="20" idx="0"/>
                </p:cNvCxnSpPr>
                <p:nvPr/>
              </p:nvCxnSpPr>
              <p:spPr bwMode="auto">
                <a:xfrm>
                  <a:off x="2485" y="983"/>
                  <a:ext cx="379" cy="519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1" name="AutoShape 52"/>
                <p:cNvCxnSpPr>
                  <a:cxnSpLocks noChangeShapeType="1"/>
                  <a:stCxn id="18" idx="6"/>
                  <a:endCxn id="21" idx="2"/>
                </p:cNvCxnSpPr>
                <p:nvPr/>
              </p:nvCxnSpPr>
              <p:spPr bwMode="auto">
                <a:xfrm>
                  <a:off x="2514" y="928"/>
                  <a:ext cx="716" cy="32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34" name="AutoShape 53"/>
                <p:cNvCxnSpPr>
                  <a:cxnSpLocks noChangeShapeType="1"/>
                  <a:stCxn id="20" idx="7"/>
                  <a:endCxn id="21" idx="2"/>
                </p:cNvCxnSpPr>
                <p:nvPr/>
              </p:nvCxnSpPr>
              <p:spPr bwMode="auto">
                <a:xfrm flipV="1">
                  <a:off x="2909" y="1248"/>
                  <a:ext cx="321" cy="27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sp>
              <p:nvSpPr>
                <p:cNvPr id="3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42" y="1134"/>
                  <a:ext cx="265" cy="91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3600">
                      <a:ea typeface="SimSun" pitchFamily="2" charset="-122"/>
                    </a:rPr>
                    <a:t>a</a:t>
                  </a:r>
                </a:p>
              </p:txBody>
            </p:sp>
            <p:sp>
              <p:nvSpPr>
                <p:cNvPr id="4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518" y="1846"/>
                  <a:ext cx="276" cy="91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3600">
                      <a:ea typeface="SimSun" pitchFamily="2" charset="-122"/>
                    </a:rPr>
                    <a:t>e</a:t>
                  </a:r>
                </a:p>
              </p:txBody>
            </p:sp>
            <p:sp>
              <p:nvSpPr>
                <p:cNvPr id="4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926" y="1510"/>
                  <a:ext cx="264" cy="493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3600">
                      <a:ea typeface="SimSun" pitchFamily="2" charset="-122"/>
                    </a:rPr>
                    <a:t>f</a:t>
                  </a:r>
                </a:p>
              </p:txBody>
            </p:sp>
            <p:sp>
              <p:nvSpPr>
                <p:cNvPr id="4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342" y="886"/>
                  <a:ext cx="266" cy="91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3600">
                      <a:ea typeface="SimSun" pitchFamily="2" charset="-122"/>
                    </a:rPr>
                    <a:t>c</a:t>
                  </a:r>
                </a:p>
              </p:txBody>
            </p:sp>
          </p:grpSp>
          <p:sp>
            <p:nvSpPr>
              <p:cNvPr id="47" name="Oval 39"/>
              <p:cNvSpPr>
                <a:spLocks noChangeArrowheads="1"/>
              </p:cNvSpPr>
              <p:nvPr/>
            </p:nvSpPr>
            <p:spPr bwMode="auto">
              <a:xfrm flipH="1" flipV="1">
                <a:off x="6733441" y="4943939"/>
                <a:ext cx="152283" cy="156286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 sz="3600">
                  <a:ea typeface="SimSun" pitchFamily="2" charset="-122"/>
                </a:endParaRPr>
              </a:p>
            </p:txBody>
          </p:sp>
          <p:sp>
            <p:nvSpPr>
              <p:cNvPr id="48" name="Oval 40"/>
              <p:cNvSpPr>
                <a:spLocks noChangeArrowheads="1"/>
              </p:cNvSpPr>
              <p:nvPr/>
            </p:nvSpPr>
            <p:spPr bwMode="auto">
              <a:xfrm flipH="1" flipV="1">
                <a:off x="5248680" y="5598389"/>
                <a:ext cx="152283" cy="156286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 sz="3600">
                  <a:ea typeface="SimSun" pitchFamily="2" charset="-122"/>
                </a:endParaRPr>
              </a:p>
            </p:txBody>
          </p:sp>
          <p:sp>
            <p:nvSpPr>
              <p:cNvPr id="49" name="Oval 41"/>
              <p:cNvSpPr>
                <a:spLocks noChangeArrowheads="1"/>
              </p:cNvSpPr>
              <p:nvPr/>
            </p:nvSpPr>
            <p:spPr bwMode="auto">
              <a:xfrm flipH="1" flipV="1">
                <a:off x="5972025" y="4309025"/>
                <a:ext cx="152283" cy="156286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 sz="3600">
                  <a:ea typeface="SimSun" pitchFamily="2" charset="-122"/>
                </a:endParaRPr>
              </a:p>
            </p:txBody>
          </p:sp>
          <p:sp>
            <p:nvSpPr>
              <p:cNvPr id="50" name="Oval 42"/>
              <p:cNvSpPr>
                <a:spLocks noChangeArrowheads="1"/>
              </p:cNvSpPr>
              <p:nvPr/>
            </p:nvSpPr>
            <p:spPr bwMode="auto">
              <a:xfrm flipH="1" flipV="1">
                <a:off x="4744242" y="4807188"/>
                <a:ext cx="152283" cy="156286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 sz="3600">
                  <a:ea typeface="SimSun" pitchFamily="2" charset="-122"/>
                </a:endParaRPr>
              </a:p>
            </p:txBody>
          </p:sp>
          <p:sp>
            <p:nvSpPr>
              <p:cNvPr id="51" name="Oval 43"/>
              <p:cNvSpPr>
                <a:spLocks noChangeArrowheads="1"/>
              </p:cNvSpPr>
              <p:nvPr/>
            </p:nvSpPr>
            <p:spPr bwMode="auto">
              <a:xfrm flipH="1" flipV="1">
                <a:off x="4220768" y="5207672"/>
                <a:ext cx="152283" cy="156286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 sz="3600">
                  <a:ea typeface="SimSun" pitchFamily="2" charset="-122"/>
                </a:endParaRPr>
              </a:p>
            </p:txBody>
          </p:sp>
          <p:sp>
            <p:nvSpPr>
              <p:cNvPr id="52" name="Oval 44"/>
              <p:cNvSpPr>
                <a:spLocks noChangeArrowheads="1"/>
              </p:cNvSpPr>
              <p:nvPr/>
            </p:nvSpPr>
            <p:spPr bwMode="auto">
              <a:xfrm flipH="1" flipV="1">
                <a:off x="6248038" y="5637460"/>
                <a:ext cx="152283" cy="156286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zh-CN" altLang="en-US" sz="3600">
                  <a:ea typeface="SimSun" pitchFamily="2" charset="-122"/>
                </a:endParaRPr>
              </a:p>
            </p:txBody>
          </p:sp>
          <p:cxnSp>
            <p:nvCxnSpPr>
              <p:cNvPr id="53" name="AutoShape 45"/>
              <p:cNvCxnSpPr>
                <a:cxnSpLocks noChangeShapeType="1"/>
                <a:stCxn id="49" idx="6"/>
                <a:endCxn id="50" idx="3"/>
              </p:cNvCxnSpPr>
              <p:nvPr/>
            </p:nvCxnSpPr>
            <p:spPr bwMode="auto">
              <a:xfrm flipH="1">
                <a:off x="4873920" y="4387169"/>
                <a:ext cx="1086208" cy="43100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4" name="AutoShape 46"/>
              <p:cNvCxnSpPr>
                <a:cxnSpLocks noChangeShapeType="1"/>
                <a:stCxn id="47" idx="5"/>
                <a:endCxn id="49" idx="1"/>
              </p:cNvCxnSpPr>
              <p:nvPr/>
            </p:nvCxnSpPr>
            <p:spPr bwMode="auto">
              <a:xfrm flipH="1" flipV="1">
                <a:off x="6101704" y="4454323"/>
                <a:ext cx="654342" cy="50060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5" name="AutoShape 47"/>
              <p:cNvCxnSpPr>
                <a:cxnSpLocks noChangeShapeType="1"/>
                <a:stCxn id="48" idx="3"/>
                <a:endCxn id="49" idx="0"/>
              </p:cNvCxnSpPr>
              <p:nvPr/>
            </p:nvCxnSpPr>
            <p:spPr bwMode="auto">
              <a:xfrm flipV="1">
                <a:off x="5378358" y="4477522"/>
                <a:ext cx="669808" cy="113185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6" name="AutoShape 49"/>
              <p:cNvCxnSpPr>
                <a:cxnSpLocks noChangeShapeType="1"/>
                <a:stCxn id="52" idx="3"/>
                <a:endCxn id="47" idx="7"/>
              </p:cNvCxnSpPr>
              <p:nvPr/>
            </p:nvCxnSpPr>
            <p:spPr bwMode="auto">
              <a:xfrm flipV="1">
                <a:off x="6377717" y="5089237"/>
                <a:ext cx="378329" cy="55921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7" name="AutoShape 50"/>
              <p:cNvCxnSpPr>
                <a:cxnSpLocks noChangeShapeType="1"/>
                <a:stCxn id="52" idx="5"/>
                <a:endCxn id="50" idx="1"/>
              </p:cNvCxnSpPr>
              <p:nvPr/>
            </p:nvCxnSpPr>
            <p:spPr bwMode="auto">
              <a:xfrm flipH="1" flipV="1">
                <a:off x="4873920" y="4952486"/>
                <a:ext cx="1396723" cy="695963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8" name="AutoShape 51"/>
              <p:cNvCxnSpPr>
                <a:cxnSpLocks noChangeShapeType="1"/>
                <a:stCxn id="48" idx="5"/>
                <a:endCxn id="50" idx="0"/>
              </p:cNvCxnSpPr>
              <p:nvPr/>
            </p:nvCxnSpPr>
            <p:spPr bwMode="auto">
              <a:xfrm flipH="1" flipV="1">
                <a:off x="4820383" y="4975685"/>
                <a:ext cx="450901" cy="633693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9" name="AutoShape 52"/>
              <p:cNvCxnSpPr>
                <a:cxnSpLocks noChangeShapeType="1"/>
                <a:stCxn id="48" idx="6"/>
                <a:endCxn id="51" idx="2"/>
              </p:cNvCxnSpPr>
              <p:nvPr/>
            </p:nvCxnSpPr>
            <p:spPr bwMode="auto">
              <a:xfrm flipH="1" flipV="1">
                <a:off x="4384948" y="5285816"/>
                <a:ext cx="851834" cy="3907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0" name="AutoShape 53"/>
              <p:cNvCxnSpPr>
                <a:cxnSpLocks noChangeShapeType="1"/>
                <a:stCxn id="50" idx="7"/>
                <a:endCxn id="51" idx="2"/>
              </p:cNvCxnSpPr>
              <p:nvPr/>
            </p:nvCxnSpPr>
            <p:spPr bwMode="auto">
              <a:xfrm flipH="1">
                <a:off x="4384948" y="4952486"/>
                <a:ext cx="381898" cy="3333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6468135" y="5598389"/>
                <a:ext cx="41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78358" y="5475013"/>
                <a:ext cx="41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558051" y="4396867"/>
                <a:ext cx="41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803179" y="4902293"/>
                <a:ext cx="417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endParaRPr lang="en-US" sz="2400" dirty="0"/>
              </a:p>
            </p:txBody>
          </p:sp>
        </p:grpSp>
      </p:grp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7422440" y="3709988"/>
          <a:ext cx="126436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32180"/>
                <a:gridCol w="632180"/>
              </a:tblGrid>
              <a:tr h="319304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</a:tr>
              <a:tr h="3193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193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193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193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1930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9210"/>
            <a:ext cx="8229600" cy="1143000"/>
          </a:xfrm>
        </p:spPr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208588" y="1382713"/>
            <a:ext cx="3406775" cy="2236787"/>
            <a:chOff x="494" y="1047"/>
            <a:chExt cx="2146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latin typeface="Chalkboard"/>
                </a:rPr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latin typeface="Chalkboard"/>
                </a:rPr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37" y="771"/>
              <a:ext cx="1919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 dirty="0" smtClean="0"/>
                <a:t> </a:t>
              </a:r>
              <a:r>
                <a:rPr lang="en-US" sz="4400" b="1" dirty="0" smtClean="0">
                  <a:latin typeface="Chalkboard"/>
                </a:rPr>
                <a:t>Undirected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 dirty="0">
                  <a:latin typeface="Chalkboard"/>
                </a:rPr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200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before spring break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</a:t>
            </a:r>
            <a:r>
              <a:rPr lang="en-US" altLang="zh-CN" sz="4000" dirty="0" smtClean="0">
                <a:ea typeface="SimSun" pitchFamily="2" charset="-122"/>
              </a:rPr>
              <a:t>n undirected </a:t>
            </a:r>
            <a:r>
              <a:rPr lang="en-US" altLang="zh-CN" sz="4000" dirty="0" smtClean="0">
                <a:ea typeface="SimSun" pitchFamily="2" charset="-122"/>
              </a:rPr>
              <a:t>graph</a:t>
            </a:r>
            <a:r>
              <a:rPr lang="en-US" altLang="zh-CN" sz="4000" dirty="0" smtClean="0">
                <a:ea typeface="SimSun" pitchFamily="2" charset="-122"/>
              </a:rPr>
              <a:t>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43396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An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undirected graph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 distinct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	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Write 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G = (V,E)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</a:t>
            </a:r>
            <a:r>
              <a:rPr lang="en-US" sz="4000" dirty="0" smtClean="0"/>
              <a:t>n Undirected </a:t>
            </a:r>
            <a:r>
              <a:rPr lang="en-US" sz="4000" dirty="0" smtClean="0"/>
              <a:t>Graph</a:t>
            </a:r>
            <a:endParaRPr lang="en-US" sz="4000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322513" y="3587752"/>
            <a:ext cx="4467225" cy="769938"/>
            <a:chOff x="1463" y="2260"/>
            <a:chExt cx="2814" cy="485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6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>
                  <a:latin typeface="Chalkboard"/>
                  <a:cs typeface="Chalkboard"/>
                </a:rPr>
                <a:t>::=</a:t>
              </a:r>
              <a:r>
                <a:rPr lang="en-US" sz="4400" i="1" dirty="0">
                  <a:latin typeface="Chalkboard"/>
                  <a:cs typeface="Chalkboard"/>
                </a:rPr>
                <a:t> </a:t>
              </a:r>
              <a:r>
                <a:rPr lang="en-US" sz="4400" dirty="0">
                  <a:latin typeface="Chalkboard"/>
                  <a:cs typeface="Chalkboard"/>
                </a:rPr>
                <a:t>{  </a:t>
              </a:r>
              <a:r>
                <a:rPr lang="en-US" sz="4400" i="1" dirty="0">
                  <a:latin typeface="Chalkboard"/>
                  <a:cs typeface="Chalkboard"/>
                </a:rPr>
                <a:t>,  </a:t>
              </a:r>
              <a:r>
                <a:rPr lang="en-US" sz="4400" dirty="0">
                  <a:latin typeface="Chalkboard"/>
                  <a:cs typeface="Chalkboard"/>
                </a:rPr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063750" y="4265613"/>
            <a:ext cx="2882901" cy="1879600"/>
            <a:chOff x="1485" y="2687"/>
            <a:chExt cx="1816" cy="1184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816" cy="44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 dirty="0">
                  <a:latin typeface="Chalkboard"/>
                  <a:cs typeface="Chalkboard"/>
                </a:rPr>
                <a:t>“adjacent </a:t>
              </a:r>
              <a:r>
                <a:rPr lang="en-US" sz="4000" dirty="0">
                  <a:latin typeface="Chalkboard"/>
                  <a:cs typeface="Chalkboard"/>
                </a:rPr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rot="16200000" flipV="1">
              <a:off x="1728" y="2759"/>
              <a:ext cx="738" cy="59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rot="5400000" flipH="1" flipV="1">
              <a:off x="2107" y="2973"/>
              <a:ext cx="738" cy="16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</a:t>
            </a:r>
            <a:r>
              <a:rPr lang="en-US" altLang="zh-CN" sz="4000" dirty="0" smtClean="0">
                <a:ea typeface="SimSun" pitchFamily="2" charset="-122"/>
              </a:rPr>
              <a:t>n undirected </a:t>
            </a:r>
            <a:r>
              <a:rPr lang="en-US" altLang="zh-CN" sz="4000" dirty="0" smtClean="0">
                <a:ea typeface="SimSun" pitchFamily="2" charset="-122"/>
              </a:rPr>
              <a:t>graph </a:t>
            </a:r>
            <a:r>
              <a:rPr lang="en-US" altLang="zh-CN" sz="4000" dirty="0" smtClean="0">
                <a:ea typeface="SimSun" pitchFamily="2" charset="-122"/>
              </a:rPr>
              <a:t>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9386" y="935916"/>
            <a:ext cx="6884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latin typeface="Chalkboard"/>
                <a:ea typeface="SimSun" pitchFamily="2" charset="-122"/>
              </a:rPr>
              <a:t>V</a:t>
            </a:r>
            <a:r>
              <a:rPr lang="en-US" altLang="zh-CN" sz="4800" dirty="0">
                <a:latin typeface="Chalkboard"/>
                <a:ea typeface="SimSun" pitchFamily="2" charset="-122"/>
              </a:rPr>
              <a:t>={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a,b,c,d,e,f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latin typeface="Chalkboard"/>
                <a:ea typeface="SimSun" pitchFamily="2" charset="-122"/>
              </a:rPr>
              <a:t>E</a:t>
            </a:r>
            <a:r>
              <a:rPr lang="en-US" altLang="zh-CN" sz="4800" dirty="0">
                <a:latin typeface="Chalkboard"/>
                <a:ea typeface="SimSun" pitchFamily="2" charset="-122"/>
              </a:rPr>
              <a:t>={{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a,d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a,e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b,c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b,e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latin typeface="Chalkboard"/>
                <a:ea typeface="SimSun" pitchFamily="2" charset="-122"/>
              </a:rPr>
              <a:t>      </a:t>
            </a:r>
            <a:r>
              <a:rPr lang="en-US" altLang="zh-CN" sz="4800" dirty="0">
                <a:latin typeface="Chalkboard"/>
                <a:ea typeface="SimSun" pitchFamily="2" charset="-122"/>
              </a:rPr>
              <a:t>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b,f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c,f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d,f</a:t>
            </a:r>
            <a:r>
              <a:rPr lang="en-US" altLang="zh-CN" sz="4800" dirty="0">
                <a:latin typeface="Chalkboard"/>
                <a:ea typeface="SimSun" pitchFamily="2" charset="-122"/>
              </a:rPr>
              <a:t>},{</a:t>
            </a:r>
            <a:r>
              <a:rPr lang="en-US" altLang="zh-CN" sz="4800" dirty="0" err="1">
                <a:latin typeface="Chalkboard"/>
                <a:ea typeface="SimSun" pitchFamily="2" charset="-122"/>
              </a:rPr>
              <a:t>e,f</a:t>
            </a:r>
            <a:r>
              <a:rPr lang="en-US" altLang="zh-CN" sz="4800" dirty="0" smtClean="0">
                <a:latin typeface="Chalkboard"/>
                <a:ea typeface="SimSun" pitchFamily="2" charset="-122"/>
              </a:rPr>
              <a:t>}}</a:t>
            </a:r>
            <a:endParaRPr lang="en-US" altLang="zh-CN" sz="4800" dirty="0">
              <a:latin typeface="Chalkboard"/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  <a:latin typeface="Chalkboard"/>
              </a:rPr>
              <a:t>picture of G</a:t>
            </a:r>
            <a:endParaRPr lang="en-US" sz="4400" dirty="0">
              <a:solidFill>
                <a:srgbClr val="0033CC"/>
              </a:solidFill>
              <a:latin typeface="Chalkboard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81553" y="1530163"/>
            <a:ext cx="7423157" cy="2960688"/>
            <a:chOff x="433" y="1054"/>
            <a:chExt cx="4676" cy="1865"/>
          </a:xfrm>
        </p:grpSpPr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433" y="2337"/>
              <a:ext cx="2202" cy="582"/>
              <a:chOff x="433" y="2337"/>
              <a:chExt cx="2202" cy="582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20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>
                    <a:latin typeface="Chalkboard"/>
                    <a:cs typeface="Chalkboard"/>
                  </a:rPr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  <a:latin typeface="Chalkboard"/>
                    <a:cs typeface="Chalkboard"/>
                  </a:rPr>
                  <a:t>  </a:t>
                </a:r>
                <a:r>
                  <a:rPr lang="en-US" sz="5400" dirty="0">
                    <a:latin typeface="Chalkboard"/>
                    <a:cs typeface="Chalkboard"/>
                  </a:rPr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687388" y="3709988"/>
            <a:ext cx="3496344" cy="923330"/>
            <a:chOff x="687388" y="3709988"/>
            <a:chExt cx="3496344" cy="92333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9634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>
                  <a:latin typeface="Chalkboard"/>
                </a:rPr>
                <a:t>deg(</a:t>
              </a:r>
              <a:r>
                <a:rPr lang="en-US" sz="5400" i="1" dirty="0">
                  <a:solidFill>
                    <a:schemeClr val="accent2"/>
                  </a:solidFill>
                  <a:latin typeface="Chalkboard"/>
                </a:rPr>
                <a:t>  </a:t>
              </a:r>
              <a:r>
                <a:rPr lang="en-US" sz="5400" dirty="0">
                  <a:latin typeface="Chalkboard"/>
                </a:rPr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halkboard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halkboard"/>
              <a:ea typeface="+mn-ea"/>
              <a:cs typeface="+mn-cs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  <a:latin typeface="Chalkboard"/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>
                <a:latin typeface="Chalkboard"/>
              </a:rPr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 dirty="0">
                <a:latin typeface="Chalkboard"/>
              </a:rPr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318649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  <a:latin typeface="Chalkboard"/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latin typeface="Chalkboard"/>
                </a:rPr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latin typeface="Chalkboard"/>
                </a:rPr>
                <a:t>2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4868863" y="4297363"/>
            <a:ext cx="1518114" cy="990600"/>
            <a:chOff x="4868863" y="4297363"/>
            <a:chExt cx="1518114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halkboard"/>
              </a:endParaRPr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>
                <a:latin typeface="Chalkboard"/>
              </a:endParaRPr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56064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latin typeface="Chalkboard"/>
                </a:rPr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  <a:latin typeface="Chalkboard"/>
              </a:rPr>
              <a:t>Im</a:t>
            </a:r>
            <a:r>
              <a:rPr lang="en-US" sz="4000" b="1" dirty="0">
                <a:solidFill>
                  <a:schemeClr val="tx2"/>
                </a:solidFill>
                <a:latin typeface="Chalkboard"/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392287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  <a:latin typeface="Chalkboard"/>
              </a:rPr>
              <a:t>?</a:t>
            </a:r>
            <a:endParaRPr lang="en-US" sz="3600" dirty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p:oleObj spid="_x0000_s40962" name="Equation" r:id="rId4" imgW="1346040" imgH="406080" progId="Equation.DSMT4">
              <p:embed/>
            </p:oleObj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4826962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 dirty="0">
                <a:latin typeface="Chalkboard"/>
              </a:rPr>
              <a:t>Handshaking Lemma</a:t>
            </a:r>
            <a:endParaRPr lang="en-US" sz="4000" dirty="0">
              <a:latin typeface="Chalkboard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562325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latin typeface="Chalkboard"/>
              </a:rPr>
              <a:t>Proof</a:t>
            </a:r>
            <a:r>
              <a:rPr lang="en-US" sz="4400" dirty="0">
                <a:latin typeface="Chalkboard"/>
              </a:rPr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>
                <a:latin typeface="Chalkboard"/>
              </a:rPr>
              <a:t>       </a:t>
            </a:r>
            <a:r>
              <a:rPr lang="en-US" sz="4400" dirty="0" smtClean="0">
                <a:latin typeface="Chalkboard"/>
              </a:rPr>
              <a:t> 2 </a:t>
            </a:r>
            <a:r>
              <a:rPr lang="en-US" sz="4400" dirty="0">
                <a:latin typeface="Chalkboard"/>
              </a:rPr>
              <a:t>to the sum on the right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3/19/12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3A1B1-93EA-A349-953F-171220624C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5133</TotalTime>
  <Words>607</Words>
  <Application>Microsoft Macintosh PowerPoint</Application>
  <PresentationFormat>On-screen Show (4:3)</PresentationFormat>
  <Paragraphs>160</Paragraphs>
  <Slides>18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CS20 template</vt:lpstr>
      <vt:lpstr>Equation</vt:lpstr>
      <vt:lpstr>Undirected Graphs</vt:lpstr>
      <vt:lpstr>Types of Graphs</vt:lpstr>
      <vt:lpstr>An undirected graph:</vt:lpstr>
      <vt:lpstr>An Undirected Graph</vt:lpstr>
      <vt:lpstr>An undirected graph G:</vt:lpstr>
      <vt:lpstr>Vertex degree</vt:lpstr>
      <vt:lpstr>Vertex degree</vt:lpstr>
      <vt:lpstr>Possible Graph?</vt:lpstr>
      <vt:lpstr>Slide 9</vt:lpstr>
      <vt:lpstr>Slide 10</vt:lpstr>
      <vt:lpstr>Sex in America: Men more Promiscuous?</vt:lpstr>
      <vt:lpstr>Sex Partner Graph</vt:lpstr>
      <vt:lpstr>Counting pairs of partners</vt:lpstr>
      <vt:lpstr>Slide 14</vt:lpstr>
      <vt:lpstr>Some Special Graphs</vt:lpstr>
      <vt:lpstr>Bipartite Graph</vt:lpstr>
      <vt:lpstr>Isomorphic Graphs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Harry Lewis</dc:creator>
  <cp:lastModifiedBy>Harry Lewis</cp:lastModifiedBy>
  <cp:revision>35</cp:revision>
  <dcterms:created xsi:type="dcterms:W3CDTF">2014-03-05T14:20:08Z</dcterms:created>
  <dcterms:modified xsi:type="dcterms:W3CDTF">2014-03-07T03:00:03Z</dcterms:modified>
</cp:coreProperties>
</file>