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4" r:id="rId2"/>
    <p:sldId id="270" r:id="rId3"/>
    <p:sldId id="275" r:id="rId4"/>
    <p:sldId id="25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5" d="100"/>
          <a:sy n="85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F1555-5083-C64C-AF0D-364BD3C61C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A314D-9508-4349-B6C6-08346840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2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B577-1685-584A-B276-1AC5FB74916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9D0B8-A8FB-824C-B49D-2FFF918AC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99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5C55-984A-5E4A-8E3C-B41A08F4B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5C55-984A-5E4A-8E3C-B41A08F4B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5C55-984A-5E4A-8E3C-B41A08F4B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5C55-984A-5E4A-8E3C-B41A08F4B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5C55-984A-5E4A-8E3C-B41A08F4B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5C55-984A-5E4A-8E3C-B41A08F4B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5C55-984A-5E4A-8E3C-B41A08F4B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5C55-984A-5E4A-8E3C-B41A08F4B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5C55-984A-5E4A-8E3C-B41A08F4B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5C55-984A-5E4A-8E3C-B41A08F4B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5C55-984A-5E4A-8E3C-B41A08F4B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2/2/15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15C55-984A-5E4A-8E3C-B41A08F4BA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Strong Induction </a:t>
            </a:r>
            <a:r>
              <a:rPr lang="en-US" dirty="0" err="1" smtClean="0"/>
              <a:t>Warmup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Comments on </a:t>
            </a:r>
            <a:br>
              <a:rPr lang="en-US" dirty="0" smtClean="0"/>
            </a:br>
            <a:r>
              <a:rPr lang="en-US" dirty="0" smtClean="0"/>
              <a:t>the “Friendship Theorem”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44984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Friendship Theorem is a result in “Ramsey Theory”: In any 2-coloring of the edges of the complete graph on six nodes, there is a monochromatic triangle.</a:t>
            </a:r>
          </a:p>
        </p:txBody>
      </p:sp>
      <p:sp>
        <p:nvSpPr>
          <p:cNvPr id="8" name="Hexagon 7"/>
          <p:cNvSpPr/>
          <p:nvPr/>
        </p:nvSpPr>
        <p:spPr>
          <a:xfrm>
            <a:off x="5071946" y="2259514"/>
            <a:ext cx="3323592" cy="2828551"/>
          </a:xfrm>
          <a:prstGeom prst="hexagon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5302972" y="2745987"/>
            <a:ext cx="2828551" cy="1855603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3"/>
            <a:endCxn id="8" idx="5"/>
          </p:cNvCxnSpPr>
          <p:nvPr/>
        </p:nvCxnSpPr>
        <p:spPr>
          <a:xfrm rot="10800000" flipH="1">
            <a:off x="5071946" y="2259516"/>
            <a:ext cx="2616454" cy="1414275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8" idx="2"/>
          </p:cNvCxnSpPr>
          <p:nvPr/>
        </p:nvCxnSpPr>
        <p:spPr>
          <a:xfrm rot="5400000">
            <a:off x="5297793" y="2740808"/>
            <a:ext cx="2828548" cy="1865965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71946" y="3673792"/>
            <a:ext cx="332359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6230775" y="3673790"/>
            <a:ext cx="2828549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8" idx="1"/>
          </p:cNvCxnSpPr>
          <p:nvPr/>
        </p:nvCxnSpPr>
        <p:spPr>
          <a:xfrm>
            <a:off x="5071945" y="3675380"/>
            <a:ext cx="2616455" cy="1412684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79083" y="2244332"/>
            <a:ext cx="2616455" cy="1412684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4375173" y="3673790"/>
            <a:ext cx="2828547" cy="1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2"/>
          </p:cNvCxnSpPr>
          <p:nvPr/>
        </p:nvCxnSpPr>
        <p:spPr>
          <a:xfrm rot="5400000" flipH="1" flipV="1">
            <a:off x="6371787" y="3064313"/>
            <a:ext cx="1431048" cy="2616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72991" y="2177490"/>
            <a:ext cx="123320" cy="123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77643" y="2197856"/>
            <a:ext cx="123320" cy="123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10286" y="3595356"/>
            <a:ext cx="123320" cy="123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333878" y="3612131"/>
            <a:ext cx="123320" cy="123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27787" y="5018157"/>
            <a:ext cx="123320" cy="123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598068" y="4997732"/>
            <a:ext cx="123320" cy="123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10800000" flipV="1">
            <a:off x="5071945" y="2239091"/>
            <a:ext cx="701045" cy="1479526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Used a “Generalized Pigeonhole Principle”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GPP: If </a:t>
            </a:r>
            <a:r>
              <a:rPr lang="en-US" dirty="0" err="1" smtClean="0"/>
              <a:t>f</a:t>
            </a:r>
            <a:r>
              <a:rPr lang="en-US" dirty="0" smtClean="0"/>
              <a:t>: A→B, where A and B are finite sets such that |A|/|B| &gt; </a:t>
            </a:r>
            <a:r>
              <a:rPr lang="en-US" dirty="0" err="1" smtClean="0"/>
              <a:t>k</a:t>
            </a:r>
            <a:r>
              <a:rPr lang="en-US" dirty="0" smtClean="0"/>
              <a:t>, where </a:t>
            </a:r>
            <a:r>
              <a:rPr lang="en-US" dirty="0" err="1" smtClean="0"/>
              <a:t>k</a:t>
            </a:r>
            <a:r>
              <a:rPr lang="en-US" dirty="0" smtClean="0"/>
              <a:t> is an integer, then there exist at least k+1 distinct elements of A for which </a:t>
            </a:r>
            <a:r>
              <a:rPr lang="en-US" dirty="0" err="1" smtClean="0"/>
              <a:t>f</a:t>
            </a:r>
            <a:r>
              <a:rPr lang="en-US" dirty="0" smtClean="0"/>
              <a:t> has the same value.</a:t>
            </a:r>
          </a:p>
          <a:p>
            <a:r>
              <a:rPr lang="en-US" dirty="0" smtClean="0"/>
              <a:t>In the FT, |A| = 5 (the 5 nodes other than the one selected) and |B| = 2 (Friend/Not-Friend), so |A|/|B| = 2.5 &gt; 2.</a:t>
            </a:r>
          </a:p>
          <a:p>
            <a:r>
              <a:rPr lang="en-US" dirty="0" smtClean="0"/>
              <a:t>PP is GPP with </a:t>
            </a:r>
            <a:r>
              <a:rPr lang="en-US" dirty="0" err="1" smtClean="0"/>
              <a:t>k</a:t>
            </a:r>
            <a:r>
              <a:rPr lang="en-US" dirty="0" smtClean="0"/>
              <a:t>=1.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Strong Induction Warm-up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	</a:t>
            </a:r>
          </a:p>
          <a:p>
            <a:pPr lvl="1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=1</a:t>
            </a:r>
          </a:p>
          <a:p>
            <a:pPr lvl="1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=3</a:t>
            </a:r>
          </a:p>
          <a:p>
            <a:pPr lvl="1">
              <a:buNone/>
            </a:pPr>
            <a:r>
              <a:rPr lang="en-US" dirty="0" smtClean="0"/>
              <a:t>and for every n≥2, a</a:t>
            </a:r>
            <a:r>
              <a:rPr lang="en-US" baseline="-25000" dirty="0" smtClean="0"/>
              <a:t>n+1</a:t>
            </a:r>
            <a:r>
              <a:rPr lang="en-US" dirty="0" smtClean="0"/>
              <a:t>=2a</a:t>
            </a:r>
            <a:r>
              <a:rPr lang="en-US" baseline="-25000" dirty="0" smtClean="0"/>
              <a:t>n</a:t>
            </a:r>
            <a:r>
              <a:rPr lang="en-US" dirty="0" smtClean="0"/>
              <a:t>+a</a:t>
            </a:r>
            <a:r>
              <a:rPr lang="en-US" baseline="-25000" dirty="0" smtClean="0"/>
              <a:t>n-1</a:t>
            </a:r>
          </a:p>
          <a:p>
            <a:r>
              <a:rPr lang="en-US" dirty="0" smtClean="0"/>
              <a:t>Prove that a</a:t>
            </a:r>
            <a:r>
              <a:rPr lang="en-US" baseline="-25000" dirty="0" smtClean="0"/>
              <a:t>n</a:t>
            </a:r>
            <a:r>
              <a:rPr lang="en-US" dirty="0" smtClean="0"/>
              <a:t> is odd for every n≥1</a:t>
            </a:r>
          </a:p>
          <a:p>
            <a:r>
              <a:rPr lang="en-US" dirty="0" smtClean="0"/>
              <a:t>Try some examples:</a:t>
            </a:r>
          </a:p>
          <a:p>
            <a:pPr lvl="1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3 </a:t>
            </a:r>
            <a:r>
              <a:rPr lang="en-US" dirty="0" smtClean="0"/>
              <a:t>= 2</a:t>
            </a:r>
            <a:r>
              <a:rPr lang="en-US" dirty="0" smtClean="0"/>
              <a:t>∙3 </a:t>
            </a:r>
            <a:r>
              <a:rPr lang="en-US" dirty="0" smtClean="0"/>
              <a:t>+ </a:t>
            </a:r>
            <a:r>
              <a:rPr lang="en-US" dirty="0" smtClean="0"/>
              <a:t>1 </a:t>
            </a:r>
            <a:r>
              <a:rPr lang="en-US" dirty="0" smtClean="0"/>
              <a:t>= </a:t>
            </a:r>
            <a:r>
              <a:rPr lang="en-US" dirty="0" smtClean="0"/>
              <a:t>7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4 </a:t>
            </a:r>
            <a:r>
              <a:rPr lang="en-US" dirty="0" smtClean="0"/>
              <a:t>= </a:t>
            </a:r>
            <a:r>
              <a:rPr lang="en-US" smtClean="0"/>
              <a:t>2</a:t>
            </a:r>
            <a:r>
              <a:rPr lang="en-US" smtClean="0"/>
              <a:t>∙7 </a:t>
            </a:r>
            <a:r>
              <a:rPr lang="en-US" smtClean="0"/>
              <a:t>+ </a:t>
            </a:r>
            <a:r>
              <a:rPr lang="en-US" smtClean="0"/>
              <a:t>3 </a:t>
            </a:r>
            <a:r>
              <a:rPr lang="en-US" smtClean="0"/>
              <a:t>= </a:t>
            </a:r>
            <a:r>
              <a:rPr lang="en-US" smtClean="0"/>
              <a:t>17</a:t>
            </a:r>
            <a:endParaRPr lang="en-US" dirty="0" smtClean="0"/>
          </a:p>
          <a:p>
            <a:r>
              <a:rPr lang="en-US" dirty="0" smtClean="0"/>
              <a:t>What’s happening in general?</a:t>
            </a:r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Strong Induction Warm-up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Let	</a:t>
            </a:r>
          </a:p>
          <a:p>
            <a:pPr lvl="1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=1</a:t>
            </a:r>
          </a:p>
          <a:p>
            <a:pPr lvl="1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=3</a:t>
            </a:r>
          </a:p>
          <a:p>
            <a:pPr lvl="1">
              <a:buNone/>
            </a:pPr>
            <a:r>
              <a:rPr lang="en-US" dirty="0" smtClean="0"/>
              <a:t>and for every n≥2, a</a:t>
            </a:r>
            <a:r>
              <a:rPr lang="en-US" baseline="-25000" dirty="0" smtClean="0"/>
              <a:t>n+1</a:t>
            </a:r>
            <a:r>
              <a:rPr lang="en-US" dirty="0" smtClean="0"/>
              <a:t>=2a</a:t>
            </a:r>
            <a:r>
              <a:rPr lang="en-US" baseline="-25000" dirty="0" smtClean="0"/>
              <a:t>n</a:t>
            </a:r>
            <a:r>
              <a:rPr lang="en-US" dirty="0" smtClean="0"/>
              <a:t>+a</a:t>
            </a:r>
            <a:r>
              <a:rPr lang="en-US" baseline="-25000" dirty="0" smtClean="0"/>
              <a:t>n-1</a:t>
            </a:r>
          </a:p>
          <a:p>
            <a:r>
              <a:rPr lang="en-US" dirty="0" smtClean="0"/>
              <a:t>Proof that a</a:t>
            </a:r>
            <a:r>
              <a:rPr lang="en-US" baseline="-25000" dirty="0" smtClean="0"/>
              <a:t>n</a:t>
            </a:r>
            <a:r>
              <a:rPr lang="en-US" dirty="0" smtClean="0"/>
              <a:t> is odd for every n≥1</a:t>
            </a:r>
          </a:p>
          <a:p>
            <a:pPr>
              <a:buNone/>
            </a:pPr>
            <a:r>
              <a:rPr lang="en-US" dirty="0" smtClean="0"/>
              <a:t>Let </a:t>
            </a:r>
            <a:r>
              <a:rPr lang="en-US" dirty="0" err="1" smtClean="0"/>
              <a:t>P(n</a:t>
            </a:r>
            <a:r>
              <a:rPr lang="en-US" dirty="0" smtClean="0"/>
              <a:t>) = “a</a:t>
            </a:r>
            <a:r>
              <a:rPr lang="en-US" baseline="-25000" dirty="0" smtClean="0"/>
              <a:t>n</a:t>
            </a:r>
            <a:r>
              <a:rPr lang="en-US" dirty="0" smtClean="0"/>
              <a:t> is odd”</a:t>
            </a:r>
          </a:p>
          <a:p>
            <a:pPr>
              <a:buNone/>
            </a:pPr>
            <a:r>
              <a:rPr lang="en-US" dirty="0" smtClean="0"/>
              <a:t>Base cases: </a:t>
            </a:r>
            <a:r>
              <a:rPr lang="en-US" dirty="0" err="1" smtClean="0"/>
              <a:t>n</a:t>
            </a:r>
            <a:r>
              <a:rPr lang="en-US" dirty="0" smtClean="0"/>
              <a:t>=1 and </a:t>
            </a:r>
            <a:r>
              <a:rPr lang="en-US" dirty="0" err="1" smtClean="0"/>
              <a:t>n</a:t>
            </a:r>
            <a:r>
              <a:rPr lang="en-US" dirty="0" smtClean="0"/>
              <a:t>=2. Check! So P(1) and P(2) are true.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Strong Induction Warm-up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Let	</a:t>
            </a:r>
          </a:p>
          <a:p>
            <a:pPr lvl="1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=1</a:t>
            </a:r>
          </a:p>
          <a:p>
            <a:pPr lvl="1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=3</a:t>
            </a:r>
          </a:p>
          <a:p>
            <a:pPr lvl="1">
              <a:buNone/>
            </a:pPr>
            <a:r>
              <a:rPr lang="en-US" dirty="0" smtClean="0"/>
              <a:t>and for every n≥2, a</a:t>
            </a:r>
            <a:r>
              <a:rPr lang="en-US" baseline="-25000" dirty="0" smtClean="0"/>
              <a:t>n+1</a:t>
            </a:r>
            <a:r>
              <a:rPr lang="en-US" dirty="0" smtClean="0"/>
              <a:t>=2a</a:t>
            </a:r>
            <a:r>
              <a:rPr lang="en-US" baseline="-25000" dirty="0" smtClean="0"/>
              <a:t>n</a:t>
            </a:r>
            <a:r>
              <a:rPr lang="en-US" dirty="0" smtClean="0"/>
              <a:t>+a</a:t>
            </a:r>
            <a:r>
              <a:rPr lang="en-US" baseline="-25000" dirty="0" smtClean="0"/>
              <a:t>n-1</a:t>
            </a:r>
          </a:p>
          <a:p>
            <a:pPr>
              <a:buNone/>
            </a:pPr>
            <a:r>
              <a:rPr lang="en-US" dirty="0" smtClean="0"/>
              <a:t>Let </a:t>
            </a:r>
            <a:r>
              <a:rPr lang="en-US" dirty="0" err="1" smtClean="0"/>
              <a:t>P(n</a:t>
            </a:r>
            <a:r>
              <a:rPr lang="en-US" dirty="0" smtClean="0"/>
              <a:t>) = “a</a:t>
            </a:r>
            <a:r>
              <a:rPr lang="en-US" baseline="-25000" dirty="0" smtClean="0"/>
              <a:t>n</a:t>
            </a:r>
            <a:r>
              <a:rPr lang="en-US" dirty="0" smtClean="0"/>
              <a:t> is odd”</a:t>
            </a:r>
          </a:p>
          <a:p>
            <a:pPr>
              <a:buNone/>
            </a:pPr>
            <a:r>
              <a:rPr lang="en-US" dirty="0" smtClean="0"/>
              <a:t>Induction step. Suppose n≥2 and we know that </a:t>
            </a:r>
            <a:r>
              <a:rPr lang="en-US" dirty="0" err="1" smtClean="0"/>
              <a:t>P(m</a:t>
            </a:r>
            <a:r>
              <a:rPr lang="en-US" dirty="0" smtClean="0"/>
              <a:t>) is true FOR ALL </a:t>
            </a:r>
            <a:r>
              <a:rPr lang="en-US" dirty="0" err="1" smtClean="0"/>
              <a:t>m≤n</a:t>
            </a:r>
            <a:r>
              <a:rPr lang="en-US" dirty="0" smtClean="0"/>
              <a:t>, m≥1.</a:t>
            </a:r>
          </a:p>
          <a:p>
            <a:pPr>
              <a:buNone/>
            </a:pPr>
            <a:r>
              <a:rPr lang="en-US" dirty="0" smtClean="0"/>
              <a:t>Then a</a:t>
            </a:r>
            <a:r>
              <a:rPr lang="en-US" baseline="-25000" dirty="0" smtClean="0"/>
              <a:t>n+1</a:t>
            </a:r>
            <a:r>
              <a:rPr lang="en-US" dirty="0" smtClean="0"/>
              <a:t> = 2a</a:t>
            </a:r>
            <a:r>
              <a:rPr lang="en-US" baseline="-25000" dirty="0" smtClean="0"/>
              <a:t>n</a:t>
            </a:r>
            <a:r>
              <a:rPr lang="en-US" dirty="0" smtClean="0"/>
              <a:t>+a</a:t>
            </a:r>
            <a:r>
              <a:rPr lang="en-US" baseline="-25000" dirty="0" smtClean="0"/>
              <a:t>n-1</a:t>
            </a:r>
            <a:r>
              <a:rPr lang="en-US" dirty="0" smtClean="0"/>
              <a:t>, which is an even number plus a number which is odd by P(n-1). [1 ≤ n-1 &lt; </a:t>
            </a:r>
            <a:r>
              <a:rPr lang="en-US" dirty="0" err="1" smtClean="0"/>
              <a:t>n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Which is an odd number. Hence P(n+1) is true. QED.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PROBLEMS!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4125</TotalTime>
  <Words>161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Chalkboard</vt:lpstr>
      <vt:lpstr>CS20 template</vt:lpstr>
      <vt:lpstr>Strong Induction Warmup</vt:lpstr>
      <vt:lpstr>Comments on  the “Friendship Theorem”</vt:lpstr>
      <vt:lpstr>We Used a “Generalized Pigeonhole Principle”</vt:lpstr>
      <vt:lpstr>Strong Induction Warm-up</vt:lpstr>
      <vt:lpstr>Strong Induction Warm-up</vt:lpstr>
      <vt:lpstr>Strong Induction Warm-up</vt:lpstr>
      <vt:lpstr>TEAM PROBLEMS!</vt:lpstr>
    </vt:vector>
  </TitlesOfParts>
  <Company>Harvard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Warm-up Problem</dc:title>
  <dc:creator>Harry Lewis</dc:creator>
  <cp:lastModifiedBy>Deborah Abel</cp:lastModifiedBy>
  <cp:revision>19</cp:revision>
  <dcterms:created xsi:type="dcterms:W3CDTF">2015-01-31T20:28:46Z</dcterms:created>
  <dcterms:modified xsi:type="dcterms:W3CDTF">2015-02-03T20:22:56Z</dcterms:modified>
</cp:coreProperties>
</file>