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7" r:id="rId3"/>
    <p:sldId id="258" r:id="rId4"/>
    <p:sldId id="291" r:id="rId5"/>
    <p:sldId id="286" r:id="rId6"/>
    <p:sldId id="289" r:id="rId7"/>
    <p:sldId id="290" r:id="rId8"/>
    <p:sldId id="274" r:id="rId9"/>
    <p:sldId id="273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ict"/><Relationship Id="rId4" Type="http://schemas.openxmlformats.org/officeDocument/2006/relationships/image" Target="../media/image6.pict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6.pict"/><Relationship Id="rId1" Type="http://schemas.openxmlformats.org/officeDocument/2006/relationships/image" Target="../media/image7.pict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F086-9BAC-EB40-985F-6EF99C1C3788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5C809-AA27-FB44-BDAC-51AD0F463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FF31-77F9-614E-A6C8-70B7C41311DC}" type="datetimeFigureOut">
              <a:rPr lang="en-US" smtClean="0"/>
              <a:pPr/>
              <a:t>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4ACFF-B48F-2F4E-85FE-67F358D60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Strong Induction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4319" y="3730355"/>
            <a:ext cx="732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1, 2, 3, 5, … ? Are these the Fibonacci numbers??</a:t>
            </a:r>
            <a:endParaRPr lang="en-US" sz="2400" dirty="0">
              <a:latin typeface="Chalkboard"/>
              <a:cs typeface="Chalkboard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85098" y="4424830"/>
          <a:ext cx="6096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0011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0110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0111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1011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1100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1101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1110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1111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#Binary Strings of length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No Consecutive 1s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30760" y="1547701"/>
          <a:ext cx="434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12"/>
                <a:gridCol w="724312"/>
                <a:gridCol w="724312"/>
                <a:gridCol w="724312"/>
                <a:gridCol w="724312"/>
                <a:gridCol w="7243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1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2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3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4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i="1" baseline="-25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7570" y="3700592"/>
            <a:ext cx="8651639" cy="28870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+2</a:t>
            </a:r>
            <a:r>
              <a:rPr lang="en-US" dirty="0" smtClean="0"/>
              <a:t>??</a:t>
            </a:r>
          </a:p>
          <a:p>
            <a:pPr>
              <a:buNone/>
            </a:pPr>
            <a:r>
              <a:rPr lang="en-US" dirty="0" smtClean="0"/>
              <a:t>Why would that be?</a:t>
            </a:r>
          </a:p>
          <a:p>
            <a:pPr>
              <a:buNone/>
            </a:pPr>
            <a:r>
              <a:rPr lang="en-US" dirty="0" smtClean="0"/>
              <a:t>Say that a string is “good” if it has no consecutive 1s</a:t>
            </a:r>
          </a:p>
          <a:p>
            <a:pPr>
              <a:buNone/>
            </a:pPr>
            <a:r>
              <a:rPr lang="en-US" dirty="0" smtClean="0"/>
              <a:t>Why would a “good” string of length </a:t>
            </a:r>
            <a:r>
              <a:rPr lang="en-US" i="1" dirty="0" smtClean="0"/>
              <a:t>n</a:t>
            </a:r>
            <a:r>
              <a:rPr lang="en-US" dirty="0" smtClean="0"/>
              <a:t>+1 have something to do with good strings of shorter length?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81658" y="2687320"/>
          <a:ext cx="57795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/>
                <a:gridCol w="722447"/>
                <a:gridCol w="722447"/>
                <a:gridCol w="722447"/>
                <a:gridCol w="722447"/>
                <a:gridCol w="722447"/>
                <a:gridCol w="722447"/>
                <a:gridCol w="72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0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1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2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3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4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5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6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baseline="0" dirty="0" smtClean="0"/>
                        <a:t>F</a:t>
                      </a:r>
                      <a:r>
                        <a:rPr lang="en-US" i="1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Good Strings of Length </a:t>
            </a:r>
            <a:r>
              <a:rPr lang="en-US" i="1" dirty="0" smtClean="0"/>
              <a:t>n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7570" y="1417638"/>
            <a:ext cx="8651639" cy="36024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good string of length </a:t>
            </a:r>
            <a:r>
              <a:rPr lang="en-US" i="1" dirty="0" smtClean="0"/>
              <a:t>n</a:t>
            </a:r>
            <a:r>
              <a:rPr lang="en-US" dirty="0" smtClean="0"/>
              <a:t>+1 ends in either 0 or 1. Call this good string </a:t>
            </a:r>
            <a:r>
              <a:rPr lang="en-US" i="1" dirty="0" err="1" smtClean="0"/>
              <a:t>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[Try breaking the problem down into cases]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ends in 0, the first </a:t>
            </a:r>
            <a:r>
              <a:rPr lang="en-US" i="1" dirty="0" err="1" smtClean="0"/>
              <a:t>n</a:t>
            </a:r>
            <a:r>
              <a:rPr lang="en-US" dirty="0" smtClean="0"/>
              <a:t> digits could be any good string of length </a:t>
            </a:r>
            <a:r>
              <a:rPr lang="en-US" i="1" dirty="0" err="1" smtClean="0"/>
              <a:t>n</a:t>
            </a:r>
            <a:r>
              <a:rPr lang="en-US" dirty="0" smtClean="0"/>
              <a:t> since adding a 0 to the end can’t turn a good string bad</a:t>
            </a:r>
          </a:p>
          <a:p>
            <a:pPr>
              <a:buNone/>
            </a:pPr>
            <a:r>
              <a:rPr lang="en-US" dirty="0" smtClean="0"/>
              <a:t>There are </a:t>
            </a:r>
            <a:r>
              <a:rPr lang="en-US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 strings like that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510940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 rot="16200000">
            <a:off x="2976884" y="3072724"/>
            <a:ext cx="337335" cy="53767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37357" y="5987018"/>
            <a:ext cx="386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string of length </a:t>
            </a:r>
            <a:r>
              <a:rPr lang="en-US" i="1" dirty="0" err="1" smtClean="0"/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7225" y="4960956"/>
            <a:ext cx="430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x</a:t>
            </a:r>
            <a:r>
              <a:rPr lang="en-US" i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Good Strings of Length </a:t>
            </a:r>
            <a:r>
              <a:rPr lang="en-US" i="1" dirty="0" smtClean="0"/>
              <a:t>n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7570" y="1417638"/>
            <a:ext cx="8651639" cy="3404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x</a:t>
            </a:r>
            <a:r>
              <a:rPr lang="en-US" dirty="0" smtClean="0"/>
              <a:t> ends in 1, the next to last digit must be 0 (otherwise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would end in 11 and be bad)</a:t>
            </a:r>
          </a:p>
          <a:p>
            <a:pPr>
              <a:buNone/>
            </a:pPr>
            <a:r>
              <a:rPr lang="en-US" dirty="0" smtClean="0"/>
              <a:t>But the previous </a:t>
            </a:r>
            <a:r>
              <a:rPr lang="en-US" i="1" dirty="0" smtClean="0"/>
              <a:t>n</a:t>
            </a:r>
            <a:r>
              <a:rPr lang="en-US" dirty="0" smtClean="0"/>
              <a:t>-1 digits could be any good string of length </a:t>
            </a:r>
            <a:r>
              <a:rPr lang="en-US" i="1" dirty="0" smtClean="0"/>
              <a:t>n</a:t>
            </a:r>
            <a:r>
              <a:rPr lang="en-US" dirty="0" smtClean="0"/>
              <a:t>-1. There are 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 strings like that</a:t>
            </a:r>
          </a:p>
          <a:p>
            <a:pPr>
              <a:buNone/>
            </a:pPr>
            <a:r>
              <a:rPr lang="en-US" dirty="0" smtClean="0"/>
              <a:t>Total = 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+1</a:t>
            </a:r>
            <a:r>
              <a:rPr lang="en-US" i="1" dirty="0" smtClean="0"/>
              <a:t> =</a:t>
            </a:r>
            <a:r>
              <a:rPr lang="en-US" baseline="-25000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+C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4927" y="47400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882631" y="3085372"/>
            <a:ext cx="337335" cy="46127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7346" y="5617686"/>
            <a:ext cx="386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string of length </a:t>
            </a:r>
            <a:r>
              <a:rPr lang="en-US" i="1" dirty="0" smtClean="0"/>
              <a:t>n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92528" y="4649245"/>
            <a:ext cx="392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x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 by Induction that </a:t>
            </a:r>
            <a:r>
              <a:rPr lang="en-US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=F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7570" y="1417637"/>
            <a:ext cx="8836430" cy="45945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(Base cases)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= 1 = F</a:t>
            </a:r>
            <a:r>
              <a:rPr lang="en-US" baseline="-25000" dirty="0" smtClean="0"/>
              <a:t>0+2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2 = F</a:t>
            </a:r>
            <a:r>
              <a:rPr lang="en-US" baseline="-25000" dirty="0" smtClean="0"/>
              <a:t>1+2</a:t>
            </a:r>
          </a:p>
          <a:p>
            <a:pPr>
              <a:buNone/>
            </a:pPr>
            <a:r>
              <a:rPr lang="en-US" dirty="0" smtClean="0"/>
              <a:t>(Induction hypothesis)</a:t>
            </a:r>
          </a:p>
          <a:p>
            <a:pPr>
              <a:buNone/>
            </a:pPr>
            <a:r>
              <a:rPr lang="en-US" dirty="0" smtClean="0"/>
              <a:t>Assume n≥1 and C</a:t>
            </a:r>
            <a:r>
              <a:rPr lang="en-US" i="1" baseline="-25000" dirty="0" smtClean="0"/>
              <a:t>m</a:t>
            </a:r>
            <a:r>
              <a:rPr lang="en-US" dirty="0" smtClean="0"/>
              <a:t>=F</a:t>
            </a:r>
            <a:r>
              <a:rPr lang="en-US" i="1" baseline="-25000" dirty="0" smtClean="0"/>
              <a:t>m</a:t>
            </a:r>
            <a:r>
              <a:rPr lang="en-US" baseline="-25000" dirty="0" smtClean="0"/>
              <a:t>+2</a:t>
            </a:r>
            <a:r>
              <a:rPr lang="en-US" dirty="0" smtClean="0"/>
              <a:t> for all </a:t>
            </a:r>
            <a:r>
              <a:rPr lang="en-US" dirty="0" err="1" smtClean="0"/>
              <a:t>m≤n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Need to show that 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+1 </a:t>
            </a:r>
            <a:r>
              <a:rPr lang="en-US" dirty="0" smtClean="0"/>
              <a:t>= 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+3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Then 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+1</a:t>
            </a:r>
            <a:r>
              <a:rPr lang="en-US" i="1" dirty="0" smtClean="0"/>
              <a:t> =</a:t>
            </a:r>
            <a:r>
              <a:rPr lang="en-US" baseline="-25000" dirty="0" smtClean="0"/>
              <a:t>  </a:t>
            </a:r>
            <a:r>
              <a:rPr lang="en-US" dirty="0" smtClean="0"/>
              <a:t>C</a:t>
            </a:r>
            <a:r>
              <a:rPr lang="en-US" i="1" baseline="-25000" dirty="0" smtClean="0"/>
              <a:t>n</a:t>
            </a:r>
            <a:r>
              <a:rPr lang="en-US" dirty="0" smtClean="0"/>
              <a:t>+C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 (by previous slide)</a:t>
            </a:r>
          </a:p>
          <a:p>
            <a:pPr>
              <a:buNone/>
            </a:pPr>
            <a:r>
              <a:rPr lang="en-US" dirty="0" smtClean="0"/>
              <a:t>						= 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+2</a:t>
            </a:r>
            <a:r>
              <a:rPr lang="en-US" dirty="0" smtClean="0"/>
              <a:t>+F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+1</a:t>
            </a:r>
            <a:r>
              <a:rPr lang="en-US" dirty="0" smtClean="0"/>
              <a:t> (by the induction hypothesis)</a:t>
            </a:r>
          </a:p>
          <a:p>
            <a:pPr>
              <a:buNone/>
            </a:pPr>
            <a:r>
              <a:rPr lang="en-US" dirty="0" smtClean="0"/>
              <a:t>						= 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+3 </a:t>
            </a:r>
            <a:r>
              <a:rPr lang="en-US" dirty="0" smtClean="0"/>
              <a:t>by </a:t>
            </a:r>
            <a:r>
              <a:rPr lang="en-US" dirty="0" err="1" smtClean="0"/>
              <a:t>defn</a:t>
            </a:r>
            <a:r>
              <a:rPr lang="en-US" dirty="0" smtClean="0"/>
              <a:t> of Fibonacci numbers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Finis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2366" y="2371704"/>
          <a:ext cx="8258175" cy="1219200"/>
        </p:xfrm>
        <a:graphic>
          <a:graphicData uri="http://schemas.openxmlformats.org/presentationml/2006/ole">
            <p:oleObj spid="_x0000_s45058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43780" y="3514704"/>
          <a:ext cx="6887698" cy="1181100"/>
        </p:xfrm>
        <a:graphic>
          <a:graphicData uri="http://schemas.openxmlformats.org/presentationml/2006/ole">
            <p:oleObj spid="_x0000_s45059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29380" y="1250062"/>
            <a:ext cx="8915400" cy="402489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5943" y="1388829"/>
          <a:ext cx="8204598" cy="2082800"/>
        </p:xfrm>
        <a:graphic>
          <a:graphicData uri="http://schemas.openxmlformats.org/presentationml/2006/ole">
            <p:oleObj spid="_x0000_s45060" name="Equation" r:id="rId6" imgW="1651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2990" y="3869253"/>
          <a:ext cx="8070850" cy="1241425"/>
        </p:xfrm>
        <a:graphic>
          <a:graphicData uri="http://schemas.openxmlformats.org/presentationml/2006/ole">
            <p:oleObj spid="_x0000_s45061" name="Equation" r:id="rId7" imgW="1473200" imgH="228600" progId="Equation.DSMT4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dirty="0" smtClean="0"/>
              <a:t>Strong 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7825" y="2371725"/>
          <a:ext cx="8529638" cy="1219200"/>
        </p:xfrm>
        <a:graphic>
          <a:graphicData uri="http://schemas.openxmlformats.org/presentationml/2006/ole">
            <p:oleObj spid="_x0000_s29698" name="Equation" r:id="rId4" imgW="32004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43780" y="3514704"/>
          <a:ext cx="6887698" cy="1181100"/>
        </p:xfrm>
        <a:graphic>
          <a:graphicData uri="http://schemas.openxmlformats.org/presentationml/2006/ole">
            <p:oleObj spid="_x0000_s29699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1825536"/>
            <a:ext cx="8915400" cy="402489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7825" y="1997292"/>
          <a:ext cx="8529638" cy="1489338"/>
        </p:xfrm>
        <a:graphic>
          <a:graphicData uri="http://schemas.openxmlformats.org/presentationml/2006/ole">
            <p:oleObj spid="_x0000_s29700" name="Equation" r:id="rId6" imgW="24003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2210" y="3938756"/>
          <a:ext cx="8070850" cy="1241425"/>
        </p:xfrm>
        <a:graphic>
          <a:graphicData uri="http://schemas.openxmlformats.org/presentationml/2006/ole">
            <p:oleObj spid="_x0000_s29701" name="Equation" r:id="rId7" imgW="1473200" imgH="228600" progId="Equation.DSMT4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dirty="0" smtClean="0"/>
              <a:t>You </a:t>
            </a:r>
            <a:r>
              <a:rPr lang="en-US" sz="4800" dirty="0" smtClean="0"/>
              <a:t>May Need Multiple Base Cases</a:t>
            </a:r>
            <a:endParaRPr lang="en-US" sz="4800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10"/>
          <p:cNvSpPr>
            <a:spLocks noGrp="1"/>
          </p:cNvSpPr>
          <p:nvPr>
            <p:ph idx="1"/>
          </p:nvPr>
        </p:nvSpPr>
        <p:spPr>
          <a:xfrm>
            <a:off x="307570" y="1417638"/>
            <a:ext cx="8651639" cy="36024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 example,</a:t>
            </a:r>
          </a:p>
          <a:p>
            <a:pPr>
              <a:buNone/>
            </a:pPr>
            <a:r>
              <a:rPr lang="en-US" dirty="0" smtClean="0"/>
              <a:t>	R(0)&amp;R(1)&amp;…&amp;R(k-1) (</a:t>
            </a:r>
            <a:r>
              <a:rPr lang="en-US" dirty="0" err="1" smtClean="0"/>
              <a:t>k</a:t>
            </a:r>
            <a:r>
              <a:rPr lang="en-US" dirty="0" smtClean="0"/>
              <a:t> base cases)</a:t>
            </a:r>
          </a:p>
          <a:p>
            <a:pPr>
              <a:buNone/>
            </a:pPr>
            <a:r>
              <a:rPr lang="en-US" dirty="0" smtClean="0"/>
              <a:t>	and (∀</a:t>
            </a:r>
            <a:r>
              <a:rPr lang="en-US" dirty="0" smtClean="0"/>
              <a:t>n≥k-1</a:t>
            </a:r>
            <a:r>
              <a:rPr lang="en-US" dirty="0" smtClean="0"/>
              <a:t>)(R(0)&amp;R(1)&amp;…</a:t>
            </a:r>
            <a:r>
              <a:rPr lang="en-US" dirty="0" err="1" smtClean="0"/>
              <a:t>R(n</a:t>
            </a:r>
            <a:r>
              <a:rPr lang="en-US" dirty="0" smtClean="0"/>
              <a:t>) =&gt; R(n+1))</a:t>
            </a:r>
          </a:p>
          <a:p>
            <a:pPr>
              <a:buNone/>
            </a:pPr>
            <a:r>
              <a:rPr lang="en-US" dirty="0" smtClean="0"/>
              <a:t>	Together imply </a:t>
            </a:r>
            <a:r>
              <a:rPr lang="en-US" dirty="0" smtClean="0"/>
              <a:t>(</a:t>
            </a:r>
            <a:r>
              <a:rPr lang="en-US" dirty="0" smtClean="0"/>
              <a:t>∀</a:t>
            </a:r>
            <a:r>
              <a:rPr lang="en-US" dirty="0" err="1" smtClean="0"/>
              <a:t>m</a:t>
            </a:r>
            <a:r>
              <a:rPr lang="en-US" dirty="0" smtClean="0"/>
              <a:t>) </a:t>
            </a:r>
            <a:r>
              <a:rPr lang="en-US" dirty="0" err="1" smtClean="0"/>
              <a:t>R(m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the base cases may start with some </a:t>
            </a:r>
            <a:r>
              <a:rPr lang="en-US" dirty="0" err="1" smtClean="0"/>
              <a:t>j</a:t>
            </a:r>
            <a:r>
              <a:rPr lang="en-US" dirty="0" smtClean="0"/>
              <a:t>&gt;0</a:t>
            </a:r>
          </a:p>
          <a:p>
            <a:pPr>
              <a:buNone/>
            </a:pPr>
            <a:r>
              <a:rPr lang="en-US" dirty="0" smtClean="0"/>
              <a:t>	In which case the conclusion </a:t>
            </a:r>
            <a:r>
              <a:rPr lang="en-US" dirty="0" smtClean="0"/>
              <a:t>is </a:t>
            </a:r>
            <a:r>
              <a:rPr lang="en-US" dirty="0" smtClean="0"/>
              <a:t>(</a:t>
            </a:r>
            <a:r>
              <a:rPr lang="en-US" dirty="0" smtClean="0"/>
              <a:t>∀</a:t>
            </a:r>
            <a:r>
              <a:rPr lang="en-US" dirty="0" err="1" smtClean="0"/>
              <a:t>m≥j</a:t>
            </a:r>
            <a:r>
              <a:rPr lang="en-US" dirty="0" smtClean="0"/>
              <a:t>) </a:t>
            </a:r>
            <a:r>
              <a:rPr lang="en-US" dirty="0" err="1" smtClean="0"/>
              <a:t>R</a:t>
            </a:r>
            <a:r>
              <a:rPr lang="en-US" dirty="0" err="1" smtClean="0"/>
              <a:t>(m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Postage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Theorem: Every amount of postage ≥ 8 cents can be made up of 3 and 5 cent stamps.</a:t>
            </a:r>
          </a:p>
          <a:p>
            <a:r>
              <a:rPr lang="en-US" dirty="0" smtClean="0"/>
              <a:t>Or in math: For any n≥8, </a:t>
            </a:r>
            <a:r>
              <a:rPr lang="en-US" dirty="0" err="1" smtClean="0"/>
              <a:t>n</a:t>
            </a:r>
            <a:r>
              <a:rPr lang="en-US" dirty="0" smtClean="0"/>
              <a:t> = 3p+5q for some p≥0 and q</a:t>
            </a:r>
            <a:r>
              <a:rPr lang="en-US" dirty="0" smtClean="0"/>
              <a:t>≥0.</a:t>
            </a:r>
          </a:p>
          <a:p>
            <a:r>
              <a:rPr lang="en-US" dirty="0" smtClean="0"/>
              <a:t>Say that a number is </a:t>
            </a:r>
            <a:r>
              <a:rPr lang="en-US" i="1" dirty="0" smtClean="0"/>
              <a:t>postal</a:t>
            </a:r>
            <a:r>
              <a:rPr lang="en-US" dirty="0" smtClean="0"/>
              <a:t> if it can be expressed as a sum of 3’s and 5’s. Then we want to prove 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i="1" dirty="0" smtClean="0"/>
              <a:t>Postal Theorem</a:t>
            </a:r>
            <a:r>
              <a:rPr lang="en-US" dirty="0" smtClean="0"/>
              <a:t>: Every number ≥8 is postal.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3" y="218653"/>
            <a:ext cx="1167055" cy="1358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97" y="274638"/>
            <a:ext cx="1097798" cy="1358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Postal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8 is postal: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 is postal: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10 is postal: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145377" y="1577315"/>
            <a:ext cx="2264853" cy="1358662"/>
            <a:chOff x="3145377" y="1577315"/>
            <a:chExt cx="2264853" cy="13586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377" y="1577315"/>
              <a:ext cx="1167055" cy="135866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432" y="1577316"/>
              <a:ext cx="1097798" cy="13586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45377" y="3285816"/>
            <a:ext cx="3501165" cy="1358661"/>
            <a:chOff x="3145377" y="3285816"/>
            <a:chExt cx="3501165" cy="13586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377" y="3285816"/>
              <a:ext cx="1167055" cy="13586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2432" y="3285816"/>
              <a:ext cx="1167055" cy="13586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487" y="3285816"/>
              <a:ext cx="1167055" cy="135866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7034" y="4778944"/>
            <a:ext cx="2195596" cy="1358661"/>
            <a:chOff x="3367034" y="4767502"/>
            <a:chExt cx="2195596" cy="13586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034" y="4767502"/>
              <a:ext cx="1097798" cy="13586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832" y="4767502"/>
              <a:ext cx="1097798" cy="13586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Postal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803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Induction step</a:t>
            </a:r>
          </a:p>
          <a:p>
            <a:pPr lvl="1"/>
            <a:r>
              <a:rPr lang="en-US" dirty="0" smtClean="0"/>
              <a:t>Let n≥10 and assume all numbers ≥ 8 and ≤ </a:t>
            </a:r>
            <a:r>
              <a:rPr lang="en-US" dirty="0" err="1" smtClean="0"/>
              <a:t>n</a:t>
            </a:r>
            <a:r>
              <a:rPr lang="en-US" dirty="0" smtClean="0"/>
              <a:t> are postal</a:t>
            </a:r>
          </a:p>
          <a:p>
            <a:pPr lvl="1"/>
            <a:r>
              <a:rPr lang="en-US" dirty="0" smtClean="0"/>
              <a:t>Then n+1≥11.</a:t>
            </a:r>
          </a:p>
          <a:p>
            <a:pPr lvl="1"/>
            <a:r>
              <a:rPr lang="en-US" dirty="0" smtClean="0"/>
              <a:t>Then (n+1)-3≥8 and is postal by the induction hypothesis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n+1 =          plus the stamps for (n+1)-3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So n+1 is postal too.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22" y="4283310"/>
            <a:ext cx="1167055" cy="1358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6316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with a pair of rabbits</a:t>
            </a:r>
          </a:p>
          <a:p>
            <a:r>
              <a:rPr lang="en-US" dirty="0" smtClean="0"/>
              <a:t>After 2 months a new pair is born</a:t>
            </a:r>
          </a:p>
          <a:p>
            <a:r>
              <a:rPr lang="en-US" smtClean="0"/>
              <a:t>Once </a:t>
            </a:r>
            <a:r>
              <a:rPr lang="en-US" smtClean="0"/>
              <a:t>fertile, </a:t>
            </a:r>
            <a:r>
              <a:rPr lang="en-US" dirty="0" smtClean="0"/>
              <a:t>a pair produces a new pair every month</a:t>
            </a:r>
          </a:p>
          <a:p>
            <a:r>
              <a:rPr lang="en-US" dirty="0" smtClean="0"/>
              <a:t>Rabbits always come in breeding pairs, and never die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235925"/>
            <a:ext cx="5626100" cy="4711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1573" y="5947625"/>
            <a:ext cx="3712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http://morrischia.com/david/portfolio/boozy/research/fibonacci's_20rabbits.html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60700" cy="491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0, 1, </a:t>
            </a:r>
          </a:p>
          <a:p>
            <a:r>
              <a:rPr lang="en-US" dirty="0" smtClean="0"/>
              <a:t>0+1=1, </a:t>
            </a:r>
          </a:p>
          <a:p>
            <a:r>
              <a:rPr lang="en-US" dirty="0" smtClean="0"/>
              <a:t>1+1=2, </a:t>
            </a:r>
          </a:p>
          <a:p>
            <a:r>
              <a:rPr lang="en-US" dirty="0" smtClean="0"/>
              <a:t>1+2=3, </a:t>
            </a:r>
          </a:p>
          <a:p>
            <a:r>
              <a:rPr lang="en-US" dirty="0" smtClean="0"/>
              <a:t>2+3=5, </a:t>
            </a:r>
          </a:p>
          <a:p>
            <a:r>
              <a:rPr lang="en-US" dirty="0" smtClean="0"/>
              <a:t>3+</a:t>
            </a:r>
            <a:r>
              <a:rPr lang="en-US" smtClean="0"/>
              <a:t>5=8,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n+1</a:t>
            </a:r>
            <a:r>
              <a:rPr lang="en-US" dirty="0" smtClean="0"/>
              <a:t>=F</a:t>
            </a:r>
            <a:r>
              <a:rPr lang="en-US" baseline="-25000" dirty="0" smtClean="0"/>
              <a:t>n</a:t>
            </a:r>
            <a:r>
              <a:rPr lang="en-US" dirty="0" smtClean="0"/>
              <a:t>+F</a:t>
            </a:r>
            <a:r>
              <a:rPr lang="en-US" baseline="-25000" dirty="0" smtClean="0"/>
              <a:t>n-1</a:t>
            </a:r>
            <a:r>
              <a:rPr lang="en-US" dirty="0" smtClean="0"/>
              <a:t> (n≥1)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0" y="1235925"/>
            <a:ext cx="5626100" cy="471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1757</TotalTime>
  <Words>1079</Words>
  <Application>Microsoft Macintosh PowerPoint</Application>
  <PresentationFormat>On-screen Show (4:3)</PresentationFormat>
  <Paragraphs>273</Paragraphs>
  <Slides>19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CS20 template</vt:lpstr>
      <vt:lpstr>Equation</vt:lpstr>
      <vt:lpstr>Strong Induction</vt:lpstr>
      <vt:lpstr>Induction Rule</vt:lpstr>
      <vt:lpstr>Strong Induction Rule</vt:lpstr>
      <vt:lpstr>You May Need Multiple Base Cases</vt:lpstr>
      <vt:lpstr>Making Postage</vt:lpstr>
      <vt:lpstr>Proof of Postal Theorem</vt:lpstr>
      <vt:lpstr>Proof of Postal Theorem</vt:lpstr>
      <vt:lpstr>Fibonacci Numbers</vt:lpstr>
      <vt:lpstr>Fibonacci Numbers</vt:lpstr>
      <vt:lpstr>How Many Binary Strings of length n with No Consecutive 1s?</vt:lpstr>
      <vt:lpstr>How Many Binary Strings of length n with No Consecutive 1s?</vt:lpstr>
      <vt:lpstr>How Many Binary Strings of length n with No Consecutive 1s?</vt:lpstr>
      <vt:lpstr>How Many Binary Strings of length n with No Consecutive 1s?</vt:lpstr>
      <vt:lpstr>How Many Binary Strings of length n with No Consecutive 1s?</vt:lpstr>
      <vt:lpstr>Cn = #Binary Strings of length n with No Consecutive 1s</vt:lpstr>
      <vt:lpstr>Getting Good Strings of Length n+1</vt:lpstr>
      <vt:lpstr>Getting Good Strings of Length n+1</vt:lpstr>
      <vt:lpstr>Proof by Induction that Cn=Fn+2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</dc:title>
  <dc:creator>Harry Lewis</dc:creator>
  <cp:lastModifiedBy>Harry Lewis</cp:lastModifiedBy>
  <cp:revision>32</cp:revision>
  <dcterms:created xsi:type="dcterms:W3CDTF">2014-01-26T03:52:32Z</dcterms:created>
  <dcterms:modified xsi:type="dcterms:W3CDTF">2014-01-27T02:12:57Z</dcterms:modified>
</cp:coreProperties>
</file>