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pdf" ContentType="application/pdf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55" autoAdjust="0"/>
    <p:restoredTop sz="86364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5A0EC-43E2-C04C-84E2-EB52F3DFCC76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C7896-826E-4B4F-BA83-18826CFF7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235F4-14A1-334A-BA9E-87EF73B372B7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F225-5CB6-7545-9961-244B0EECB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5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d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ooter.pdf"/>
          <p:cNvPicPr>
            <a:picLocks noChangeAspect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  <p:pic>
        <p:nvPicPr>
          <p:cNvPr id="8" name="Picture 7" descr="by-nc-sa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629B-70F1-4AD9-9533-A957DEA95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56ED8-0B5C-4768-9FA9-88BF147B6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E758B-8BB5-45C1-A22A-7773867AF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78A0D-982F-410F-AF00-4B4CA4CAD5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9570-CECE-413F-B92B-23A63683A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7E98D-95A2-4A44-A61D-96BE22C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CD527-A121-4326-A910-A039D965FA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F057-74C6-431A-8BCF-261AD567EB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FB1BB-5F1C-46D9-A32A-E81895BE1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D8456-B202-4E7D-940B-068BAA4E7A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84" charset="0"/>
                <a:cs typeface="ＭＳ Ｐゴシック" pitchFamily="-84" charset="-128"/>
              </a:defRPr>
            </a:lvl1pPr>
          </a:lstStyle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956DC-DA6D-44D2-9D56-D1CBC4275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1211-A10D-2E4C-B28D-AC7AB97451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1/27/14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955A535-A2C4-43EC-8FC6-65E844F8874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8" name="Picture 6" descr="by-nc-sa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04050" y="6383338"/>
            <a:ext cx="10620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1676400" y="6487867"/>
            <a:ext cx="502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Harry Lewis Harvard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CS20/CSCI E20 with thanks to Albert R. Meyer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38783" y="38320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Discrete Mathematics for Computer Science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302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All the Math you need for your Computer </a:t>
            </a:r>
            <a:r>
              <a:rPr lang="en-US" sz="3200" dirty="0" smtClean="0">
                <a:solidFill>
                  <a:srgbClr val="800000"/>
                </a:solidFill>
                <a:latin typeface="Chalkboard"/>
                <a:cs typeface="Chalkboard"/>
              </a:rPr>
              <a:t>Sc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ience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halkboard"/>
                <a:ea typeface="+mn-ea"/>
                <a:cs typeface="Chalkboard"/>
              </a:rPr>
              <a:t> courses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rgbClr val="800000"/>
                </a:solidFill>
                <a:latin typeface="Chalkboard"/>
                <a:cs typeface="Chalkboard"/>
              </a:rPr>
              <a:t>t</a:t>
            </a:r>
            <a:r>
              <a:rPr lang="en-US" sz="3200" dirty="0" smtClean="0">
                <a:solidFill>
                  <a:srgbClr val="800000"/>
                </a:solidFill>
                <a:latin typeface="Chalkboard"/>
                <a:cs typeface="Chalkboard"/>
              </a:rPr>
              <a:t>hat you won’t learn in your Math Courses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Chalkboard"/>
              <a:ea typeface="+mn-ea"/>
              <a:cs typeface="Chalkboard"/>
            </a:endParaRPr>
          </a:p>
        </p:txBody>
      </p:sp>
      <p:sp>
        <p:nvSpPr>
          <p:cNvPr id="70" name="Date Placeholder 4"/>
          <p:cNvSpPr txBox="1">
            <a:spLocks/>
          </p:cNvSpPr>
          <p:nvPr/>
        </p:nvSpPr>
        <p:spPr>
          <a:xfrm>
            <a:off x="2743200" y="6381475"/>
            <a:ext cx="502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solidFill>
                  <a:srgbClr val="898989"/>
                </a:solidFill>
              </a:rPr>
              <a:t>Harvard CS20/CSCI E-20, with thanks to Albert R. Meyer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" name="Picture 6" descr="by-nc-s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4050" y="6383338"/>
            <a:ext cx="10620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logic          (</a:t>
            </a:r>
            <a:r>
              <a:rPr lang="en-US" dirty="0" err="1" smtClean="0"/>
              <a:t>p∨q</a:t>
            </a:r>
            <a:r>
              <a:rPr lang="en-US" dirty="0" smtClean="0"/>
              <a:t>) ∧¬(</a:t>
            </a:r>
            <a:r>
              <a:rPr lang="en-US" dirty="0" err="1" smtClean="0"/>
              <a:t>p∧q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Graphs and digraphs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 smtClean="0"/>
              <a:t>Counting</a:t>
            </a:r>
          </a:p>
          <a:p>
            <a:r>
              <a:rPr lang="en-US" dirty="0" smtClean="0"/>
              <a:t>Number theory       </a:t>
            </a:r>
            <a:r>
              <a:rPr lang="en-US" dirty="0" err="1" smtClean="0"/>
              <a:t>p</a:t>
            </a:r>
            <a:r>
              <a:rPr lang="en-US" dirty="0" smtClean="0"/>
              <a:t> ≡ </a:t>
            </a:r>
            <a:r>
              <a:rPr lang="en-US" dirty="0" err="1" smtClean="0"/>
              <a:t>q</a:t>
            </a:r>
            <a:r>
              <a:rPr lang="en-US" baseline="30000" dirty="0" err="1" smtClean="0"/>
              <a:t>r</a:t>
            </a:r>
            <a:r>
              <a:rPr lang="en-US" dirty="0" smtClean="0"/>
              <a:t> (mod </a:t>
            </a:r>
            <a:r>
              <a:rPr lang="en-US" dirty="0" err="1" smtClean="0"/>
              <a:t>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… see the “placement test” on the web site</a:t>
            </a:r>
          </a:p>
          <a:p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09428" y="2262351"/>
            <a:ext cx="1244101" cy="1295400"/>
            <a:chOff x="2346325" y="1524000"/>
            <a:chExt cx="4244579" cy="44196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196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819400" y="4648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43600" y="4648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2514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434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10" name="AutoShape 9"/>
            <p:cNvCxnSpPr>
              <a:cxnSpLocks noChangeShapeType="1"/>
              <a:stCxn id="6" idx="6"/>
              <a:endCxn id="8" idx="3"/>
            </p:cNvCxnSpPr>
            <p:nvPr/>
          </p:nvCxnSpPr>
          <p:spPr bwMode="auto">
            <a:xfrm flipV="1">
              <a:off x="3048000" y="2709863"/>
              <a:ext cx="2852738" cy="20526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1" name="AutoShape 10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3048000" y="4762500"/>
              <a:ext cx="28956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2" name="AutoShape 11"/>
            <p:cNvCxnSpPr>
              <a:cxnSpLocks noChangeShapeType="1"/>
              <a:stCxn id="4" idx="5"/>
              <a:endCxn id="5" idx="1"/>
            </p:cNvCxnSpPr>
            <p:nvPr/>
          </p:nvCxnSpPr>
          <p:spPr bwMode="auto">
            <a:xfrm flipV="1">
              <a:off x="3090863" y="2319338"/>
              <a:ext cx="1362075" cy="9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3" name="AutoShape 12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>
              <a:off x="3009900" y="2362200"/>
              <a:ext cx="1447800" cy="3352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4" name="AutoShape 13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4457700" y="2514600"/>
              <a:ext cx="76200" cy="3200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" name="AutoShape 14"/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flipV="1">
              <a:off x="4457700" y="2709863"/>
              <a:ext cx="1443038" cy="30051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6" name="AutoShape 15"/>
            <p:cNvCxnSpPr>
              <a:cxnSpLocks noChangeShapeType="1"/>
              <a:stCxn id="9" idx="7"/>
              <a:endCxn id="7" idx="2"/>
            </p:cNvCxnSpPr>
            <p:nvPr/>
          </p:nvCxnSpPr>
          <p:spPr bwMode="auto">
            <a:xfrm flipV="1">
              <a:off x="4538663" y="4762500"/>
              <a:ext cx="1404937" cy="985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346325" y="1797050"/>
              <a:ext cx="420309" cy="105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172199" y="4343400"/>
              <a:ext cx="418705" cy="105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096000" y="2209799"/>
              <a:ext cx="421909" cy="105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62200" y="4343400"/>
              <a:ext cx="455573" cy="105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/>
                <a:t>d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343401" y="1524000"/>
              <a:ext cx="458780" cy="105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74" y="2804256"/>
            <a:ext cx="728953" cy="5453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458" y="3064188"/>
            <a:ext cx="818062" cy="729623"/>
          </a:xfrm>
          <a:prstGeom prst="rect">
            <a:avLst/>
          </a:prstGeom>
        </p:spPr>
      </p:pic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CS20/CSCI E-20 </a:t>
            </a:r>
            <a:r>
              <a:rPr lang="en-US" dirty="0" err="1" smtClean="0"/>
              <a:t>w</a:t>
            </a:r>
            <a:r>
              <a:rPr lang="en-US" dirty="0" smtClean="0"/>
              <a:t>/thanks to Al Meyer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Skills!!!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do proofs</a:t>
            </a:r>
          </a:p>
          <a:p>
            <a:pPr lvl="1"/>
            <a:r>
              <a:rPr lang="en-US" dirty="0" smtClean="0"/>
              <a:t>By contradiction</a:t>
            </a:r>
          </a:p>
          <a:p>
            <a:pPr lvl="1"/>
            <a:r>
              <a:rPr lang="en-US" dirty="0" smtClean="0"/>
              <a:t>By induction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 to read and write mathematics</a:t>
            </a:r>
          </a:p>
          <a:p>
            <a:pPr lvl="1"/>
            <a:r>
              <a:rPr lang="en-US" dirty="0" smtClean="0"/>
              <a:t>And typeset!</a:t>
            </a:r>
          </a:p>
          <a:p>
            <a:r>
              <a:rPr lang="en-US" dirty="0" smtClean="0"/>
              <a:t>How to collaborate</a:t>
            </a:r>
          </a:p>
          <a:p>
            <a:r>
              <a:rPr lang="en-US" dirty="0" smtClean="0"/>
              <a:t>How to present clearly and persuasively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Principles of Course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Learning, not competing</a:t>
            </a:r>
          </a:p>
          <a:p>
            <a:pPr marL="914400" lvl="1" indent="-514350"/>
            <a:r>
              <a:rPr lang="en-US" dirty="0" smtClean="0"/>
              <a:t>Absolute grading standards – no “curve”</a:t>
            </a:r>
          </a:p>
          <a:p>
            <a:pPr marL="914400" lvl="1" indent="-514350"/>
            <a:r>
              <a:rPr lang="en-US" dirty="0" smtClean="0"/>
              <a:t>Class will post solutions to exam questions!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by doing, not by listening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 the course material in many small bites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Class 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Before each class:</a:t>
            </a:r>
          </a:p>
          <a:p>
            <a:pPr lvl="1"/>
            <a:r>
              <a:rPr lang="en-US" dirty="0" smtClean="0"/>
              <a:t>Reading </a:t>
            </a:r>
            <a:r>
              <a:rPr lang="en-US" smtClean="0"/>
              <a:t>and</a:t>
            </a:r>
            <a:r>
              <a:rPr lang="en-US" smtClean="0"/>
              <a:t> check-in </a:t>
            </a:r>
            <a:r>
              <a:rPr lang="en-US" dirty="0" smtClean="0"/>
              <a:t>problems </a:t>
            </a:r>
            <a:r>
              <a:rPr lang="en-US" dirty="0" smtClean="0"/>
              <a:t>(30-60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Watch mini-lecture (~20 minutes)</a:t>
            </a:r>
          </a:p>
          <a:p>
            <a:r>
              <a:rPr lang="en-US" dirty="0" smtClean="0"/>
              <a:t>In class</a:t>
            </a:r>
          </a:p>
          <a:p>
            <a:pPr lvl="1"/>
            <a:r>
              <a:rPr lang="en-US" dirty="0" smtClean="0"/>
              <a:t>Executive Summary (10 minutes)</a:t>
            </a:r>
          </a:p>
          <a:p>
            <a:pPr lvl="1"/>
            <a:r>
              <a:rPr lang="en-US" dirty="0" smtClean="0"/>
              <a:t>Sample problem (5 minutes)</a:t>
            </a:r>
          </a:p>
          <a:p>
            <a:pPr lvl="1"/>
            <a:r>
              <a:rPr lang="en-US" dirty="0" smtClean="0"/>
              <a:t>Collaborative problem solving in groups of 4 (35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Weekly</a:t>
            </a:r>
          </a:p>
          <a:p>
            <a:pPr lvl="1"/>
            <a:r>
              <a:rPr lang="en-US" dirty="0" smtClean="0"/>
              <a:t>Homework (3-5 hours)</a:t>
            </a:r>
          </a:p>
          <a:p>
            <a:pPr lvl="1"/>
            <a:r>
              <a:rPr lang="en-US" dirty="0" smtClean="0"/>
              <a:t>Write up and post one problem solution</a:t>
            </a:r>
          </a:p>
          <a:p>
            <a:r>
              <a:rPr lang="en-US" dirty="0" smtClean="0"/>
              <a:t>So class week = </a:t>
            </a:r>
          </a:p>
          <a:p>
            <a:pPr lvl="1"/>
            <a:r>
              <a:rPr lang="en-US" dirty="0" smtClean="0"/>
              <a:t>3 hours class time</a:t>
            </a:r>
          </a:p>
          <a:p>
            <a:pPr lvl="1"/>
            <a:r>
              <a:rPr lang="en-US" dirty="0" smtClean="0"/>
              <a:t>~8 hours out-of-class time</a:t>
            </a:r>
          </a:p>
          <a:p>
            <a:r>
              <a:rPr lang="en-US" dirty="0" smtClean="0"/>
              <a:t>Most readings from MIT course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Attendance is mandatory!</a:t>
            </a:r>
          </a:p>
          <a:p>
            <a:pPr lvl="1"/>
            <a:r>
              <a:rPr lang="en-US" dirty="0" smtClean="0"/>
              <a:t>See “Course policies” for details</a:t>
            </a:r>
          </a:p>
          <a:p>
            <a:pPr lvl="1"/>
            <a:r>
              <a:rPr lang="en-US" dirty="0" smtClean="0"/>
              <a:t>Official/emergency absences ⇒ email cs20@seas.harvard.edu</a:t>
            </a:r>
          </a:p>
          <a:p>
            <a:pPr lvl="1"/>
            <a:r>
              <a:rPr lang="en-US" dirty="0" smtClean="0"/>
              <a:t>Class begins at 10:10 sharp</a:t>
            </a:r>
          </a:p>
          <a:p>
            <a:pPr lvl="1"/>
            <a:r>
              <a:rPr lang="en-US" dirty="0" smtClean="0"/>
              <a:t>Homework boxes removed at 10:30, no late submissions</a:t>
            </a:r>
          </a:p>
          <a:p>
            <a:r>
              <a:rPr lang="en-US" dirty="0" smtClean="0"/>
              <a:t>50-minute midterm exam (21 Feb) </a:t>
            </a:r>
          </a:p>
          <a:p>
            <a:r>
              <a:rPr lang="en-US" dirty="0" smtClean="0"/>
              <a:t>3-hour final during exam period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				</a:t>
            </a:r>
            <a:r>
              <a:rPr lang="en-US" dirty="0" smtClean="0"/>
              <a:t>			40</a:t>
            </a:r>
            <a:r>
              <a:rPr lang="en-US" dirty="0" smtClean="0"/>
              <a:t>%</a:t>
            </a:r>
          </a:p>
          <a:p>
            <a:r>
              <a:rPr lang="en-US" dirty="0" smtClean="0"/>
              <a:t>Midterm				</a:t>
            </a:r>
            <a:r>
              <a:rPr lang="en-US" dirty="0" smtClean="0"/>
              <a:t>			</a:t>
            </a:r>
            <a:r>
              <a:rPr lang="en-US" dirty="0" smtClean="0"/>
              <a:t>15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Final exam				</a:t>
            </a:r>
            <a:r>
              <a:rPr lang="en-US" dirty="0" smtClean="0"/>
              <a:t>			30%</a:t>
            </a:r>
            <a:endParaRPr lang="en-US" dirty="0" smtClean="0"/>
          </a:p>
          <a:p>
            <a:r>
              <a:rPr lang="en-US" dirty="0" smtClean="0"/>
              <a:t>Check-in questions	</a:t>
            </a:r>
            <a:r>
              <a:rPr lang="en-US" dirty="0" smtClean="0"/>
              <a:t>		10%</a:t>
            </a:r>
          </a:p>
          <a:p>
            <a:r>
              <a:rPr lang="en-US" dirty="0" smtClean="0"/>
              <a:t>Write up in-class problems	5%</a:t>
            </a:r>
            <a:endParaRPr lang="en-US" dirty="0" smtClean="0"/>
          </a:p>
          <a:p>
            <a:r>
              <a:rPr lang="en-US" dirty="0" smtClean="0"/>
              <a:t>(Poor attendance: Exclusion or failure)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And now – the course in action!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1/27/14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1211-A10D-2E4C-B28D-AC7AB97451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CS20/CSCI E-20 w/thanks to Al Meyer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1571</TotalTime>
  <Words>516</Words>
  <Application>Microsoft Macintosh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CS20 template</vt:lpstr>
      <vt:lpstr>1_CS20 template</vt:lpstr>
      <vt:lpstr>Computer Science 20</vt:lpstr>
      <vt:lpstr>Some Topics</vt:lpstr>
      <vt:lpstr>Skills!!!</vt:lpstr>
      <vt:lpstr>3 Principles of Course Philosophy</vt:lpstr>
      <vt:lpstr>Typical Class Day </vt:lpstr>
      <vt:lpstr>Requirements</vt:lpstr>
      <vt:lpstr>Grading Mix</vt:lpstr>
      <vt:lpstr>And now – the course in action!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Harry Lewis</dc:creator>
  <cp:lastModifiedBy>Harry Lewis</cp:lastModifiedBy>
  <cp:revision>26</cp:revision>
  <dcterms:created xsi:type="dcterms:W3CDTF">2014-01-27T03:31:22Z</dcterms:created>
  <dcterms:modified xsi:type="dcterms:W3CDTF">2014-01-27T03:35:26Z</dcterms:modified>
</cp:coreProperties>
</file>