
<file path=[Content_Types].xml><?xml version="1.0" encoding="utf-8"?>
<Types xmlns="http://schemas.openxmlformats.org/package/2006/content-types">
  <Override PartName="/ppt/embeddings/oleObject16.bin" ContentType="application/vnd.openxmlformats-officedocument.oleObject"/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embeddings/oleObject12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embeddings/oleObject9.bin" ContentType="application/vnd.openxmlformats-officedocument.oleObject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embeddings/oleObject13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14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10.bin" ContentType="application/vnd.openxmlformats-officedocument.oleObject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15.bin" ContentType="application/vnd.openxmlformats-officedocument.oleObject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embeddings/oleObject11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9" r:id="rId4"/>
    <p:sldId id="259" r:id="rId5"/>
    <p:sldId id="270" r:id="rId6"/>
    <p:sldId id="258" r:id="rId7"/>
    <p:sldId id="271" r:id="rId8"/>
    <p:sldId id="277" r:id="rId9"/>
    <p:sldId id="272" r:id="rId10"/>
    <p:sldId id="273" r:id="rId11"/>
    <p:sldId id="274" r:id="rId12"/>
    <p:sldId id="275" r:id="rId13"/>
    <p:sldId id="260" r:id="rId14"/>
    <p:sldId id="261" r:id="rId15"/>
    <p:sldId id="262" r:id="rId16"/>
    <p:sldId id="264" r:id="rId17"/>
    <p:sldId id="265" r:id="rId18"/>
    <p:sldId id="266" r:id="rId19"/>
    <p:sldId id="268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>
        <p:scale>
          <a:sx n="135" d="100"/>
          <a:sy n="135" d="100"/>
        </p:scale>
        <p:origin x="-1688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ict"/><Relationship Id="rId4" Type="http://schemas.openxmlformats.org/officeDocument/2006/relationships/image" Target="../media/image8.pict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DF086-9BAC-EB40-985F-6EF99C1C3788}" type="datetimeFigureOut">
              <a:rPr lang="en-US" smtClean="0"/>
              <a:pPr/>
              <a:t>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5C809-AA27-FB44-BDAC-51AD0F463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2FF31-77F9-614E-A6C8-70B7C41311DC}" type="datetimeFigureOut">
              <a:rPr lang="en-US" smtClean="0"/>
              <a:pPr/>
              <a:t>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4ACFF-B48F-2F4E-85FE-67F358D60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13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14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15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df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A840-FF11-A848-B26A-425280D618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Induction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Why does this take ≤ 2n-3 flips?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For n≥2, let 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P(n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) := “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 pancakes can be sorted using ≤ 2n-3 flips”</a:t>
            </a:r>
          </a:p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Base case: P(2) is true, because 2 pancakes can be sorted using 0 or 1 flip.</a:t>
            </a:r>
          </a:p>
          <a:p>
            <a:pPr>
              <a:buFont typeface="Arial" pitchFamily="-104" charset="0"/>
              <a:buNone/>
            </a:pPr>
            <a:endParaRPr lang="en-US" dirty="0" smtClean="0">
              <a:latin typeface="Chalkboard" pitchFamily="-104" charset="0"/>
              <a:ea typeface="ＭＳ Ｐゴシック" pitchFamily="-10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A4CCE5-4B7C-1140-A55B-1C77B6ADF65C}" type="datetime1">
              <a:rPr lang="en-US" smtClean="0"/>
              <a:pPr>
                <a:defRPr/>
              </a:pPr>
              <a:t>1/25/14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Why does this take 2n-3 flips?</a:t>
            </a:r>
            <a:br>
              <a:rPr lang="en-US" dirty="0" smtClean="0">
                <a:latin typeface="Chalkboard" pitchFamily="-104" charset="0"/>
                <a:ea typeface="ＭＳ Ｐゴシック" pitchFamily="-104" charset="-128"/>
              </a:rPr>
            </a:b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The Induction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Suppose 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P(n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) is true. </a:t>
            </a:r>
          </a:p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P(n+1) says “n+1 pancakes can be sorted using ≤ 2(n+1)-3 = 2n-1 flips.”</a:t>
            </a:r>
          </a:p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It takes ≤ 2 flips to get the biggest pancake on the bottom …</a:t>
            </a:r>
          </a:p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and ≤ 2n-3 to sort the rest since 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P(n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) is true …</a:t>
            </a:r>
          </a:p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for a total of (2n-3)+2 = 2n-1, so P(n+1) is true.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A4CCE5-4B7C-1140-A55B-1C77B6ADF65C}" type="datetime1">
              <a:rPr lang="en-US" smtClean="0"/>
              <a:pPr>
                <a:defRPr/>
              </a:pPr>
              <a:t>1/25/14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halkboard" pitchFamily="-104" charset="0"/>
              <a:ea typeface="ＭＳ Ｐゴシック" pitchFamily="-104" charset="-128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halkboard" pitchFamily="-104" charset="0"/>
              <a:ea typeface="ＭＳ Ｐゴシック" pitchFamily="-10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A4CCE5-4B7C-1140-A55B-1C77B6ADF65C}" type="datetime1">
              <a:rPr lang="en-US" smtClean="0"/>
              <a:pPr>
                <a:defRPr/>
              </a:pPr>
              <a:t>1/25/14</a:t>
            </a:fld>
            <a:endParaRPr lang="en-US"/>
          </a:p>
        </p:txBody>
      </p:sp>
      <p:pic>
        <p:nvPicPr>
          <p:cNvPr id="3072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450" y="0"/>
            <a:ext cx="92329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266700" y="2438400"/>
          <a:ext cx="8610600" cy="2152650"/>
        </p:xfrm>
        <a:graphic>
          <a:graphicData uri="http://schemas.openxmlformats.org/presentationml/2006/ole">
            <p:oleObj spid="_x0000_s35842" name="Equation" r:id="rId4" imgW="2997200" imgH="6223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572000"/>
            <a:ext cx="3006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(for r ≠ 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5843" name="Equation" r:id="rId5" imgW="114300" imgH="1651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p:oleObj spid="_x0000_s37890" name="Equation" r:id="rId4" imgW="914400" imgH="198720" progId="Equation.DSMT4">
              <p:embed/>
            </p:oleObj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4081463"/>
          <a:ext cx="6415088" cy="1370012"/>
        </p:xfrm>
        <a:graphic>
          <a:graphicData uri="http://schemas.openxmlformats.org/presentationml/2006/ole">
            <p:oleObj spid="_x0000_s37891" name="Equation" r:id="rId5" imgW="2971800" imgH="6346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p:oleObj spid="_x0000_s39938" name="Equation" r:id="rId4" imgW="609480" imgH="39348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52513" y="2098675"/>
          <a:ext cx="6480175" cy="1752600"/>
        </p:xfrm>
        <a:graphic>
          <a:graphicData uri="http://schemas.openxmlformats.org/presentationml/2006/ole">
            <p:oleObj spid="_x0000_s39939" name="Equation" r:id="rId5" imgW="1688760" imgH="4572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3505200"/>
          <a:ext cx="7635875" cy="1752600"/>
        </p:xfrm>
        <a:graphic>
          <a:graphicData uri="http://schemas.openxmlformats.org/presentationml/2006/ole">
            <p:oleObj spid="_x0000_s44034" name="Equation" r:id="rId4" imgW="187956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9191" y="3225799"/>
          <a:ext cx="6357009" cy="1702699"/>
        </p:xfrm>
        <a:graphic>
          <a:graphicData uri="http://schemas.openxmlformats.org/presentationml/2006/ole">
            <p:oleObj spid="_x0000_s46082" name="Equation" r:id="rId4" imgW="1562040" imgH="419040" progId="Equation.DSMT4">
              <p:embed/>
            </p:oleObj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p:oleObj spid="_x0000_s48130" name="Equation" r:id="rId4" imgW="1218960" imgH="8632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800" y="2057400"/>
          <a:ext cx="8405813" cy="1562587"/>
        </p:xfrm>
        <a:graphic>
          <a:graphicData uri="http://schemas.openxmlformats.org/presentationml/2006/ole">
            <p:oleObj spid="_x0000_s48131" name="Equation" r:id="rId5" imgW="2590560" imgH="4824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p:oleObj spid="_x0000_s52226" name="Equation" r:id="rId4" imgW="431640" imgH="4316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32246" y="2895600"/>
          <a:ext cx="4636523" cy="914400"/>
        </p:xfrm>
        <a:graphic>
          <a:graphicData uri="http://schemas.openxmlformats.org/presentationml/2006/ole">
            <p:oleObj spid="_x0000_s52227" name="Equation" r:id="rId5" imgW="1028520" imgH="203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/>
              <a:t>Suppose </a:t>
            </a:r>
            <a:r>
              <a:rPr lang="en-US" sz="3600" dirty="0" err="1" smtClean="0">
                <a:solidFill>
                  <a:srgbClr val="FF0000"/>
                </a:solidFill>
              </a:rPr>
              <a:t>P(</a:t>
            </a:r>
            <a:r>
              <a:rPr lang="en-US" sz="3600" i="1" dirty="0" err="1" smtClean="0">
                <a:solidFill>
                  <a:srgbClr val="FF0000"/>
                </a:solidFill>
              </a:rPr>
              <a:t>n</a:t>
            </a:r>
            <a:r>
              <a:rPr lang="en-US" sz="3600" dirty="0" smtClean="0">
                <a:solidFill>
                  <a:srgbClr val="FF0000"/>
                </a:solidFill>
              </a:rPr>
              <a:t>) </a:t>
            </a:r>
            <a:r>
              <a:rPr lang="en-US" sz="3600" dirty="0" smtClean="0"/>
              <a:t>is some statement that refers to a natural number </a:t>
            </a:r>
            <a:r>
              <a:rPr lang="en-US" sz="3600" i="1" dirty="0" err="1" smtClean="0">
                <a:solidFill>
                  <a:srgbClr val="FF0000"/>
                </a:solidFill>
              </a:rPr>
              <a:t>n</a:t>
            </a:r>
            <a:r>
              <a:rPr lang="en-US" sz="3600" i="1" dirty="0" smtClean="0"/>
              <a:t>.</a:t>
            </a:r>
            <a:endParaRPr lang="en-US" sz="3600" dirty="0" smtClean="0"/>
          </a:p>
          <a:p>
            <a:pPr marL="609600" indent="-609600" eaLnBrk="1" hangingPunct="1">
              <a:buFontTx/>
              <a:buNone/>
            </a:pPr>
            <a:r>
              <a:rPr lang="en-US" sz="3600" dirty="0" smtClean="0"/>
              <a:t>Suppose you know that </a:t>
            </a:r>
            <a:r>
              <a:rPr lang="en-US" sz="3600" dirty="0" smtClean="0">
                <a:solidFill>
                  <a:srgbClr val="FF0000"/>
                </a:solidFill>
              </a:rPr>
              <a:t>P(0)</a:t>
            </a:r>
            <a:r>
              <a:rPr lang="en-US" sz="3600" dirty="0" smtClean="0"/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/>
              <a:t>Suppose you know every instance of </a:t>
            </a:r>
            <a:r>
              <a:rPr lang="en-US" sz="3600" dirty="0" err="1" smtClean="0">
                <a:solidFill>
                  <a:srgbClr val="FF0000"/>
                </a:solidFill>
              </a:rPr>
              <a:t>P(</a:t>
            </a:r>
            <a:r>
              <a:rPr lang="en-US" sz="3600" i="1" dirty="0" err="1" smtClean="0">
                <a:solidFill>
                  <a:srgbClr val="FF0000"/>
                </a:solidFill>
              </a:rPr>
              <a:t>n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=&gt;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P(</a:t>
            </a:r>
            <a:r>
              <a:rPr lang="en-US" sz="3600" i="1" dirty="0" smtClean="0">
                <a:solidFill>
                  <a:srgbClr val="FF0000"/>
                </a:solidFill>
              </a:rPr>
              <a:t>n</a:t>
            </a:r>
            <a:r>
              <a:rPr lang="en-US" sz="3600" dirty="0" smtClean="0">
                <a:solidFill>
                  <a:srgbClr val="FF0000"/>
                </a:solidFill>
              </a:rPr>
              <a:t>+1)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/>
              <a:t>Then you know that </a:t>
            </a:r>
            <a:r>
              <a:rPr lang="en-US" sz="3600" dirty="0" err="1" smtClean="0">
                <a:solidFill>
                  <a:srgbClr val="FF0000"/>
                </a:solidFill>
              </a:rPr>
              <a:t>P(</a:t>
            </a:r>
            <a:r>
              <a:rPr lang="en-US" sz="3600" i="1" dirty="0" err="1" smtClean="0">
                <a:solidFill>
                  <a:srgbClr val="FF0000"/>
                </a:solidFill>
              </a:rPr>
              <a:t>n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r>
              <a:rPr lang="en-US" sz="3600" dirty="0" smtClean="0"/>
              <a:t> for every </a:t>
            </a:r>
            <a:r>
              <a:rPr lang="en-US" sz="3600" i="1" dirty="0" err="1" smtClean="0">
                <a:solidFill>
                  <a:srgbClr val="FF0000"/>
                </a:solidFill>
              </a:rPr>
              <a:t>n</a:t>
            </a:r>
            <a:r>
              <a:rPr lang="en-US" sz="36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2664915"/>
            <a:ext cx="2454134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Base case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1466" y="3877403"/>
            <a:ext cx="4108282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Induction Step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FINIS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66192" y="1749425"/>
            <a:ext cx="4645025" cy="4227513"/>
          </a:xfrm>
          <a:noFill/>
        </p:spPr>
      </p:pic>
      <p:sp>
        <p:nvSpPr>
          <p:cNvPr id="4" name="TextBox 3"/>
          <p:cNvSpPr txBox="1"/>
          <p:nvPr/>
        </p:nvSpPr>
        <p:spPr>
          <a:xfrm>
            <a:off x="5467842" y="1830697"/>
            <a:ext cx="3430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If you can topple the first domino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7842" y="3183116"/>
            <a:ext cx="3430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And toppling any domino topples the next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842" y="4881909"/>
            <a:ext cx="3430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Then you can topple all the dominoes!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Like Climbing a Ladder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782432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/>
              <a:t>IF you know</a:t>
            </a:r>
          </a:p>
          <a:p>
            <a:pPr marL="609600" indent="-609600"/>
            <a:r>
              <a:rPr lang="en-US" sz="3600" dirty="0" smtClean="0"/>
              <a:t>how to get from any step to the next</a:t>
            </a:r>
          </a:p>
          <a:p>
            <a:pPr marL="609600" indent="-609600"/>
            <a:r>
              <a:rPr lang="en-US" sz="3600" dirty="0" smtClean="0"/>
              <a:t>how to get on the first step</a:t>
            </a:r>
          </a:p>
          <a:p>
            <a:pPr marL="609600" indent="-609600">
              <a:buNone/>
            </a:pPr>
            <a:r>
              <a:rPr lang="en-US" sz="3600" dirty="0" smtClean="0"/>
              <a:t>THEN you can get to any step, no matter how high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2/24/12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24597" y="6079351"/>
            <a:ext cx="642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http://www.bretlsimmons.com/wp-content/uploads/2011/08/climb-ladder.jpg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32" y="1447800"/>
            <a:ext cx="2980568" cy="446866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12366" y="2371704"/>
          <a:ext cx="8258175" cy="1219200"/>
        </p:xfrm>
        <a:graphic>
          <a:graphicData uri="http://schemas.openxmlformats.org/presentationml/2006/ole">
            <p:oleObj spid="_x0000_s29698" name="Equation" r:id="rId4" imgW="309880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043780" y="3514704"/>
          <a:ext cx="6887698" cy="1181100"/>
        </p:xfrm>
        <a:graphic>
          <a:graphicData uri="http://schemas.openxmlformats.org/presentationml/2006/ole">
            <p:oleObj spid="_x0000_s29699" name="Equation" r:id="rId5" imgW="1778000" imgH="304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29380" y="1250062"/>
            <a:ext cx="8915400" cy="402489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65943" y="1388829"/>
          <a:ext cx="8204598" cy="2082800"/>
        </p:xfrm>
        <a:graphic>
          <a:graphicData uri="http://schemas.openxmlformats.org/presentationml/2006/ole">
            <p:oleObj spid="_x0000_s29700" name="Equation" r:id="rId6" imgW="1651000" imgH="457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32990" y="3869253"/>
          <a:ext cx="8070850" cy="1241425"/>
        </p:xfrm>
        <a:graphic>
          <a:graphicData uri="http://schemas.openxmlformats.org/presentationml/2006/ole">
            <p:oleObj spid="_x0000_s29701" name="Equation" r:id="rId7" imgW="1473200" imgH="228600" progId="Equation.DSMT4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840-FF11-A848-B26A-425280D618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7931" y="274638"/>
            <a:ext cx="876669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Sometimes the Base Case is Not 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=0</a:t>
            </a:r>
            <a:endParaRPr lang="en-US" dirty="0" smtClean="0">
              <a:latin typeface="Chalkboard" pitchFamily="-104" charset="0"/>
              <a:ea typeface="ＭＳ Ｐゴシック" pitchFamily="-10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5238"/>
            <a:ext cx="8229600" cy="45259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E.g. The Pigeonhole Principle:</a:t>
            </a:r>
          </a:p>
          <a:p>
            <a:pPr lvl="1">
              <a:buNone/>
            </a:pP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P(n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) = “If 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 pigeons go into fewer than 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 pigeonholes, then some pigeonhole contains at least two pigeons”</a:t>
            </a:r>
          </a:p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This is true for any 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 ≥ 2</a:t>
            </a:r>
          </a:p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It can be proved by induction:</a:t>
            </a:r>
          </a:p>
          <a:p>
            <a:pPr lvl="1"/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P(2)</a:t>
            </a:r>
          </a:p>
          <a:p>
            <a:pPr lvl="1"/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For any 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 ≥ 2, 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P(n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) =&gt; P(n+1)</a:t>
            </a:r>
          </a:p>
          <a:p>
            <a:pPr lvl="1"/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Therefore 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P(n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) for any 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≥2.</a:t>
            </a:r>
            <a:endParaRPr lang="en-US" dirty="0" smtClean="0">
              <a:latin typeface="Chalkboard" pitchFamily="-104" charset="0"/>
              <a:ea typeface="ＭＳ Ｐゴシック" pitchFamily="-10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A4CCE5-4B7C-1140-A55B-1C77B6ADF65C}" type="datetime1">
              <a:rPr lang="en-US" smtClean="0"/>
              <a:pPr>
                <a:defRPr/>
              </a:pPr>
              <a:t>1/25/14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93735" y="2309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A Proof by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5238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Given a stack of pancakes, make a nice stack with the smallest on top, then the next smallest, …, and the biggest on the bottom</a:t>
            </a:r>
          </a:p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By using only one operation: Grabbing a wad off the top and flipping it!</a:t>
            </a:r>
          </a:p>
          <a:p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Theorem: </a:t>
            </a:r>
            <a:r>
              <a:rPr lang="en-US" dirty="0" err="1" smtClean="0">
                <a:latin typeface="Chalkboard" pitchFamily="-104" charset="0"/>
                <a:ea typeface="ＭＳ Ｐゴシック" pitchFamily="-104" charset="-128"/>
              </a:rPr>
              <a:t>n</a:t>
            </a:r>
            <a:r>
              <a:rPr lang="en-US" dirty="0" smtClean="0">
                <a:latin typeface="Chalkboard" pitchFamily="-104" charset="0"/>
                <a:ea typeface="ＭＳ Ｐゴシック" pitchFamily="-104" charset="-128"/>
              </a:rPr>
              <a:t> pancakes can be sorted using ≤ 2n-3 flips (n≥2)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A4CCE5-4B7C-1140-A55B-1C77B6ADF65C}" type="datetime1">
              <a:rPr lang="en-US" smtClean="0"/>
              <a:pPr>
                <a:defRPr/>
              </a:pPr>
              <a:t>1/25/14</a:t>
            </a:fld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51200" y="2743200"/>
            <a:ext cx="2667000" cy="762000"/>
            <a:chOff x="3251199" y="2743200"/>
            <a:chExt cx="2667000" cy="762000"/>
          </a:xfrm>
        </p:grpSpPr>
        <p:sp>
          <p:nvSpPr>
            <p:cNvPr id="5" name="Rounded Rectangle 4"/>
            <p:cNvSpPr/>
            <p:nvPr/>
          </p:nvSpPr>
          <p:spPr>
            <a:xfrm>
              <a:off x="3505199" y="2895600"/>
              <a:ext cx="21336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71899" y="3048000"/>
              <a:ext cx="16002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51199" y="3200400"/>
              <a:ext cx="26670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005262" y="3352800"/>
              <a:ext cx="11430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90999" y="2743200"/>
              <a:ext cx="7620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halkboard" pitchFamily="-104" charset="0"/>
                <a:ea typeface="ＭＳ Ｐゴシック" pitchFamily="-104" charset="-128"/>
              </a:rPr>
              <a:t>One way to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5238"/>
            <a:ext cx="4267200" cy="2163762"/>
          </a:xfrm>
        </p:spPr>
        <p:txBody>
          <a:bodyPr/>
          <a:lstStyle/>
          <a:p>
            <a:r>
              <a:rPr lang="en-US" smtClean="0">
                <a:latin typeface="Chalkboard" pitchFamily="-104" charset="0"/>
                <a:ea typeface="ＭＳ Ｐゴシック" pitchFamily="-104" charset="-128"/>
              </a:rPr>
              <a:t>Grab under the biggest pancake and bring it to the 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A4CCE5-4B7C-1140-A55B-1C77B6ADF65C}" type="datetime1">
              <a:rPr lang="en-US" smtClean="0"/>
              <a:pPr>
                <a:defRPr/>
              </a:pPr>
              <a:t>1/25/14</a:t>
            </a:fld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0" y="1447800"/>
            <a:ext cx="2667000" cy="609600"/>
            <a:chOff x="5308599" y="1447800"/>
            <a:chExt cx="2667000" cy="609600"/>
          </a:xfrm>
        </p:grpSpPr>
        <p:sp>
          <p:nvSpPr>
            <p:cNvPr id="8" name="Rounded Rectangle 7"/>
            <p:cNvSpPr/>
            <p:nvPr/>
          </p:nvSpPr>
          <p:spPr>
            <a:xfrm>
              <a:off x="5308599" y="1905000"/>
              <a:ext cx="26670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562599" y="1600200"/>
              <a:ext cx="21336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29299" y="1752600"/>
              <a:ext cx="16002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248399" y="1447800"/>
              <a:ext cx="7620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Right Brace 10"/>
          <p:cNvSpPr/>
          <p:nvPr/>
        </p:nvSpPr>
        <p:spPr>
          <a:xfrm>
            <a:off x="8077200" y="1447800"/>
            <a:ext cx="152400" cy="6096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34290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457200">
              <a:spcBef>
                <a:spcPct val="20000"/>
              </a:spcBef>
              <a:buFont typeface="Arial" pitchFamily="-104" charset="0"/>
              <a:buChar char="•"/>
            </a:pPr>
            <a:r>
              <a:rPr lang="en-US" sz="3200">
                <a:latin typeface="Chalkboard" pitchFamily="-104" charset="0"/>
                <a:ea typeface="Chalkboard" pitchFamily="-104" charset="0"/>
                <a:cs typeface="Chalkboard" pitchFamily="-104" charset="0"/>
              </a:rPr>
              <a:t>Flip the entire stack over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81000" y="4724400"/>
            <a:ext cx="419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457200">
              <a:spcBef>
                <a:spcPct val="20000"/>
              </a:spcBef>
              <a:buFont typeface="Arial" pitchFamily="-104" charset="0"/>
              <a:buChar char="•"/>
            </a:pPr>
            <a:r>
              <a:rPr lang="en-US" sz="3200">
                <a:latin typeface="Chalkboard" pitchFamily="-104" charset="0"/>
                <a:ea typeface="Chalkboard" pitchFamily="-104" charset="0"/>
                <a:cs typeface="Chalkboard" pitchFamily="-104" charset="0"/>
              </a:rPr>
              <a:t>Repeat, ignoring the bottom pancake 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 flipV="1">
            <a:off x="5334000" y="1447800"/>
            <a:ext cx="2667000" cy="609600"/>
            <a:chOff x="5308599" y="1447800"/>
            <a:chExt cx="2667000" cy="609600"/>
          </a:xfrm>
        </p:grpSpPr>
        <p:sp>
          <p:nvSpPr>
            <p:cNvPr id="17" name="Rounded Rectangle 16"/>
            <p:cNvSpPr/>
            <p:nvPr/>
          </p:nvSpPr>
          <p:spPr>
            <a:xfrm>
              <a:off x="5308599" y="1905000"/>
              <a:ext cx="26670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562599" y="1600200"/>
              <a:ext cx="21336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829299" y="1752600"/>
              <a:ext cx="16002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48399" y="1447800"/>
              <a:ext cx="7620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 flipV="1">
            <a:off x="5334000" y="1447800"/>
            <a:ext cx="2667000" cy="762000"/>
            <a:chOff x="5486400" y="1600200"/>
            <a:chExt cx="2667000" cy="762000"/>
          </a:xfrm>
        </p:grpSpPr>
        <p:sp>
          <p:nvSpPr>
            <p:cNvPr id="21" name="Rounded Rectangle 20"/>
            <p:cNvSpPr/>
            <p:nvPr/>
          </p:nvSpPr>
          <p:spPr>
            <a:xfrm>
              <a:off x="6215063" y="2209800"/>
              <a:ext cx="11430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 flipV="1">
              <a:off x="5486400" y="1600200"/>
              <a:ext cx="2667000" cy="609600"/>
              <a:chOff x="5308599" y="1447800"/>
              <a:chExt cx="2667000" cy="609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5308599" y="1905000"/>
                <a:ext cx="2667000" cy="1524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562599" y="1600200"/>
                <a:ext cx="2133600" cy="1524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829299" y="1752600"/>
                <a:ext cx="1600200" cy="1524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248399" y="1447800"/>
                <a:ext cx="762000" cy="1524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5562600" y="1447800"/>
            <a:ext cx="2133600" cy="609600"/>
            <a:chOff x="5588001" y="2819400"/>
            <a:chExt cx="2133600" cy="609600"/>
          </a:xfrm>
        </p:grpSpPr>
        <p:sp>
          <p:nvSpPr>
            <p:cNvPr id="29" name="Rounded Rectangle 28"/>
            <p:cNvSpPr/>
            <p:nvPr/>
          </p:nvSpPr>
          <p:spPr>
            <a:xfrm flipV="1">
              <a:off x="6062664" y="2819400"/>
              <a:ext cx="11430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588001" y="3124200"/>
              <a:ext cx="21336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854701" y="3276600"/>
              <a:ext cx="16002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273801" y="2971800"/>
              <a:ext cx="762000" cy="152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6" name="Right Brace 35"/>
          <p:cNvSpPr/>
          <p:nvPr/>
        </p:nvSpPr>
        <p:spPr>
          <a:xfrm>
            <a:off x="8077200" y="1447800"/>
            <a:ext cx="152400" cy="7620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96000" y="2057400"/>
            <a:ext cx="1143000" cy="152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1" grpId="1" animBg="1"/>
      <p:bldP spid="12" grpId="0"/>
      <p:bldP spid="13" grpId="0"/>
      <p:bldP spid="36" grpId="0" animBg="1"/>
      <p:bldP spid="36" grpId="1" animBg="1"/>
      <p:bldP spid="37" grpId="0" animBg="1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1196</TotalTime>
  <Words>772</Words>
  <Application>Microsoft Macintosh PowerPoint</Application>
  <PresentationFormat>On-screen Show (4:3)</PresentationFormat>
  <Paragraphs>116</Paragraphs>
  <Slides>20</Slides>
  <Notes>12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CS20 template</vt:lpstr>
      <vt:lpstr>Equation</vt:lpstr>
      <vt:lpstr>Induction</vt:lpstr>
      <vt:lpstr>The Idea of Induction</vt:lpstr>
      <vt:lpstr>The Idea of Induction</vt:lpstr>
      <vt:lpstr>Like Dominos…</vt:lpstr>
      <vt:lpstr>Like Climbing a Ladder</vt:lpstr>
      <vt:lpstr>Induction Rule</vt:lpstr>
      <vt:lpstr>Sometimes the Base Case is Not n=0</vt:lpstr>
      <vt:lpstr>A Proof by Induction</vt:lpstr>
      <vt:lpstr>One way to do it</vt:lpstr>
      <vt:lpstr>Why does this take ≤ 2n-3 flips?</vt:lpstr>
      <vt:lpstr>Why does this take 2n-3 flips? The Induction Step</vt:lpstr>
      <vt:lpstr>Slide 12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an aside: ellipsis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</dc:title>
  <dc:creator>Harry Lewis</dc:creator>
  <cp:lastModifiedBy>Harry Lewis</cp:lastModifiedBy>
  <cp:revision>17</cp:revision>
  <dcterms:created xsi:type="dcterms:W3CDTF">2014-01-25T22:31:34Z</dcterms:created>
  <dcterms:modified xsi:type="dcterms:W3CDTF">2014-01-25T22:47:36Z</dcterms:modified>
</cp:coreProperties>
</file>