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16"/>
  </p:notesMasterIdLst>
  <p:handoutMasterIdLst>
    <p:handoutMasterId r:id="rId17"/>
  </p:handoutMasterIdLst>
  <p:sldIdLst>
    <p:sldId id="276" r:id="rId2"/>
    <p:sldId id="282" r:id="rId3"/>
    <p:sldId id="269" r:id="rId4"/>
    <p:sldId id="280" r:id="rId5"/>
    <p:sldId id="272" r:id="rId6"/>
    <p:sldId id="273" r:id="rId7"/>
    <p:sldId id="283" r:id="rId8"/>
    <p:sldId id="270" r:id="rId9"/>
    <p:sldId id="271" r:id="rId10"/>
    <p:sldId id="281" r:id="rId11"/>
    <p:sldId id="275" r:id="rId12"/>
    <p:sldId id="285" r:id="rId13"/>
    <p:sldId id="278" r:id="rId14"/>
    <p:sldId id="28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92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3D1DCA-FD6F-4433-95D4-B4FED9D7BEE9}" type="datetime1">
              <a:rPr lang="en-US" altLang="en-US"/>
              <a:pPr/>
              <a:t>2/3/2015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929109-12BB-48F1-92B1-67BA14AF51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991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8CCAE1-6C05-467F-B06B-34AF5E333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D0030A02-78C0-4F5C-A718-46CD21A08FB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AE3C79E6-AE12-443D-99BC-75E9E1B8B02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33DDDCAE-7174-4EE2-83E9-6DC5F2E4AFAA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9A57FD97-6D01-43B7-A786-DD08DA48D7B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1B152613-2036-45DA-BDBB-367E18DB848D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FF2FCB43-C842-4175-BA48-8A5DB7B05B3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36ABCE99-2B2D-4646-93D8-6FD617FF3312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fld id="{73F16FA4-94D0-482B-8A80-6C88775AC5E0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06163-D638-423E-90BE-1A07138D9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63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2145C-2B6F-4D28-A493-29E170904D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1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A202F-8A14-41BD-80ED-51679E151C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2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5CC8D-985D-4DFA-8B32-01A5249D4F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00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FAE02-1CBD-458F-A515-0E9A9E9F8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8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12871-8513-4ECF-B08A-EDFD11E88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2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5C539-F730-470E-93C3-5CC275FAC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06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1849E-E52C-45CF-A178-9AAA36A4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41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0C35F-9861-4BD0-AEE1-FE782AF57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3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7F5D-94E8-424A-B8CA-E851D2C1F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0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738" y="6356350"/>
            <a:ext cx="425926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Harry Lewis/CS 20/CSCI E-120/with thanks to Albert R. Meyer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3A68C-864C-45BC-BE6B-43C3660C4D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en-US"/>
              <a:t>2/10/14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9C41504-081C-40E3-B374-FA2F6BF484B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6" descr="by-nc-sa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6383338"/>
            <a:ext cx="10620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footer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6413500"/>
            <a:ext cx="402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  <a:cs typeface="Chalkboard" pitchFamily="-65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  <a:cs typeface="Chalkboard" pitchFamily="-65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  <a:cs typeface="Chalkboard" pitchFamily="-65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  <a:cs typeface="Chalkboard" pitchFamily="-65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alkboard" pitchFamily="-84" charset="0"/>
          <a:ea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halkboard"/>
          <a:ea typeface="ＭＳ Ｐゴシック" pitchFamily="-84" charset="-128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Logic and computers</a:t>
            </a:r>
          </a:p>
        </p:txBody>
      </p:sp>
      <p:sp>
        <p:nvSpPr>
          <p:cNvPr id="15365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000000"/>
                </a:solidFill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Full Adder</a:t>
            </a: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sp>
        <p:nvSpPr>
          <p:cNvPr id="29701" name="Rectangle 31"/>
          <p:cNvSpPr>
            <a:spLocks noChangeArrowheads="1"/>
          </p:cNvSpPr>
          <p:nvPr/>
        </p:nvSpPr>
        <p:spPr bwMode="auto">
          <a:xfrm>
            <a:off x="6553200" y="795338"/>
            <a:ext cx="16764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9702" name="Straight Arrow Connector 34"/>
          <p:cNvCxnSpPr>
            <a:cxnSpLocks noChangeShapeType="1"/>
          </p:cNvCxnSpPr>
          <p:nvPr/>
        </p:nvCxnSpPr>
        <p:spPr bwMode="auto">
          <a:xfrm rot="10800000">
            <a:off x="6248400" y="1023938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Arrow Connector 37"/>
          <p:cNvCxnSpPr>
            <a:cxnSpLocks noChangeShapeType="1"/>
          </p:cNvCxnSpPr>
          <p:nvPr/>
        </p:nvCxnSpPr>
        <p:spPr bwMode="auto">
          <a:xfrm flipV="1">
            <a:off x="8229600" y="1252538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Straight Arrow Connector 40"/>
          <p:cNvCxnSpPr>
            <a:cxnSpLocks noChangeShapeType="1"/>
          </p:cNvCxnSpPr>
          <p:nvPr/>
        </p:nvCxnSpPr>
        <p:spPr bwMode="auto">
          <a:xfrm flipV="1">
            <a:off x="8229600" y="1862138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TextBox 41"/>
          <p:cNvSpPr txBox="1">
            <a:spLocks noChangeArrowheads="1"/>
          </p:cNvSpPr>
          <p:nvPr/>
        </p:nvSpPr>
        <p:spPr bwMode="auto">
          <a:xfrm>
            <a:off x="5562600" y="423863"/>
            <a:ext cx="36576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   C</a:t>
            </a:r>
            <a:r>
              <a:rPr lang="en-US" altLang="en-US" baseline="-25000"/>
              <a:t>in</a:t>
            </a:r>
          </a:p>
          <a:p>
            <a:r>
              <a:rPr lang="en-US" altLang="en-US" baseline="-25000"/>
              <a:t> </a:t>
            </a:r>
            <a:r>
              <a:rPr lang="en-US" altLang="en-US"/>
              <a:t>                                  S</a:t>
            </a:r>
          </a:p>
          <a:p>
            <a:r>
              <a:rPr lang="en-US" altLang="en-US"/>
              <a:t>    A</a:t>
            </a:r>
          </a:p>
          <a:p>
            <a:r>
              <a:rPr lang="en-US" altLang="en-US"/>
              <a:t>		</a:t>
            </a:r>
            <a:endParaRPr lang="en-US" altLang="en-US" baseline="-25000"/>
          </a:p>
          <a:p>
            <a:r>
              <a:rPr lang="en-US" altLang="en-US" baseline="-25000"/>
              <a:t> </a:t>
            </a:r>
            <a:r>
              <a:rPr lang="en-US" altLang="en-US"/>
              <a:t>   B                             C</a:t>
            </a:r>
            <a:r>
              <a:rPr lang="en-US" altLang="en-US" baseline="-25000"/>
              <a:t>out</a:t>
            </a:r>
            <a:endParaRPr lang="en-US" altLang="en-US"/>
          </a:p>
        </p:txBody>
      </p:sp>
      <p:sp>
        <p:nvSpPr>
          <p:cNvPr id="29706" name="TextBox 42"/>
          <p:cNvSpPr txBox="1">
            <a:spLocks noChangeArrowheads="1"/>
          </p:cNvSpPr>
          <p:nvPr/>
        </p:nvSpPr>
        <p:spPr bwMode="auto">
          <a:xfrm>
            <a:off x="7086600" y="1328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FA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514850" y="35750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750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21"/>
          <p:cNvSpPr>
            <a:spLocks noChangeArrowheads="1"/>
          </p:cNvSpPr>
          <p:nvPr/>
        </p:nvSpPr>
        <p:spPr bwMode="auto">
          <a:xfrm>
            <a:off x="914400" y="3505200"/>
            <a:ext cx="1600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9708" name="Straight Arrow Connector 22"/>
          <p:cNvCxnSpPr>
            <a:cxnSpLocks noChangeShapeType="1"/>
          </p:cNvCxnSpPr>
          <p:nvPr/>
        </p:nvCxnSpPr>
        <p:spPr bwMode="auto">
          <a:xfrm rot="10800000">
            <a:off x="304800" y="4038600"/>
            <a:ext cx="609600" cy="158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Straight Arrow Connector 23"/>
          <p:cNvCxnSpPr>
            <a:cxnSpLocks noChangeShapeType="1"/>
          </p:cNvCxnSpPr>
          <p:nvPr/>
        </p:nvCxnSpPr>
        <p:spPr bwMode="auto">
          <a:xfrm rot="10800000">
            <a:off x="304800" y="4799013"/>
            <a:ext cx="609600" cy="1587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0" name="TextBox 20"/>
          <p:cNvSpPr txBox="1">
            <a:spLocks noChangeArrowheads="1"/>
          </p:cNvSpPr>
          <p:nvPr/>
        </p:nvSpPr>
        <p:spPr bwMode="auto">
          <a:xfrm>
            <a:off x="355600" y="3581400"/>
            <a:ext cx="373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A                                  </a:t>
            </a:r>
          </a:p>
          <a:p>
            <a:endParaRPr lang="en-US" altLang="en-US"/>
          </a:p>
          <a:p>
            <a:r>
              <a:rPr lang="en-US" altLang="en-US"/>
              <a:t>B                                   </a:t>
            </a:r>
          </a:p>
        </p:txBody>
      </p:sp>
      <p:sp>
        <p:nvSpPr>
          <p:cNvPr id="29711" name="Rectangle 29"/>
          <p:cNvSpPr>
            <a:spLocks noChangeArrowheads="1"/>
          </p:cNvSpPr>
          <p:nvPr/>
        </p:nvSpPr>
        <p:spPr bwMode="auto">
          <a:xfrm>
            <a:off x="3048000" y="1905000"/>
            <a:ext cx="1600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9712" name="Straight Arrow Connector 30"/>
          <p:cNvCxnSpPr>
            <a:cxnSpLocks noChangeShapeType="1"/>
          </p:cNvCxnSpPr>
          <p:nvPr/>
        </p:nvCxnSpPr>
        <p:spPr bwMode="auto">
          <a:xfrm rot="10800000">
            <a:off x="2438400" y="2438400"/>
            <a:ext cx="609600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Straight Arrow Connector 32"/>
          <p:cNvCxnSpPr>
            <a:cxnSpLocks noChangeShapeType="1"/>
          </p:cNvCxnSpPr>
          <p:nvPr/>
        </p:nvCxnSpPr>
        <p:spPr bwMode="auto">
          <a:xfrm flipV="1">
            <a:off x="4648200" y="2438400"/>
            <a:ext cx="685800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4" name="TextBox 28"/>
          <p:cNvSpPr txBox="1">
            <a:spLocks noChangeArrowheads="1"/>
          </p:cNvSpPr>
          <p:nvPr/>
        </p:nvSpPr>
        <p:spPr bwMode="auto">
          <a:xfrm>
            <a:off x="2057400" y="1836738"/>
            <a:ext cx="373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in</a:t>
            </a:r>
            <a:r>
              <a:rPr lang="en-US" altLang="en-US"/>
              <a:t>                                S</a:t>
            </a:r>
          </a:p>
          <a:p>
            <a:endParaRPr lang="en-US" altLang="en-US"/>
          </a:p>
        </p:txBody>
      </p:sp>
      <p:cxnSp>
        <p:nvCxnSpPr>
          <p:cNvPr id="29715" name="Elbow Connector 39"/>
          <p:cNvCxnSpPr>
            <a:cxnSpLocks noChangeShapeType="1"/>
          </p:cNvCxnSpPr>
          <p:nvPr/>
        </p:nvCxnSpPr>
        <p:spPr bwMode="auto">
          <a:xfrm>
            <a:off x="2514600" y="4038600"/>
            <a:ext cx="304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Connector 44"/>
          <p:cNvCxnSpPr>
            <a:cxnSpLocks noChangeShapeType="1"/>
          </p:cNvCxnSpPr>
          <p:nvPr/>
        </p:nvCxnSpPr>
        <p:spPr bwMode="auto">
          <a:xfrm>
            <a:off x="2819400" y="3200400"/>
            <a:ext cx="2286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Connector 46"/>
          <p:cNvCxnSpPr>
            <a:cxnSpLocks noChangeShapeType="1"/>
          </p:cNvCxnSpPr>
          <p:nvPr/>
        </p:nvCxnSpPr>
        <p:spPr bwMode="auto">
          <a:xfrm rot="5400000">
            <a:off x="2401094" y="3618706"/>
            <a:ext cx="83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Straight Connector 53"/>
          <p:cNvCxnSpPr>
            <a:cxnSpLocks noChangeShapeType="1"/>
          </p:cNvCxnSpPr>
          <p:nvPr/>
        </p:nvCxnSpPr>
        <p:spPr bwMode="auto">
          <a:xfrm>
            <a:off x="4648200" y="3200400"/>
            <a:ext cx="381000" cy="15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Straight Connector 57"/>
          <p:cNvCxnSpPr>
            <a:cxnSpLocks noChangeShapeType="1"/>
          </p:cNvCxnSpPr>
          <p:nvPr/>
        </p:nvCxnSpPr>
        <p:spPr bwMode="auto">
          <a:xfrm>
            <a:off x="5029200" y="4357688"/>
            <a:ext cx="228600" cy="1587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Straight Connector 55"/>
          <p:cNvCxnSpPr>
            <a:cxnSpLocks noChangeShapeType="1"/>
          </p:cNvCxnSpPr>
          <p:nvPr/>
        </p:nvCxnSpPr>
        <p:spPr bwMode="auto">
          <a:xfrm rot="5400000">
            <a:off x="4445794" y="3759994"/>
            <a:ext cx="1141412" cy="2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Straight Connector 51"/>
          <p:cNvCxnSpPr>
            <a:cxnSpLocks noChangeShapeType="1"/>
          </p:cNvCxnSpPr>
          <p:nvPr/>
        </p:nvCxnSpPr>
        <p:spPr bwMode="auto">
          <a:xfrm>
            <a:off x="2514600" y="4832350"/>
            <a:ext cx="2743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TextBox 66"/>
          <p:cNvSpPr txBox="1">
            <a:spLocks noChangeArrowheads="1"/>
          </p:cNvSpPr>
          <p:nvPr/>
        </p:nvSpPr>
        <p:spPr bwMode="auto">
          <a:xfrm>
            <a:off x="6908800" y="4267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out</a:t>
            </a:r>
            <a:endParaRPr lang="en-US" altLang="en-US"/>
          </a:p>
        </p:txBody>
      </p:sp>
      <p:sp>
        <p:nvSpPr>
          <p:cNvPr id="29723" name="TextBox 68"/>
          <p:cNvSpPr txBox="1">
            <a:spLocks noChangeArrowheads="1"/>
          </p:cNvSpPr>
          <p:nvPr/>
        </p:nvSpPr>
        <p:spPr bwMode="auto">
          <a:xfrm>
            <a:off x="1193800" y="41148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HA</a:t>
            </a:r>
          </a:p>
        </p:txBody>
      </p:sp>
      <p:sp>
        <p:nvSpPr>
          <p:cNvPr id="29724" name="TextBox 69"/>
          <p:cNvSpPr txBox="1">
            <a:spLocks noChangeArrowheads="1"/>
          </p:cNvSpPr>
          <p:nvPr/>
        </p:nvSpPr>
        <p:spPr bwMode="auto">
          <a:xfrm>
            <a:off x="3327400" y="25908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HA</a:t>
            </a:r>
          </a:p>
        </p:txBody>
      </p:sp>
      <p:pic>
        <p:nvPicPr>
          <p:cNvPr id="29725" name="Picture 11" descr="C:\Users\mgelbart\Desktop\200px-OR_ANS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4038600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26" name="Straight Arrow Connector 34"/>
          <p:cNvCxnSpPr>
            <a:cxnSpLocks noChangeShapeType="1"/>
          </p:cNvCxnSpPr>
          <p:nvPr/>
        </p:nvCxnSpPr>
        <p:spPr bwMode="auto">
          <a:xfrm rot="10800000">
            <a:off x="6248400" y="1522413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Straight Arrow Connector 34"/>
          <p:cNvCxnSpPr>
            <a:cxnSpLocks noChangeShapeType="1"/>
          </p:cNvCxnSpPr>
          <p:nvPr/>
        </p:nvCxnSpPr>
        <p:spPr bwMode="auto">
          <a:xfrm rot="10800000">
            <a:off x="6248400" y="2132013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000000"/>
                </a:solidFill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Ripple carry adder</a:t>
            </a:r>
          </a:p>
        </p:txBody>
      </p:sp>
      <p:sp>
        <p:nvSpPr>
          <p:cNvPr id="29700" name="Content Placeholder 1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2-bit adder: a</a:t>
            </a:r>
            <a:r>
              <a:rPr lang="en-US" altLang="en-US" sz="3000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1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a</a:t>
            </a:r>
            <a:r>
              <a:rPr lang="en-US" altLang="en-US" sz="3000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0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+b</a:t>
            </a:r>
            <a:r>
              <a:rPr lang="en-US" altLang="en-US" sz="3000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1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b</a:t>
            </a:r>
            <a:r>
              <a:rPr lang="en-US" altLang="en-US" sz="3000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0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 = c</a:t>
            </a:r>
            <a:r>
              <a:rPr lang="en-US" altLang="en-US" sz="3000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1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c</a:t>
            </a:r>
            <a:r>
              <a:rPr lang="en-US" altLang="en-US" sz="3000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0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 with carry</a:t>
            </a:r>
            <a:r>
              <a:rPr lang="en-US" altLang="en-US" sz="3000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out</a:t>
            </a: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Generalizes to </a:t>
            </a:r>
            <a:r>
              <a:rPr lang="en-US" altLang="en-US" sz="3000" i="1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n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-bit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How does the time delay through the circuit depend on </a:t>
            </a:r>
            <a:r>
              <a:rPr lang="en-US" altLang="en-US" sz="3000" i="1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n</a:t>
            </a: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, the number of bits to be added?</a:t>
            </a: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15"/>
          <p:cNvSpPr>
            <a:spLocks noChangeArrowheads="1"/>
          </p:cNvSpPr>
          <p:nvPr/>
        </p:nvSpPr>
        <p:spPr bwMode="auto">
          <a:xfrm>
            <a:off x="2438400" y="2209800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endParaRPr lang="en-US" altLang="en-US"/>
          </a:p>
        </p:txBody>
      </p:sp>
      <p:cxnSp>
        <p:nvCxnSpPr>
          <p:cNvPr id="31751" name="Straight Arrow Connector 17"/>
          <p:cNvCxnSpPr>
            <a:cxnSpLocks noChangeShapeType="1"/>
          </p:cNvCxnSpPr>
          <p:nvPr/>
        </p:nvCxnSpPr>
        <p:spPr bwMode="auto">
          <a:xfrm rot="10800000">
            <a:off x="2057400" y="2438400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Straight Arrow Connector 18"/>
          <p:cNvCxnSpPr>
            <a:cxnSpLocks noChangeShapeType="1"/>
          </p:cNvCxnSpPr>
          <p:nvPr/>
        </p:nvCxnSpPr>
        <p:spPr bwMode="auto">
          <a:xfrm rot="10800000">
            <a:off x="2057400" y="2817813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Straight Arrow Connector 19"/>
          <p:cNvCxnSpPr>
            <a:cxnSpLocks noChangeShapeType="1"/>
          </p:cNvCxnSpPr>
          <p:nvPr/>
        </p:nvCxnSpPr>
        <p:spPr bwMode="auto">
          <a:xfrm rot="10800000">
            <a:off x="2057400" y="3198813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TextBox 20"/>
          <p:cNvSpPr txBox="1">
            <a:spLocks noChangeArrowheads="1"/>
          </p:cNvSpPr>
          <p:nvPr/>
        </p:nvSpPr>
        <p:spPr bwMode="auto">
          <a:xfrm>
            <a:off x="1371600" y="2209800"/>
            <a:ext cx="533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0</a:t>
            </a:r>
          </a:p>
          <a:p>
            <a:r>
              <a:rPr lang="en-US" altLang="en-US"/>
              <a:t>a</a:t>
            </a:r>
            <a:r>
              <a:rPr lang="en-US" altLang="en-US" baseline="-25000"/>
              <a:t>0</a:t>
            </a:r>
            <a:endParaRPr lang="en-US" altLang="en-US"/>
          </a:p>
          <a:p>
            <a:r>
              <a:rPr lang="en-US" altLang="en-US"/>
              <a:t>b</a:t>
            </a:r>
            <a:r>
              <a:rPr lang="en-US" altLang="en-US" baseline="-25000"/>
              <a:t>0</a:t>
            </a:r>
            <a:endParaRPr lang="en-US" altLang="en-US"/>
          </a:p>
          <a:p>
            <a:endParaRPr lang="en-US" altLang="en-US" baseline="-25000"/>
          </a:p>
        </p:txBody>
      </p:sp>
      <p:sp>
        <p:nvSpPr>
          <p:cNvPr id="31755" name="Rectangle 27"/>
          <p:cNvSpPr>
            <a:spLocks noChangeArrowheads="1"/>
          </p:cNvSpPr>
          <p:nvPr/>
        </p:nvSpPr>
        <p:spPr bwMode="auto">
          <a:xfrm>
            <a:off x="4953000" y="2209800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endParaRPr lang="en-US" altLang="en-US"/>
          </a:p>
        </p:txBody>
      </p:sp>
      <p:cxnSp>
        <p:nvCxnSpPr>
          <p:cNvPr id="31756" name="Straight Arrow Connector 28"/>
          <p:cNvCxnSpPr>
            <a:cxnSpLocks noChangeShapeType="1"/>
          </p:cNvCxnSpPr>
          <p:nvPr/>
        </p:nvCxnSpPr>
        <p:spPr bwMode="auto">
          <a:xfrm rot="10800000">
            <a:off x="3810000" y="2438400"/>
            <a:ext cx="1143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Straight Arrow Connector 29"/>
          <p:cNvCxnSpPr>
            <a:cxnSpLocks noChangeShapeType="1"/>
          </p:cNvCxnSpPr>
          <p:nvPr/>
        </p:nvCxnSpPr>
        <p:spPr bwMode="auto">
          <a:xfrm rot="10800000">
            <a:off x="4572000" y="2817813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Straight Arrow Connector 30"/>
          <p:cNvCxnSpPr>
            <a:cxnSpLocks noChangeShapeType="1"/>
          </p:cNvCxnSpPr>
          <p:nvPr/>
        </p:nvCxnSpPr>
        <p:spPr bwMode="auto">
          <a:xfrm rot="10800000">
            <a:off x="4572000" y="3198813"/>
            <a:ext cx="381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31"/>
          <p:cNvSpPr txBox="1">
            <a:spLocks noChangeArrowheads="1"/>
          </p:cNvSpPr>
          <p:nvPr/>
        </p:nvSpPr>
        <p:spPr bwMode="auto">
          <a:xfrm>
            <a:off x="3962400" y="2211388"/>
            <a:ext cx="5334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endParaRPr lang="en-US" altLang="en-US"/>
          </a:p>
          <a:p>
            <a:r>
              <a:rPr lang="en-US" altLang="en-US"/>
              <a:t>a</a:t>
            </a:r>
            <a:r>
              <a:rPr lang="en-US" altLang="en-US" baseline="-25000"/>
              <a:t>1</a:t>
            </a:r>
            <a:endParaRPr lang="en-US" altLang="en-US"/>
          </a:p>
          <a:p>
            <a:r>
              <a:rPr lang="en-US" altLang="en-US"/>
              <a:t>b</a:t>
            </a:r>
            <a:r>
              <a:rPr lang="en-US" altLang="en-US" baseline="-25000"/>
              <a:t>1</a:t>
            </a:r>
            <a:endParaRPr lang="en-US" altLang="en-US"/>
          </a:p>
          <a:p>
            <a:endParaRPr lang="en-US" altLang="en-US" baseline="-25000"/>
          </a:p>
        </p:txBody>
      </p:sp>
      <p:cxnSp>
        <p:nvCxnSpPr>
          <p:cNvPr id="31760" name="Straight Connector 35"/>
          <p:cNvCxnSpPr>
            <a:cxnSpLocks noChangeShapeType="1"/>
          </p:cNvCxnSpPr>
          <p:nvPr/>
        </p:nvCxnSpPr>
        <p:spPr bwMode="auto">
          <a:xfrm rot="5400000">
            <a:off x="3429001" y="2819400"/>
            <a:ext cx="762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Straight Connector 37"/>
          <p:cNvCxnSpPr>
            <a:cxnSpLocks noChangeShapeType="1"/>
          </p:cNvCxnSpPr>
          <p:nvPr/>
        </p:nvCxnSpPr>
        <p:spPr bwMode="auto">
          <a:xfrm rot="10800000">
            <a:off x="3352800" y="32004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Straight Arrow Connector 38"/>
          <p:cNvCxnSpPr>
            <a:cxnSpLocks noChangeShapeType="1"/>
          </p:cNvCxnSpPr>
          <p:nvPr/>
        </p:nvCxnSpPr>
        <p:spPr bwMode="auto">
          <a:xfrm flipV="1">
            <a:off x="5867400" y="2590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Straight Arrow Connector 40"/>
          <p:cNvCxnSpPr>
            <a:cxnSpLocks noChangeShapeType="1"/>
          </p:cNvCxnSpPr>
          <p:nvPr/>
        </p:nvCxnSpPr>
        <p:spPr bwMode="auto">
          <a:xfrm flipV="1">
            <a:off x="5867400" y="31242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Straight Arrow Connector 41"/>
          <p:cNvCxnSpPr>
            <a:cxnSpLocks noChangeShapeType="1"/>
          </p:cNvCxnSpPr>
          <p:nvPr/>
        </p:nvCxnSpPr>
        <p:spPr bwMode="auto">
          <a:xfrm flipV="1">
            <a:off x="3352800" y="24384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Straight Connector 44"/>
          <p:cNvCxnSpPr>
            <a:cxnSpLocks noChangeShapeType="1"/>
          </p:cNvCxnSpPr>
          <p:nvPr/>
        </p:nvCxnSpPr>
        <p:spPr bwMode="auto">
          <a:xfrm rot="5400000" flipH="1" flipV="1">
            <a:off x="3429001" y="2209800"/>
            <a:ext cx="4572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Straight Connector 46"/>
          <p:cNvCxnSpPr>
            <a:cxnSpLocks noChangeShapeType="1"/>
          </p:cNvCxnSpPr>
          <p:nvPr/>
        </p:nvCxnSpPr>
        <p:spPr bwMode="auto">
          <a:xfrm>
            <a:off x="3657600" y="1981200"/>
            <a:ext cx="2667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7" name="TextBox 47"/>
          <p:cNvSpPr txBox="1">
            <a:spLocks noChangeArrowheads="1"/>
          </p:cNvSpPr>
          <p:nvPr/>
        </p:nvSpPr>
        <p:spPr bwMode="auto">
          <a:xfrm>
            <a:off x="6477000" y="1778000"/>
            <a:ext cx="14478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/>
              <a:t>c</a:t>
            </a:r>
            <a:r>
              <a:rPr lang="en-US" altLang="en-US" baseline="-25000"/>
              <a:t>0</a:t>
            </a:r>
            <a:endParaRPr lang="en-US" altLang="en-US"/>
          </a:p>
          <a:p>
            <a:pPr>
              <a:spcAft>
                <a:spcPts val="1200"/>
              </a:spcAft>
            </a:pPr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  <a:p>
            <a:pPr>
              <a:spcAft>
                <a:spcPts val="1200"/>
              </a:spcAft>
            </a:pPr>
            <a:r>
              <a:rPr lang="en-US" altLang="en-US"/>
              <a:t>carry</a:t>
            </a:r>
            <a:r>
              <a:rPr lang="en-US" altLang="en-US" baseline="-25000"/>
              <a:t>out</a:t>
            </a:r>
            <a:endParaRPr lang="en-US" altLang="en-US"/>
          </a:p>
          <a:p>
            <a:endParaRPr lang="en-US" altLang="en-US" baseline="-25000"/>
          </a:p>
        </p:txBody>
      </p:sp>
      <p:sp>
        <p:nvSpPr>
          <p:cNvPr id="31768" name="TextBox 48"/>
          <p:cNvSpPr txBox="1">
            <a:spLocks noChangeArrowheads="1"/>
          </p:cNvSpPr>
          <p:nvPr/>
        </p:nvSpPr>
        <p:spPr bwMode="auto">
          <a:xfrm>
            <a:off x="2667000" y="25908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FA</a:t>
            </a:r>
          </a:p>
        </p:txBody>
      </p:sp>
      <p:sp>
        <p:nvSpPr>
          <p:cNvPr id="31769" name="TextBox 49"/>
          <p:cNvSpPr txBox="1">
            <a:spLocks noChangeArrowheads="1"/>
          </p:cNvSpPr>
          <p:nvPr/>
        </p:nvSpPr>
        <p:spPr bwMode="auto">
          <a:xfrm>
            <a:off x="5105400" y="25908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000000"/>
                </a:solidFill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Clever faster 2n-bit adder</a:t>
            </a:r>
          </a:p>
        </p:txBody>
      </p:sp>
      <p:sp>
        <p:nvSpPr>
          <p:cNvPr id="29700" name="Content Placeholder 1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To beat 2n carry delays from adding two 2n-bit numbers: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Have three n-bit adders do their work simultaneously: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itchFamily="-65" charset="0"/>
              <a:buAutoNum type="alphaLcParenR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Low order n bits of the two addends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itchFamily="-65" charset="0"/>
              <a:buAutoNum type="alphaLcParenR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High order n bits of the two addends, with carry-in = 0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itchFamily="-65" charset="0"/>
              <a:buAutoNum type="alphaLcParenR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High order n bits of the two addends,  with carry-in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Use the carry-out of a) to select between the result of b) and c)</a:t>
            </a:r>
          </a:p>
          <a:p>
            <a:pPr marL="971550" lvl="1" indent="-5143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(A∧B) ⋁ (¬A∧C)</a:t>
            </a:r>
          </a:p>
          <a:p>
            <a:pPr eaLnBrk="1" hangingPunct="1">
              <a:lnSpc>
                <a:spcPct val="90000"/>
              </a:lnSpc>
            </a:pPr>
            <a:endParaRPr lang="en-US" altLang="en-US" sz="3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000" baseline="-25000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Simplifying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Simpler formulas turn into circuits that use less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E.g. p ⋁ q ⋁ (p⋀q) is equivalent to p ⋁ q but would use more logic gates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But the P=NP? question means that it may be hard to simplify formulas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Any tautology is equivalent to p ⋁ ¬p so if we could easily simplify formulas we could easily determine whether a formula is a tautology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FINIS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Binary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124200"/>
            <a:ext cx="1143000" cy="2667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	0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+	0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----</a:t>
            </a:r>
          </a:p>
          <a:p>
            <a:pPr eaLnBrk="1" hangingPunct="1">
              <a:buFont typeface="Arial" charset="0"/>
              <a:buNone/>
            </a:pPr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	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00400" y="3124200"/>
            <a:ext cx="114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	0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+	1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----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	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6800" y="3124200"/>
            <a:ext cx="114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	1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+	0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----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	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53200" y="3124200"/>
            <a:ext cx="114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	1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+	1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----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 10</a:t>
            </a:r>
          </a:p>
        </p:txBody>
      </p:sp>
      <p:sp>
        <p:nvSpPr>
          <p:cNvPr id="16392" name="Content Placeholder 2"/>
          <p:cNvSpPr txBox="1">
            <a:spLocks/>
          </p:cNvSpPr>
          <p:nvPr/>
        </p:nvSpPr>
        <p:spPr bwMode="auto">
          <a:xfrm>
            <a:off x="1524000" y="15240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Only two digits: the bits 0 and 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0" y="22860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200">
                <a:latin typeface="Chalkboard" pitchFamily="-65" charset="0"/>
              </a:rPr>
              <a:t>(Think: 0 = F, 1 =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000000"/>
                </a:solidFill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Logic and Computers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848600" cy="4114800"/>
          </a:xfrm>
        </p:spPr>
        <p:txBody>
          <a:bodyPr/>
          <a:lstStyle/>
          <a:p>
            <a:pPr marL="547688" indent="-411163" eaLnBrk="1" hangingPunct="1">
              <a:lnSpc>
                <a:spcPct val="80000"/>
              </a:lnSpc>
              <a:buClr>
                <a:srgbClr val="000000"/>
              </a:buClr>
              <a:buFont typeface="Wingdings 2" pitchFamily="-65" charset="2"/>
              <a:buChar char=""/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A half adder:</a:t>
            </a:r>
          </a:p>
          <a:p>
            <a:pPr marL="868363" lvl="1" indent="-282575" eaLnBrk="1" hangingPunct="1">
              <a:lnSpc>
                <a:spcPct val="80000"/>
              </a:lnSpc>
              <a:buFont typeface="Wingdings 2" pitchFamily="-65" charset="2"/>
              <a:buChar char="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Two bits in (A, B: to be added together)</a:t>
            </a:r>
          </a:p>
          <a:p>
            <a:pPr marL="868363" lvl="1" indent="-282575" eaLnBrk="1" hangingPunct="1">
              <a:lnSpc>
                <a:spcPct val="80000"/>
              </a:lnSpc>
              <a:buFont typeface="Wingdings 2" pitchFamily="-65" charset="2"/>
              <a:buChar char="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Two bits out (S, C: sum and carry)</a:t>
            </a:r>
          </a:p>
          <a:p>
            <a:pPr marL="868363" lvl="1" indent="-282575" eaLnBrk="1" hangingPunct="1">
              <a:lnSpc>
                <a:spcPct val="80000"/>
              </a:lnSpc>
              <a:buFont typeface="Wingdings 2" pitchFamily="-65" charset="2"/>
              <a:buChar char="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0+0=0, carry 0</a:t>
            </a:r>
          </a:p>
          <a:p>
            <a:pPr marL="868363" lvl="1" indent="-282575" eaLnBrk="1" hangingPunct="1">
              <a:lnSpc>
                <a:spcPct val="80000"/>
              </a:lnSpc>
              <a:buFont typeface="Wingdings 2" pitchFamily="-65" charset="2"/>
              <a:buChar char="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0+1=1, carry 0</a:t>
            </a:r>
          </a:p>
          <a:p>
            <a:pPr marL="868363" lvl="1" indent="-282575" eaLnBrk="1" hangingPunct="1">
              <a:lnSpc>
                <a:spcPct val="80000"/>
              </a:lnSpc>
              <a:buFont typeface="Wingdings 2" pitchFamily="-65" charset="2"/>
              <a:buChar char="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1+0=1, carry 0</a:t>
            </a:r>
          </a:p>
          <a:p>
            <a:pPr marL="868363" lvl="1" indent="-282575" eaLnBrk="1" hangingPunct="1">
              <a:lnSpc>
                <a:spcPct val="80000"/>
              </a:lnSpc>
              <a:buFont typeface="Wingdings 2" pitchFamily="-65" charset="2"/>
              <a:buChar char=""/>
            </a:pPr>
            <a:r>
              <a:rPr lang="en-US" altLang="en-US" sz="26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1+1=0, carry 1</a:t>
            </a:r>
          </a:p>
          <a:p>
            <a:pPr marL="547688" indent="-411163" eaLnBrk="1" hangingPunct="1">
              <a:lnSpc>
                <a:spcPct val="80000"/>
              </a:lnSpc>
              <a:buClr>
                <a:srgbClr val="000000"/>
              </a:buClr>
              <a:buFont typeface="Wingdings 2" pitchFamily="-65" charset="2"/>
              <a:buChar char=""/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S := A⊕B</a:t>
            </a:r>
          </a:p>
          <a:p>
            <a:pPr marL="547688" indent="-411163" eaLnBrk="1" hangingPunct="1">
              <a:lnSpc>
                <a:spcPct val="80000"/>
              </a:lnSpc>
              <a:buClr>
                <a:srgbClr val="000000"/>
              </a:buClr>
              <a:buFont typeface="Wingdings 2" pitchFamily="-65" charset="2"/>
              <a:buChar char=""/>
            </a:pPr>
            <a:r>
              <a:rPr lang="en-US" altLang="en-US" sz="3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C := A∧B</a:t>
            </a:r>
          </a:p>
          <a:p>
            <a:pPr marL="547688" indent="-411163" eaLnBrk="1" hangingPunct="1">
              <a:lnSpc>
                <a:spcPct val="80000"/>
              </a:lnSpc>
              <a:buClr>
                <a:srgbClr val="000000"/>
              </a:buClr>
              <a:buFont typeface="Wingdings 2" pitchFamily="-65" charset="2"/>
              <a:buChar char=""/>
            </a:pPr>
            <a:endParaRPr lang="en-US" altLang="en-US" sz="3000" smtClean="0">
              <a:latin typeface="Lucida Grande" pitchFamily="-65" charset="0"/>
              <a:ea typeface="ＭＳ Ｐゴシック" pitchFamily="-65" charset="-128"/>
              <a:cs typeface="Chalkboard" pitchFamily="-65" charset="0"/>
            </a:endParaRP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 descr="C:\Users\mgelbart\Desktop\200px-AND_ANSI.sv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0" descr="C:\Users\mgelbart\Desktop\200px-NOT_ANS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1" descr="C:\Users\mgelbart\Desktop\200px-OR_ANS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2" descr="C:\Users\mgelbart\Desktop\200px-XNOR_ANS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196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3" descr="C:\Users\mgelbart\Desktop\200px-XOR_ANS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5" descr="C:\Users\mgelbart\Desktop\200px-NAND_ANS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6" descr="C:\Users\mgelbart\Desktop\200px-NOR_ANS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1066800" y="619125"/>
            <a:ext cx="792480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				       </a:t>
            </a:r>
            <a:r>
              <a:rPr lang="en-US" altLang="en-US" sz="2800"/>
              <a:t>NOT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                 OR                                 NOR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                  AND				NAND</a:t>
            </a:r>
          </a:p>
          <a:p>
            <a:endParaRPr lang="en-US" altLang="en-US" sz="2800"/>
          </a:p>
          <a:p>
            <a:r>
              <a:rPr lang="en-US" altLang="en-US" sz="2800"/>
              <a:t>	</a:t>
            </a:r>
          </a:p>
          <a:p>
            <a:r>
              <a:rPr lang="en-US" altLang="en-US" sz="2800"/>
              <a:t>                  XOR				NXOR</a:t>
            </a:r>
          </a:p>
          <a:p>
            <a:r>
              <a:rPr lang="en-US" altLang="en-US" sz="2800"/>
              <a:t>						 (EQUIV)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sp>
        <p:nvSpPr>
          <p:cNvPr id="19467" name="TextBox 10"/>
          <p:cNvSpPr txBox="1">
            <a:spLocks noChangeArrowheads="1"/>
          </p:cNvSpPr>
          <p:nvPr/>
        </p:nvSpPr>
        <p:spPr bwMode="auto">
          <a:xfrm>
            <a:off x="228600" y="304800"/>
            <a:ext cx="2133600" cy="14462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4400"/>
              <a:t>LOGIC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000000"/>
                </a:solidFill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Logic and Computers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25146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S := A⊕B</a:t>
            </a:r>
          </a:p>
          <a:p>
            <a:pPr eaLnBrk="1" hangingPunct="1"/>
            <a:endParaRPr lang="en-US" altLang="en-US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/>
            <a:endParaRPr lang="en-US" altLang="en-US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/>
            <a:endParaRPr lang="en-US" altLang="en-US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C := A∧B</a:t>
            </a:r>
          </a:p>
          <a:p>
            <a:pPr eaLnBrk="1" hangingPunct="1"/>
            <a:endParaRPr lang="en-US" altLang="en-US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47950" y="5668963"/>
          <a:ext cx="188913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5668963"/>
                        <a:ext cx="188913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9" descr="C:\Users\mgelbart\Desktop\200px-AND_ANSI.sv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3598863"/>
            <a:ext cx="316547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3" descr="C:\Users\mgelbart\Desktop\200px-XOR_ANS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952625"/>
            <a:ext cx="316547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2733675" y="2430463"/>
            <a:ext cx="2659063" cy="3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2733675" y="3060700"/>
            <a:ext cx="2659063" cy="31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rot="16200000" flipH="1">
            <a:off x="3057525" y="3922713"/>
            <a:ext cx="1674813" cy="142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3873500" y="4713288"/>
            <a:ext cx="1900238" cy="2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 rot="5400000">
            <a:off x="4566444" y="3709194"/>
            <a:ext cx="75406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flipV="1">
            <a:off x="4919663" y="4057650"/>
            <a:ext cx="346075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494" name="Group 40"/>
          <p:cNvGrpSpPr>
            <a:grpSpLocks/>
          </p:cNvGrpSpPr>
          <p:nvPr/>
        </p:nvGrpSpPr>
        <p:grpSpPr bwMode="auto">
          <a:xfrm>
            <a:off x="4676775" y="2790825"/>
            <a:ext cx="571500" cy="571500"/>
            <a:chOff x="7696200" y="457200"/>
            <a:chExt cx="685800" cy="685800"/>
          </a:xfrm>
        </p:grpSpPr>
        <p:sp>
          <p:nvSpPr>
            <p:cNvPr id="39" name="Arc 38"/>
            <p:cNvSpPr>
              <a:spLocks noChangeArrowheads="1"/>
            </p:cNvSpPr>
            <p:nvPr/>
          </p:nvSpPr>
          <p:spPr bwMode="auto">
            <a:xfrm>
              <a:off x="7696200" y="457200"/>
              <a:ext cx="685800" cy="685800"/>
            </a:xfrm>
            <a:custGeom>
              <a:avLst/>
              <a:gdLst>
                <a:gd name="T0" fmla="*/ 342900 w 685800"/>
                <a:gd name="T1" fmla="*/ 0 h 685800"/>
                <a:gd name="T2" fmla="*/ 342900 w 685800"/>
                <a:gd name="T3" fmla="*/ 342900 h 685800"/>
                <a:gd name="T4" fmla="*/ 685800 w 685800"/>
                <a:gd name="T5" fmla="*/ 342900 h 685800"/>
                <a:gd name="T6" fmla="*/ 2 60000 65536"/>
                <a:gd name="T7" fmla="*/ 2 60000 65536"/>
                <a:gd name="T8" fmla="*/ 1 60000 65536"/>
                <a:gd name="T9" fmla="*/ 342900 w 685800"/>
                <a:gd name="T10" fmla="*/ 0 h 685800"/>
                <a:gd name="T11" fmla="*/ 685800 w 685800"/>
                <a:gd name="T12" fmla="*/ 342900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 stroke="0">
                  <a:moveTo>
                    <a:pt x="342900" y="0"/>
                  </a:moveTo>
                  <a:lnTo>
                    <a:pt x="342899" y="0"/>
                  </a:lnTo>
                  <a:cubicBezTo>
                    <a:pt x="532278" y="0"/>
                    <a:pt x="685800" y="153521"/>
                    <a:pt x="685800" y="342900"/>
                  </a:cubicBezTo>
                  <a:lnTo>
                    <a:pt x="342900" y="342900"/>
                  </a:lnTo>
                  <a:close/>
                </a:path>
                <a:path w="685800" h="685800" fill="none">
                  <a:moveTo>
                    <a:pt x="342900" y="0"/>
                  </a:moveTo>
                  <a:lnTo>
                    <a:pt x="342899" y="0"/>
                  </a:lnTo>
                  <a:cubicBezTo>
                    <a:pt x="532278" y="0"/>
                    <a:pt x="685800" y="153521"/>
                    <a:pt x="685800" y="34290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0" name="Arc 39"/>
            <p:cNvSpPr>
              <a:spLocks noChangeArrowheads="1"/>
            </p:cNvSpPr>
            <p:nvPr/>
          </p:nvSpPr>
          <p:spPr bwMode="auto">
            <a:xfrm rot="5400000">
              <a:off x="7696200" y="457200"/>
              <a:ext cx="685800" cy="685800"/>
            </a:xfrm>
            <a:custGeom>
              <a:avLst/>
              <a:gdLst>
                <a:gd name="T0" fmla="*/ 342900 w 685800"/>
                <a:gd name="T1" fmla="*/ 0 h 685800"/>
                <a:gd name="T2" fmla="*/ 342900 w 685800"/>
                <a:gd name="T3" fmla="*/ 342900 h 685800"/>
                <a:gd name="T4" fmla="*/ 685800 w 685800"/>
                <a:gd name="T5" fmla="*/ 342900 h 685800"/>
                <a:gd name="T6" fmla="*/ 2 60000 65536"/>
                <a:gd name="T7" fmla="*/ 2 60000 65536"/>
                <a:gd name="T8" fmla="*/ 1 60000 65536"/>
                <a:gd name="T9" fmla="*/ 342900 w 685800"/>
                <a:gd name="T10" fmla="*/ 0 h 685800"/>
                <a:gd name="T11" fmla="*/ 685800 w 685800"/>
                <a:gd name="T12" fmla="*/ 342900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 stroke="0">
                  <a:moveTo>
                    <a:pt x="342900" y="0"/>
                  </a:moveTo>
                  <a:lnTo>
                    <a:pt x="342899" y="0"/>
                  </a:lnTo>
                  <a:cubicBezTo>
                    <a:pt x="532278" y="0"/>
                    <a:pt x="685800" y="153521"/>
                    <a:pt x="685800" y="342900"/>
                  </a:cubicBezTo>
                  <a:lnTo>
                    <a:pt x="342900" y="342900"/>
                  </a:lnTo>
                  <a:close/>
                </a:path>
                <a:path w="685800" h="685800" fill="none">
                  <a:moveTo>
                    <a:pt x="342900" y="0"/>
                  </a:moveTo>
                  <a:lnTo>
                    <a:pt x="342899" y="0"/>
                  </a:lnTo>
                  <a:cubicBezTo>
                    <a:pt x="532278" y="0"/>
                    <a:pt x="685800" y="153521"/>
                    <a:pt x="685800" y="34290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 rot="5400000">
            <a:off x="4752181" y="2599532"/>
            <a:ext cx="382587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45"/>
          <p:cNvSpPr txBox="1">
            <a:spLocks noChangeArrowheads="1"/>
          </p:cNvSpPr>
          <p:nvPr/>
        </p:nvSpPr>
        <p:spPr bwMode="auto">
          <a:xfrm>
            <a:off x="2743200" y="1905000"/>
            <a:ext cx="6400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A</a:t>
            </a:r>
          </a:p>
          <a:p>
            <a:r>
              <a:rPr lang="en-US" altLang="en-US"/>
              <a:t>						S</a:t>
            </a:r>
          </a:p>
          <a:p>
            <a:r>
              <a:rPr lang="en-US" altLang="en-US"/>
              <a:t>B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					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000000"/>
                </a:solidFill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Half Adder</a:t>
            </a: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2400" y="2590800"/>
            <a:ext cx="4476750" cy="2895600"/>
            <a:chOff x="152400" y="2590800"/>
            <a:chExt cx="4476750" cy="2895600"/>
          </a:xfrm>
        </p:grpSpPr>
        <p:graphicFrame>
          <p:nvGraphicFramePr>
            <p:cNvPr id="22530" name="Object 2"/>
            <p:cNvGraphicFramePr>
              <a:graphicFrameLocks noChangeAspect="1"/>
            </p:cNvGraphicFramePr>
            <p:nvPr/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8" name="Equation" r:id="rId4" imgW="114300" imgH="165100" progId="Equation.DSMT4">
                    <p:embed/>
                  </p:oleObj>
                </mc:Choice>
                <mc:Fallback>
                  <p:oleObj name="Equation" r:id="rId4" imgW="114300" imgH="165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46450"/>
                          <a:ext cx="1143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9" name="Group 26"/>
            <p:cNvGrpSpPr>
              <a:grpSpLocks/>
            </p:cNvGrpSpPr>
            <p:nvPr/>
          </p:nvGrpSpPr>
          <p:grpSpPr bwMode="auto">
            <a:xfrm>
              <a:off x="152400" y="3733800"/>
              <a:ext cx="3733800" cy="1752600"/>
              <a:chOff x="152400" y="1905000"/>
              <a:chExt cx="3733800" cy="1752600"/>
            </a:xfrm>
          </p:grpSpPr>
          <p:grpSp>
            <p:nvGrpSpPr>
              <p:cNvPr id="22551" name="Group 25"/>
              <p:cNvGrpSpPr>
                <a:grpSpLocks/>
              </p:cNvGrpSpPr>
              <p:nvPr/>
            </p:nvGrpSpPr>
            <p:grpSpPr bwMode="auto">
              <a:xfrm>
                <a:off x="381000" y="1905000"/>
                <a:ext cx="2895600" cy="1752600"/>
                <a:chOff x="381000" y="1905000"/>
                <a:chExt cx="2895600" cy="1752600"/>
              </a:xfrm>
            </p:grpSpPr>
            <p:sp>
              <p:nvSpPr>
                <p:cNvPr id="22553" name="Rectangle 15"/>
                <p:cNvSpPr>
                  <a:spLocks noChangeArrowheads="1"/>
                </p:cNvSpPr>
                <p:nvPr/>
              </p:nvSpPr>
              <p:spPr bwMode="auto">
                <a:xfrm>
                  <a:off x="990600" y="1905000"/>
                  <a:ext cx="1600200" cy="17526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22554" name="Straight Arrow Connector 19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81000" y="2438400"/>
                  <a:ext cx="609600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5" name="Straight Arrow Connector 20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81000" y="3198812"/>
                  <a:ext cx="609600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6" name="Straight Arrow Connector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90800" y="2438400"/>
                  <a:ext cx="685800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7" name="Straight Arrow Connector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90800" y="3198812"/>
                  <a:ext cx="685800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2552" name="TextBox 24"/>
              <p:cNvSpPr txBox="1">
                <a:spLocks noChangeArrowheads="1"/>
              </p:cNvSpPr>
              <p:nvPr/>
            </p:nvSpPr>
            <p:spPr bwMode="auto">
              <a:xfrm>
                <a:off x="152400" y="2000072"/>
                <a:ext cx="3733800" cy="1200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9pPr>
              </a:lstStyle>
              <a:p>
                <a:r>
                  <a:rPr lang="en-US" altLang="en-US"/>
                  <a:t>A                                   S</a:t>
                </a:r>
              </a:p>
              <a:p>
                <a:endParaRPr lang="en-US" altLang="en-US"/>
              </a:p>
              <a:p>
                <a:r>
                  <a:rPr lang="en-US" altLang="en-US"/>
                  <a:t>B                                   C</a:t>
                </a:r>
              </a:p>
            </p:txBody>
          </p:sp>
        </p:grpSp>
        <p:sp>
          <p:nvSpPr>
            <p:cNvPr id="22550" name="TextBox 27"/>
            <p:cNvSpPr txBox="1">
              <a:spLocks noChangeArrowheads="1"/>
            </p:cNvSpPr>
            <p:nvPr/>
          </p:nvSpPr>
          <p:spPr bwMode="auto">
            <a:xfrm>
              <a:off x="1371600" y="2590800"/>
              <a:ext cx="1066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9pPr>
            </a:lstStyle>
            <a:p>
              <a:r>
                <a:rPr lang="en-US" altLang="en-US"/>
                <a:t>HA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276600" y="1066800"/>
            <a:ext cx="6400800" cy="3265488"/>
            <a:chOff x="2657074" y="1915656"/>
            <a:chExt cx="6400800" cy="3265944"/>
          </a:xfrm>
        </p:grpSpPr>
        <p:grpSp>
          <p:nvGrpSpPr>
            <p:cNvPr id="22535" name="Group 44"/>
            <p:cNvGrpSpPr>
              <a:grpSpLocks/>
            </p:cNvGrpSpPr>
            <p:nvPr/>
          </p:nvGrpSpPr>
          <p:grpSpPr bwMode="auto">
            <a:xfrm>
              <a:off x="2733279" y="1952071"/>
              <a:ext cx="5572521" cy="3229529"/>
              <a:chOff x="2362200" y="2133600"/>
              <a:chExt cx="5572521" cy="3229529"/>
            </a:xfrm>
          </p:grpSpPr>
          <p:pic>
            <p:nvPicPr>
              <p:cNvPr id="22537" name="Picture 9" descr="C:\Users\mgelbart\Desktop\200px-AND_ANSI.svg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868" y="3780027"/>
                <a:ext cx="3166205" cy="1583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38" name="Picture 13" descr="C:\Users\mgelbart\Desktop\200px-XOR_ANSI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8516" y="2133600"/>
                <a:ext cx="3166205" cy="1583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4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2362195" y="2611607"/>
                <a:ext cx="2659063" cy="317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Straight Connector 24"/>
              <p:cNvCxnSpPr>
                <a:cxnSpLocks noChangeShapeType="1"/>
              </p:cNvCxnSpPr>
              <p:nvPr/>
            </p:nvCxnSpPr>
            <p:spPr bwMode="auto">
              <a:xfrm>
                <a:off x="2362195" y="3241933"/>
                <a:ext cx="2659063" cy="3175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Straight Connector 25"/>
              <p:cNvCxnSpPr>
                <a:cxnSpLocks noChangeShapeType="1"/>
              </p:cNvCxnSpPr>
              <p:nvPr/>
            </p:nvCxnSpPr>
            <p:spPr bwMode="auto">
              <a:xfrm rot="16200000" flipH="1">
                <a:off x="2685929" y="4104066"/>
                <a:ext cx="1675046" cy="14287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Straight Connector 26"/>
              <p:cNvCxnSpPr>
                <a:cxnSpLocks noChangeShapeType="1"/>
              </p:cNvCxnSpPr>
              <p:nvPr/>
            </p:nvCxnSpPr>
            <p:spPr bwMode="auto">
              <a:xfrm flipV="1">
                <a:off x="3502020" y="4894751"/>
                <a:ext cx="1900238" cy="25404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Connector 27"/>
              <p:cNvCxnSpPr>
                <a:cxnSpLocks noChangeShapeType="1"/>
              </p:cNvCxnSpPr>
              <p:nvPr/>
            </p:nvCxnSpPr>
            <p:spPr bwMode="auto">
              <a:xfrm rot="5400000">
                <a:off x="4194910" y="3890517"/>
                <a:ext cx="754168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Connector 28"/>
              <p:cNvCxnSpPr>
                <a:cxnSpLocks noChangeShapeType="1"/>
              </p:cNvCxnSpPr>
              <p:nvPr/>
            </p:nvCxnSpPr>
            <p:spPr bwMode="auto">
              <a:xfrm flipV="1">
                <a:off x="4548183" y="4239022"/>
                <a:ext cx="346075" cy="190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545" name="Group 40"/>
              <p:cNvGrpSpPr>
                <a:grpSpLocks/>
              </p:cNvGrpSpPr>
              <p:nvPr/>
            </p:nvGrpSpPr>
            <p:grpSpPr bwMode="auto">
              <a:xfrm>
                <a:off x="4305300" y="2971800"/>
                <a:ext cx="571500" cy="571500"/>
                <a:chOff x="7696200" y="457200"/>
                <a:chExt cx="685800" cy="685800"/>
              </a:xfrm>
            </p:grpSpPr>
            <p:sp>
              <p:nvSpPr>
                <p:cNvPr id="32" name="Arc 31"/>
                <p:cNvSpPr>
                  <a:spLocks noChangeArrowheads="1"/>
                </p:cNvSpPr>
                <p:nvPr/>
              </p:nvSpPr>
              <p:spPr bwMode="auto">
                <a:xfrm>
                  <a:off x="7696194" y="457464"/>
                  <a:ext cx="685800" cy="685896"/>
                </a:xfrm>
                <a:custGeom>
                  <a:avLst/>
                  <a:gdLst>
                    <a:gd name="T0" fmla="*/ 342900 w 685800"/>
                    <a:gd name="T1" fmla="*/ 0 h 685896"/>
                    <a:gd name="T2" fmla="*/ 342900 w 685800"/>
                    <a:gd name="T3" fmla="*/ 342948 h 685896"/>
                    <a:gd name="T4" fmla="*/ 685800 w 685800"/>
                    <a:gd name="T5" fmla="*/ 342948 h 685896"/>
                    <a:gd name="T6" fmla="*/ 2 60000 65536"/>
                    <a:gd name="T7" fmla="*/ 2 60000 65536"/>
                    <a:gd name="T8" fmla="*/ 1 60000 65536"/>
                    <a:gd name="T9" fmla="*/ 342900 w 685800"/>
                    <a:gd name="T10" fmla="*/ 0 h 685896"/>
                    <a:gd name="T11" fmla="*/ 685800 w 685800"/>
                    <a:gd name="T12" fmla="*/ 342948 h 6858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85800" h="685896" stroke="0">
                      <a:moveTo>
                        <a:pt x="342900" y="0"/>
                      </a:moveTo>
                      <a:lnTo>
                        <a:pt x="342899" y="0"/>
                      </a:lnTo>
                      <a:cubicBezTo>
                        <a:pt x="532278" y="0"/>
                        <a:pt x="685800" y="153543"/>
                        <a:pt x="685800" y="342948"/>
                      </a:cubicBezTo>
                      <a:lnTo>
                        <a:pt x="342900" y="342948"/>
                      </a:lnTo>
                      <a:close/>
                    </a:path>
                    <a:path w="685800" h="685896" fill="none">
                      <a:moveTo>
                        <a:pt x="342900" y="0"/>
                      </a:moveTo>
                      <a:lnTo>
                        <a:pt x="342899" y="0"/>
                      </a:lnTo>
                      <a:cubicBezTo>
                        <a:pt x="532278" y="0"/>
                        <a:pt x="685800" y="153543"/>
                        <a:pt x="685800" y="34294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Arc 32"/>
                <p:cNvSpPr>
                  <a:spLocks noChangeArrowheads="1"/>
                </p:cNvSpPr>
                <p:nvPr/>
              </p:nvSpPr>
              <p:spPr bwMode="auto">
                <a:xfrm rot="5400000">
                  <a:off x="7696146" y="457512"/>
                  <a:ext cx="685896" cy="685800"/>
                </a:xfrm>
                <a:custGeom>
                  <a:avLst/>
                  <a:gdLst>
                    <a:gd name="T0" fmla="*/ 342948 w 685896"/>
                    <a:gd name="T1" fmla="*/ 0 h 685800"/>
                    <a:gd name="T2" fmla="*/ 342948 w 685896"/>
                    <a:gd name="T3" fmla="*/ 342900 h 685800"/>
                    <a:gd name="T4" fmla="*/ 685896 w 685896"/>
                    <a:gd name="T5" fmla="*/ 342900 h 685800"/>
                    <a:gd name="T6" fmla="*/ 2 60000 65536"/>
                    <a:gd name="T7" fmla="*/ 2 60000 65536"/>
                    <a:gd name="T8" fmla="*/ 1 60000 65536"/>
                    <a:gd name="T9" fmla="*/ 342948 w 685896"/>
                    <a:gd name="T10" fmla="*/ 0 h 685800"/>
                    <a:gd name="T11" fmla="*/ 685896 w 685896"/>
                    <a:gd name="T12" fmla="*/ 342900 h 6858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85896" h="685800" stroke="0">
                      <a:moveTo>
                        <a:pt x="342948" y="0"/>
                      </a:moveTo>
                      <a:lnTo>
                        <a:pt x="342947" y="0"/>
                      </a:lnTo>
                      <a:cubicBezTo>
                        <a:pt x="532352" y="0"/>
                        <a:pt x="685896" y="153521"/>
                        <a:pt x="685896" y="342900"/>
                      </a:cubicBezTo>
                      <a:lnTo>
                        <a:pt x="342948" y="342900"/>
                      </a:lnTo>
                      <a:close/>
                    </a:path>
                    <a:path w="685896" h="685800" fill="none">
                      <a:moveTo>
                        <a:pt x="342948" y="0"/>
                      </a:moveTo>
                      <a:lnTo>
                        <a:pt x="342947" y="0"/>
                      </a:lnTo>
                      <a:cubicBezTo>
                        <a:pt x="532352" y="0"/>
                        <a:pt x="685896" y="153521"/>
                        <a:pt x="685896" y="342900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31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4380674" y="2780699"/>
                <a:ext cx="382641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536" name="TextBox 20"/>
            <p:cNvSpPr txBox="1">
              <a:spLocks noChangeArrowheads="1"/>
            </p:cNvSpPr>
            <p:nvPr/>
          </p:nvSpPr>
          <p:spPr bwMode="auto">
            <a:xfrm>
              <a:off x="2657074" y="1915656"/>
              <a:ext cx="6400800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9pPr>
            </a:lstStyle>
            <a:p>
              <a:r>
                <a:rPr lang="en-US" altLang="en-US"/>
                <a:t>A</a:t>
              </a:r>
            </a:p>
            <a:p>
              <a:r>
                <a:rPr lang="en-US" altLang="en-US"/>
                <a:t>						S</a:t>
              </a:r>
            </a:p>
            <a:p>
              <a:r>
                <a:rPr lang="en-US" altLang="en-US"/>
                <a:t>B</a:t>
              </a:r>
            </a:p>
            <a:p>
              <a:endParaRPr lang="en-US" altLang="en-US"/>
            </a:p>
            <a:p>
              <a:endParaRPr lang="en-US" altLang="en-US"/>
            </a:p>
            <a:p>
              <a:endParaRPr lang="en-US" altLang="en-US"/>
            </a:p>
            <a:p>
              <a:r>
                <a:rPr lang="en-US" altLang="en-US"/>
                <a:t>						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A Longer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743200"/>
            <a:ext cx="2590800" cy="3352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4400" smtClean="0">
                <a:latin typeface="Courier" pitchFamily="-65" charset="0"/>
                <a:ea typeface="ＭＳ Ｐゴシック" pitchFamily="-65" charset="-128"/>
                <a:cs typeface="Chalkboard" pitchFamily="-65" charset="0"/>
              </a:rPr>
              <a:t>	11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4400" smtClean="0">
                <a:latin typeface="Courier" pitchFamily="-65" charset="0"/>
                <a:ea typeface="ＭＳ Ｐゴシック" pitchFamily="-65" charset="-128"/>
                <a:cs typeface="Chalkboard" pitchFamily="-65" charset="0"/>
              </a:rPr>
              <a:t>+	11</a:t>
            </a:r>
            <a:br>
              <a:rPr lang="en-US" altLang="en-US" sz="4400" smtClean="0">
                <a:latin typeface="Courier" pitchFamily="-65" charset="0"/>
                <a:ea typeface="ＭＳ Ｐゴシック" pitchFamily="-65" charset="-128"/>
                <a:cs typeface="Chalkboard" pitchFamily="-65" charset="0"/>
              </a:rPr>
            </a:br>
            <a:endParaRPr lang="en-US" altLang="en-US" sz="4400" smtClean="0">
              <a:latin typeface="Courier" pitchFamily="-65" charset="0"/>
              <a:ea typeface="ＭＳ Ｐゴシック" pitchFamily="-65" charset="-128"/>
              <a:cs typeface="Chalkboard" pitchFamily="-65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05200" y="2376488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3600">
                <a:solidFill>
                  <a:srgbClr val="FF0000"/>
                </a:solidFill>
                <a:latin typeface="Courier" pitchFamily="-65" charset="0"/>
              </a:rPr>
              <a:t>	1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0" y="44958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4400">
                <a:latin typeface="Courier" pitchFamily="-65" charset="0"/>
              </a:rPr>
              <a:t>	0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00400" y="22860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4400">
                <a:solidFill>
                  <a:srgbClr val="FF0000"/>
                </a:solidFill>
                <a:latin typeface="Courier" pitchFamily="-65" charset="0"/>
              </a:rPr>
              <a:t>	</a:t>
            </a:r>
            <a:r>
              <a:rPr lang="en-US" altLang="en-US" sz="3600">
                <a:solidFill>
                  <a:srgbClr val="FF0000"/>
                </a:solidFill>
                <a:latin typeface="Courier" pitchFamily="-65" charset="0"/>
              </a:rPr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505200" y="4495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4400">
                <a:latin typeface="Courier" pitchFamily="-65" charset="0"/>
              </a:rPr>
              <a:t>	1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00400" y="4495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4400">
                <a:latin typeface="Courier" pitchFamily="-65" charset="0"/>
              </a:rPr>
              <a:t>	1</a:t>
            </a:r>
          </a:p>
        </p:txBody>
      </p: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3352800" y="4343400"/>
            <a:ext cx="1219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000000"/>
                </a:solidFill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Full Adder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51816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Need a third input to create a component of a ripple-carry adder: the carry from the previous bit position</a:t>
            </a:r>
          </a:p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Inputs: A, B, C</a:t>
            </a:r>
            <a:r>
              <a:rPr lang="en-US" altLang="en-US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in</a:t>
            </a:r>
          </a:p>
          <a:p>
            <a:pPr eaLnBrk="1" hangingPunct="1"/>
            <a:r>
              <a:rPr lang="en-US" altLang="en-US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Outputs: S, C</a:t>
            </a:r>
            <a:r>
              <a:rPr lang="en-US" altLang="en-US" baseline="-25000" smtClean="0"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out</a:t>
            </a:r>
            <a:endParaRPr lang="en-US" altLang="en-US" smtClean="0">
              <a:latin typeface="Chalkboard" pitchFamily="-65" charset="0"/>
              <a:ea typeface="ＭＳ Ｐゴシック" pitchFamily="-65" charset="-128"/>
              <a:cs typeface="Chalkboard" pitchFamily="-65" charset="0"/>
            </a:endParaRP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0" y="1143000"/>
          <a:ext cx="3048000" cy="3357567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533400"/>
                <a:gridCol w="685800"/>
              </a:tblGrid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C</a:t>
                      </a:r>
                      <a:r>
                        <a:rPr kumimoji="0" lang="en-US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in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65" charset="0"/>
                        <a:ea typeface="ＭＳ Ｐゴシック" pitchFamily="-65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C</a:t>
                      </a:r>
                      <a:r>
                        <a:rPr kumimoji="0" lang="en-US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out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65" charset="0"/>
                        <a:ea typeface="ＭＳ Ｐゴシック" pitchFamily="-65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smtClean="0">
                <a:solidFill>
                  <a:srgbClr val="000000"/>
                </a:solidFill>
                <a:latin typeface="Chalkboard" pitchFamily="-65" charset="0"/>
                <a:ea typeface="ＭＳ Ｐゴシック" pitchFamily="-65" charset="-128"/>
                <a:cs typeface="Chalkboard" pitchFamily="-65" charset="0"/>
              </a:rPr>
              <a:t>Full Adder</a:t>
            </a: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2/10/14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387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67400" y="228600"/>
          <a:ext cx="3048000" cy="3357567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C</a:t>
                      </a:r>
                      <a:r>
                        <a:rPr kumimoji="0" lang="en-US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in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65" charset="0"/>
                        <a:ea typeface="ＭＳ Ｐゴシック" pitchFamily="-65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C</a:t>
                      </a:r>
                      <a:r>
                        <a:rPr kumimoji="0" lang="en-US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out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65" charset="0"/>
                        <a:ea typeface="ＭＳ Ｐゴシック" pitchFamily="-65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halkboard" pitchFamily="-65" charset="0"/>
                          <a:ea typeface="ＭＳ Ｐゴシック" pitchFamily="-65" charset="-128"/>
                          <a:cs typeface="Chalkboard" pitchFamily="-65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65" charset="0"/>
                          <a:ea typeface="ＭＳ Ｐゴシック" pitchFamily="-65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712" name="Rectangle 21"/>
          <p:cNvSpPr>
            <a:spLocks noChangeArrowheads="1"/>
          </p:cNvSpPr>
          <p:nvPr/>
        </p:nvSpPr>
        <p:spPr bwMode="auto">
          <a:xfrm>
            <a:off x="787400" y="3276600"/>
            <a:ext cx="1600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7713" name="Straight Arrow Connector 22"/>
          <p:cNvCxnSpPr>
            <a:cxnSpLocks noChangeShapeType="1"/>
          </p:cNvCxnSpPr>
          <p:nvPr/>
        </p:nvCxnSpPr>
        <p:spPr bwMode="auto">
          <a:xfrm rot="10800000">
            <a:off x="177800" y="3810000"/>
            <a:ext cx="609600" cy="158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Straight Arrow Connector 23"/>
          <p:cNvCxnSpPr>
            <a:cxnSpLocks noChangeShapeType="1"/>
          </p:cNvCxnSpPr>
          <p:nvPr/>
        </p:nvCxnSpPr>
        <p:spPr bwMode="auto">
          <a:xfrm rot="10800000">
            <a:off x="177800" y="4570413"/>
            <a:ext cx="609600" cy="1587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5" name="TextBox 20"/>
          <p:cNvSpPr txBox="1">
            <a:spLocks noChangeArrowheads="1"/>
          </p:cNvSpPr>
          <p:nvPr/>
        </p:nvSpPr>
        <p:spPr bwMode="auto">
          <a:xfrm>
            <a:off x="228600" y="3352800"/>
            <a:ext cx="373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A                                  </a:t>
            </a:r>
          </a:p>
          <a:p>
            <a:endParaRPr lang="en-US" altLang="en-US"/>
          </a:p>
          <a:p>
            <a:r>
              <a:rPr lang="en-US" altLang="en-US"/>
              <a:t>B                                   </a:t>
            </a:r>
          </a:p>
        </p:txBody>
      </p:sp>
      <p:sp>
        <p:nvSpPr>
          <p:cNvPr id="27716" name="Rectangle 29"/>
          <p:cNvSpPr>
            <a:spLocks noChangeArrowheads="1"/>
          </p:cNvSpPr>
          <p:nvPr/>
        </p:nvSpPr>
        <p:spPr bwMode="auto">
          <a:xfrm>
            <a:off x="2921000" y="1676400"/>
            <a:ext cx="1600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7717" name="Straight Arrow Connector 30"/>
          <p:cNvCxnSpPr>
            <a:cxnSpLocks noChangeShapeType="1"/>
          </p:cNvCxnSpPr>
          <p:nvPr/>
        </p:nvCxnSpPr>
        <p:spPr bwMode="auto">
          <a:xfrm rot="10800000">
            <a:off x="2311400" y="2209800"/>
            <a:ext cx="609600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Straight Arrow Connector 32"/>
          <p:cNvCxnSpPr>
            <a:cxnSpLocks noChangeShapeType="1"/>
          </p:cNvCxnSpPr>
          <p:nvPr/>
        </p:nvCxnSpPr>
        <p:spPr bwMode="auto">
          <a:xfrm flipV="1">
            <a:off x="4521200" y="2209800"/>
            <a:ext cx="685800" cy="15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9" name="TextBox 28"/>
          <p:cNvSpPr txBox="1">
            <a:spLocks noChangeArrowheads="1"/>
          </p:cNvSpPr>
          <p:nvPr/>
        </p:nvSpPr>
        <p:spPr bwMode="auto">
          <a:xfrm>
            <a:off x="2057400" y="1379538"/>
            <a:ext cx="373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in</a:t>
            </a:r>
            <a:r>
              <a:rPr lang="en-US" altLang="en-US"/>
              <a:t>                                S</a:t>
            </a:r>
          </a:p>
          <a:p>
            <a:endParaRPr lang="en-US" altLang="en-US"/>
          </a:p>
        </p:txBody>
      </p:sp>
      <p:cxnSp>
        <p:nvCxnSpPr>
          <p:cNvPr id="27720" name="Elbow Connector 39"/>
          <p:cNvCxnSpPr>
            <a:cxnSpLocks noChangeShapeType="1"/>
          </p:cNvCxnSpPr>
          <p:nvPr/>
        </p:nvCxnSpPr>
        <p:spPr bwMode="auto">
          <a:xfrm>
            <a:off x="2387600" y="3810000"/>
            <a:ext cx="304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1" name="Straight Connector 44"/>
          <p:cNvCxnSpPr>
            <a:cxnSpLocks noChangeShapeType="1"/>
          </p:cNvCxnSpPr>
          <p:nvPr/>
        </p:nvCxnSpPr>
        <p:spPr bwMode="auto">
          <a:xfrm>
            <a:off x="2692400" y="2971800"/>
            <a:ext cx="2286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2" name="Straight Connector 46"/>
          <p:cNvCxnSpPr>
            <a:cxnSpLocks noChangeShapeType="1"/>
          </p:cNvCxnSpPr>
          <p:nvPr/>
        </p:nvCxnSpPr>
        <p:spPr bwMode="auto">
          <a:xfrm rot="5400000">
            <a:off x="2274094" y="3390106"/>
            <a:ext cx="83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3" name="Straight Connector 53"/>
          <p:cNvCxnSpPr>
            <a:cxnSpLocks noChangeShapeType="1"/>
          </p:cNvCxnSpPr>
          <p:nvPr/>
        </p:nvCxnSpPr>
        <p:spPr bwMode="auto">
          <a:xfrm>
            <a:off x="4521200" y="2971800"/>
            <a:ext cx="381000" cy="15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4" name="Straight Connector 57"/>
          <p:cNvCxnSpPr>
            <a:cxnSpLocks noChangeShapeType="1"/>
          </p:cNvCxnSpPr>
          <p:nvPr/>
        </p:nvCxnSpPr>
        <p:spPr bwMode="auto">
          <a:xfrm>
            <a:off x="4902200" y="4129088"/>
            <a:ext cx="228600" cy="1587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5" name="Straight Connector 55"/>
          <p:cNvCxnSpPr>
            <a:cxnSpLocks noChangeShapeType="1"/>
          </p:cNvCxnSpPr>
          <p:nvPr/>
        </p:nvCxnSpPr>
        <p:spPr bwMode="auto">
          <a:xfrm rot="5400000">
            <a:off x="4318794" y="3531394"/>
            <a:ext cx="1141412" cy="2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6" name="Straight Connector 51"/>
          <p:cNvCxnSpPr>
            <a:cxnSpLocks noChangeShapeType="1"/>
          </p:cNvCxnSpPr>
          <p:nvPr/>
        </p:nvCxnSpPr>
        <p:spPr bwMode="auto">
          <a:xfrm>
            <a:off x="2387600" y="4603750"/>
            <a:ext cx="2743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7" name="TextBox 66"/>
          <p:cNvSpPr txBox="1">
            <a:spLocks noChangeArrowheads="1"/>
          </p:cNvSpPr>
          <p:nvPr/>
        </p:nvSpPr>
        <p:spPr bwMode="auto">
          <a:xfrm>
            <a:off x="6781800" y="40386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out</a:t>
            </a:r>
            <a:endParaRPr lang="en-US" altLang="en-US"/>
          </a:p>
        </p:txBody>
      </p:sp>
      <p:sp>
        <p:nvSpPr>
          <p:cNvPr id="27728" name="TextBox 68"/>
          <p:cNvSpPr txBox="1">
            <a:spLocks noChangeArrowheads="1"/>
          </p:cNvSpPr>
          <p:nvPr/>
        </p:nvSpPr>
        <p:spPr bwMode="auto">
          <a:xfrm>
            <a:off x="1066800" y="38862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HA</a:t>
            </a:r>
          </a:p>
        </p:txBody>
      </p:sp>
      <p:sp>
        <p:nvSpPr>
          <p:cNvPr id="27729" name="TextBox 69"/>
          <p:cNvSpPr txBox="1">
            <a:spLocks noChangeArrowheads="1"/>
          </p:cNvSpPr>
          <p:nvPr/>
        </p:nvSpPr>
        <p:spPr bwMode="auto">
          <a:xfrm>
            <a:off x="3200400" y="23622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r>
              <a:rPr lang="en-US" altLang="en-US"/>
              <a:t>HA</a:t>
            </a:r>
          </a:p>
        </p:txBody>
      </p:sp>
      <p:pic>
        <p:nvPicPr>
          <p:cNvPr id="27730" name="Picture 11" descr="C:\Users\mgelbart\Desktop\200px-OR_ANS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810000"/>
            <a:ext cx="190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57850" y="304800"/>
            <a:ext cx="4476750" cy="2895600"/>
            <a:chOff x="152400" y="2590800"/>
            <a:chExt cx="4476750" cy="2895600"/>
          </a:xfrm>
        </p:grpSpPr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name="Equation" r:id="rId7" imgW="114300" imgH="165100" progId="Equation.DSMT4">
                    <p:embed/>
                  </p:oleObj>
                </mc:Choice>
                <mc:Fallback>
                  <p:oleObj name="Equation" r:id="rId7" imgW="114300" imgH="165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46450"/>
                          <a:ext cx="1143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32" name="Group 26"/>
            <p:cNvGrpSpPr>
              <a:grpSpLocks/>
            </p:cNvGrpSpPr>
            <p:nvPr/>
          </p:nvGrpSpPr>
          <p:grpSpPr bwMode="auto">
            <a:xfrm>
              <a:off x="152400" y="3733800"/>
              <a:ext cx="3733800" cy="1752600"/>
              <a:chOff x="152400" y="1905000"/>
              <a:chExt cx="3733800" cy="1752600"/>
            </a:xfrm>
          </p:grpSpPr>
          <p:grpSp>
            <p:nvGrpSpPr>
              <p:cNvPr id="27734" name="Group 25"/>
              <p:cNvGrpSpPr>
                <a:grpSpLocks/>
              </p:cNvGrpSpPr>
              <p:nvPr/>
            </p:nvGrpSpPr>
            <p:grpSpPr bwMode="auto">
              <a:xfrm>
                <a:off x="381000" y="1905000"/>
                <a:ext cx="2895600" cy="1752600"/>
                <a:chOff x="381000" y="1905000"/>
                <a:chExt cx="2895600" cy="1752600"/>
              </a:xfrm>
            </p:grpSpPr>
            <p:sp>
              <p:nvSpPr>
                <p:cNvPr id="27736" name="Rectangle 15"/>
                <p:cNvSpPr>
                  <a:spLocks noChangeArrowheads="1"/>
                </p:cNvSpPr>
                <p:nvPr/>
              </p:nvSpPr>
              <p:spPr bwMode="auto">
                <a:xfrm>
                  <a:off x="990600" y="1905000"/>
                  <a:ext cx="1600200" cy="17526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-65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27737" name="Straight Arrow Connector 19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81000" y="2438400"/>
                  <a:ext cx="609600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38" name="Straight Arrow Connector 20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81000" y="3198812"/>
                  <a:ext cx="609600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39" name="Straight Arrow Connector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90800" y="2438400"/>
                  <a:ext cx="685800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40" name="Straight Arrow Connector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90800" y="3198812"/>
                  <a:ext cx="685800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735" name="TextBox 24"/>
              <p:cNvSpPr txBox="1">
                <a:spLocks noChangeArrowheads="1"/>
              </p:cNvSpPr>
              <p:nvPr/>
            </p:nvSpPr>
            <p:spPr bwMode="auto">
              <a:xfrm>
                <a:off x="152400" y="2000072"/>
                <a:ext cx="3733800" cy="1200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9pPr>
              </a:lstStyle>
              <a:p>
                <a:r>
                  <a:rPr lang="en-US" altLang="en-US"/>
                  <a:t>A                                   S</a:t>
                </a:r>
              </a:p>
              <a:p>
                <a:endParaRPr lang="en-US" altLang="en-US"/>
              </a:p>
              <a:p>
                <a:r>
                  <a:rPr lang="en-US" altLang="en-US"/>
                  <a:t>B                                   C</a:t>
                </a:r>
              </a:p>
            </p:txBody>
          </p:sp>
        </p:grpSp>
        <p:sp>
          <p:nvSpPr>
            <p:cNvPr id="27733" name="TextBox 27"/>
            <p:cNvSpPr txBox="1">
              <a:spLocks noChangeArrowheads="1"/>
            </p:cNvSpPr>
            <p:nvPr/>
          </p:nvSpPr>
          <p:spPr bwMode="auto">
            <a:xfrm>
              <a:off x="1371600" y="2590800"/>
              <a:ext cx="1066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9pPr>
            </a:lstStyle>
            <a:p>
              <a:r>
                <a:rPr lang="en-US" altLang="en-US"/>
                <a:t>HA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11490</TotalTime>
  <Words>499</Words>
  <Application>Microsoft Office PowerPoint</Application>
  <PresentationFormat>On-screen Show (4:3)</PresentationFormat>
  <Paragraphs>257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ＭＳ Ｐゴシック</vt:lpstr>
      <vt:lpstr>Chalkboard</vt:lpstr>
      <vt:lpstr>Calibri</vt:lpstr>
      <vt:lpstr>Lucida Grande</vt:lpstr>
      <vt:lpstr>Wingdings 2</vt:lpstr>
      <vt:lpstr>Courier</vt:lpstr>
      <vt:lpstr>CS20 template</vt:lpstr>
      <vt:lpstr>MathType 6.0 Equation</vt:lpstr>
      <vt:lpstr>Logic and computers</vt:lpstr>
      <vt:lpstr>Binary Arithmetic</vt:lpstr>
      <vt:lpstr>Logic and Computers</vt:lpstr>
      <vt:lpstr>PowerPoint Presentation</vt:lpstr>
      <vt:lpstr>Logic and Computers</vt:lpstr>
      <vt:lpstr>Half Adder</vt:lpstr>
      <vt:lpstr>A Longer Addition</vt:lpstr>
      <vt:lpstr>Full Adder</vt:lpstr>
      <vt:lpstr>Full Adder</vt:lpstr>
      <vt:lpstr>Full Adder</vt:lpstr>
      <vt:lpstr>Ripple carry adder</vt:lpstr>
      <vt:lpstr>Clever faster 2n-bit adder</vt:lpstr>
      <vt:lpstr>Simplifying Circuits</vt:lpstr>
      <vt:lpstr>FINIS</vt:lpstr>
    </vt:vector>
  </TitlesOfParts>
  <Company>Michael Rutter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 Web Redesign</dc:title>
  <dc:creator>steve</dc:creator>
  <cp:lastModifiedBy>steve</cp:lastModifiedBy>
  <cp:revision>118</cp:revision>
  <dcterms:created xsi:type="dcterms:W3CDTF">2014-02-01T23:46:00Z</dcterms:created>
  <dcterms:modified xsi:type="dcterms:W3CDTF">2015-02-03T19:29:11Z</dcterms:modified>
</cp:coreProperties>
</file>