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57" r:id="rId4"/>
    <p:sldId id="267" r:id="rId5"/>
    <p:sldId id="272" r:id="rId6"/>
    <p:sldId id="265" r:id="rId7"/>
    <p:sldId id="269" r:id="rId8"/>
    <p:sldId id="258" r:id="rId9"/>
    <p:sldId id="259" r:id="rId10"/>
    <p:sldId id="260" r:id="rId11"/>
    <p:sldId id="261" r:id="rId12"/>
    <p:sldId id="262" r:id="rId13"/>
    <p:sldId id="268" r:id="rId14"/>
    <p:sldId id="263" r:id="rId15"/>
    <p:sldId id="26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F018-D5F0-2F4B-ACFD-0063965EEE6B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F362E-E412-BE4C-8A34-BC2E9AE183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00B69-3D7F-D645-A198-8A7C89D38756}" type="datetimeFigureOut">
              <a:rPr lang="en-US" smtClean="0"/>
              <a:pPr/>
              <a:t>2/18/14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4BF51-787A-0441-AE89-6271756B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⟼⟼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218AD-E238-2147-BB02-B03BAB9E0D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7E221-1C84-0D42-97BB-CD464035A6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Uncountable Sets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p:oleObj spid="_x0000_s32770" name="Equation" r:id="rId3" imgW="1333500" imgH="3937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55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45646" y="3780165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53" y="1422138"/>
            <a:ext cx="2548185" cy="9058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p:oleObj spid="_x0000_s33794" name="Equation" r:id="rId3" imgW="1333500" imgH="393700" progId="Equation.DSMT4">
              <p:embed/>
            </p:oleObj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p:oleObj spid="_x0000_s33795" name="Equation" r:id="rId4" imgW="457200" imgH="393700" progId="Equation.DSMT4">
              <p:embed/>
            </p:oleObj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5914889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7" grpId="0" animBg="1"/>
      <p:bldP spid="9" grpId="0" animBg="1"/>
      <p:bldP spid="10" grpId="0" animBg="1"/>
      <p:bldP spid="11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A </a:t>
            </a:r>
            <a:r>
              <a:rPr lang="en-US" sz="5400" dirty="0" smtClean="0"/>
              <a:t>(finite or infinite)</a:t>
            </a:r>
            <a:r>
              <a:rPr lang="en-US" sz="5400" dirty="0" smtClean="0">
                <a:solidFill>
                  <a:srgbClr val="0000FF"/>
                </a:solidFill>
              </a:rPr>
              <a:t>, there is no </a:t>
            </a:r>
            <a:r>
              <a:rPr lang="en-US" sz="5400" dirty="0" err="1" smtClean="0">
                <a:solidFill>
                  <a:srgbClr val="0000FF"/>
                </a:solidFill>
              </a:rPr>
              <a:t>bijection</a:t>
            </a:r>
            <a:r>
              <a:rPr lang="en-US" sz="5400" dirty="0" smtClean="0">
                <a:solidFill>
                  <a:srgbClr val="0000FF"/>
                </a:solidFill>
              </a:rPr>
              <a:t> A↔P(A)</a:t>
            </a:r>
            <a:endParaRPr lang="en-US" sz="5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4532929"/>
      </p:ext>
    </p:extLst>
  </p:cSld>
  <p:clrMapOvr>
    <a:masterClrMapping/>
  </p:clrMapOvr>
  <p:transition spd="slow" advTm="3620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2" y="355344"/>
            <a:ext cx="7413254" cy="980204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There is no </a:t>
            </a:r>
            <a:r>
              <a:rPr lang="en-US" sz="4000" b="0" dirty="0" err="1" smtClean="0">
                <a:solidFill>
                  <a:srgbClr val="0000FF"/>
                </a:solidFill>
              </a:rPr>
              <a:t>bijection</a:t>
            </a:r>
            <a:r>
              <a:rPr lang="en-US" sz="4000" b="0" dirty="0" smtClean="0">
                <a:solidFill>
                  <a:srgbClr val="0000FF"/>
                </a:solidFill>
              </a:rPr>
              <a:t> A↔P(A)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 for any </a:t>
            </a:r>
            <a:r>
              <a:rPr lang="en-US" dirty="0" smtClean="0">
                <a:solidFill>
                  <a:srgbClr val="0000FF"/>
                </a:solidFill>
              </a:rPr>
              <a:t>a,</a:t>
            </a:r>
          </a:p>
          <a:p>
            <a:pPr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 is </a:t>
            </a:r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for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4400" dirty="0" smtClean="0"/>
              <a:t>  (</a:t>
            </a:r>
            <a:r>
              <a:rPr lang="en-US" dirty="0" smtClean="0"/>
              <a:t>∀</a:t>
            </a:r>
            <a:r>
              <a:rPr lang="en-US" sz="4400" dirty="0" smtClean="0"/>
              <a:t>a) </a:t>
            </a:r>
            <a:r>
              <a:rPr lang="en-US" sz="4400" dirty="0" smtClean="0">
                <a:solidFill>
                  <a:srgbClr val="0000FF"/>
                </a:solidFill>
              </a:rPr>
              <a:t>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f:A↔P(A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 is a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2359747" y="5532260"/>
            <a:ext cx="3389983" cy="566693"/>
            <a:chOff x="2359747" y="5532260"/>
            <a:chExt cx="3389983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184666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184666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9060325"/>
      </p:ext>
    </p:extLst>
  </p:cSld>
  <p:clrMapOvr>
    <a:masterClrMapping/>
  </p:clrMapOvr>
  <p:transition advTm="14564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2" y="355344"/>
            <a:ext cx="7413254" cy="980204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There is no </a:t>
            </a:r>
            <a:r>
              <a:rPr lang="en-US" sz="4000" b="0" dirty="0" err="1" smtClean="0">
                <a:solidFill>
                  <a:srgbClr val="0000FF"/>
                </a:solidFill>
              </a:rPr>
              <a:t>bijection</a:t>
            </a:r>
            <a:r>
              <a:rPr lang="en-US" sz="4000" b="0" dirty="0" smtClean="0">
                <a:solidFill>
                  <a:srgbClr val="0000FF"/>
                </a:solidFill>
              </a:rPr>
              <a:t> A↔P(A)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 for any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,</a:t>
            </a:r>
          </a:p>
          <a:p>
            <a:pPr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 is </a:t>
            </a:r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for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sz="4400" dirty="0" smtClean="0">
                <a:solidFill>
                  <a:srgbClr val="0000FF"/>
                </a:solidFill>
              </a:rPr>
              <a:t>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f:A↔P(A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 is a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9060325"/>
      </p:ext>
    </p:extLst>
  </p:cSld>
  <p:clrMapOvr>
    <a:masterClrMapping/>
  </p:clrMapOvr>
  <p:transition spd="slow" advTm="14564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So P(</a:t>
            </a:r>
            <a:r>
              <a:rPr lang="en-US" sz="4000" b="1" dirty="0" smtClean="0">
                <a:solidFill>
                  <a:srgbClr val="0000FF"/>
                </a:solidFill>
                <a:latin typeface="Academy Engraved LET"/>
                <a:cs typeface="Academy Engraved LET"/>
              </a:rPr>
              <a:t>N</a:t>
            </a:r>
            <a:r>
              <a:rPr lang="en-US" sz="4000" b="0" dirty="0" smtClean="0">
                <a:solidFill>
                  <a:srgbClr val="0000FF"/>
                </a:solidFill>
              </a:rPr>
              <a:t>) is uncountable</a:t>
            </a:r>
            <a:endParaRPr lang="en-US" sz="4000" b="0" dirty="0">
              <a:solidFill>
                <a:srgbClr val="0000FF"/>
              </a:solidFill>
              <a:latin typeface="Academy Engraved LET"/>
              <a:cs typeface="Academy Engraved LE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P(</a:t>
            </a:r>
            <a:r>
              <a:rPr lang="en-US" b="1" dirty="0" smtClean="0">
                <a:solidFill>
                  <a:srgbClr val="0000FF"/>
                </a:solidFill>
                <a:latin typeface="Academy Engraved LET"/>
                <a:cs typeface="Academy Engraved LET"/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= set of subsets of </a:t>
            </a:r>
            <a:r>
              <a:rPr lang="en-US" b="1" dirty="0" smtClean="0">
                <a:solidFill>
                  <a:srgbClr val="0000FF"/>
                </a:solidFill>
                <a:latin typeface="Academy Engraved LET"/>
                <a:cs typeface="Academy Engraved LET"/>
              </a:rPr>
              <a:t>N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↔</a:t>
            </a:r>
            <a:r>
              <a:rPr lang="en-US" b="1" dirty="0" smtClean="0">
                <a:solidFill>
                  <a:srgbClr val="0000FF"/>
                </a:solidFill>
                <a:latin typeface="Academy Engraved LET"/>
                <a:cs typeface="Academy Engraved LET"/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{0,1}</a:t>
            </a:r>
            <a:r>
              <a:rPr lang="en-US" b="1" baseline="30000" dirty="0" smtClean="0">
                <a:solidFill>
                  <a:srgbClr val="0000FF"/>
                </a:solidFill>
              </a:rPr>
              <a:t>ω</a:t>
            </a:r>
          </a:p>
          <a:p>
            <a:pPr>
              <a:buNone/>
            </a:pPr>
            <a:endParaRPr lang="en-US" b="1" baseline="30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Given a member of </a:t>
            </a:r>
            <a:r>
              <a:rPr lang="en-US" b="1" dirty="0" smtClean="0">
                <a:solidFill>
                  <a:srgbClr val="0000FF"/>
                </a:solidFill>
              </a:rPr>
              <a:t>{0,1}</a:t>
            </a:r>
            <a:r>
              <a:rPr lang="en-US" b="1" baseline="30000" dirty="0" smtClean="0">
                <a:solidFill>
                  <a:srgbClr val="0000FF"/>
                </a:solidFill>
              </a:rPr>
              <a:t>ω</a:t>
            </a:r>
            <a:r>
              <a:rPr lang="en-US" b="1" dirty="0" smtClean="0">
                <a:solidFill>
                  <a:srgbClr val="0000FF"/>
                </a:solidFill>
              </a:rPr>
              <a:t>, say </a:t>
            </a:r>
            <a:r>
              <a:rPr lang="en-US" b="1" dirty="0" err="1" smtClean="0">
                <a:solidFill>
                  <a:srgbClr val="0000FF"/>
                </a:solidFill>
              </a:rPr>
              <a:t>β</a:t>
            </a:r>
            <a:r>
              <a:rPr lang="en-US" b="1" dirty="0" smtClean="0">
                <a:solidFill>
                  <a:srgbClr val="0000FF"/>
                </a:solidFill>
              </a:rPr>
              <a:t> = b</a:t>
            </a:r>
            <a:r>
              <a:rPr lang="en-US" b="1" baseline="-25000" dirty="0" smtClean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0000FF"/>
                </a:solidFill>
              </a:rPr>
              <a:t>b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b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b</a:t>
            </a:r>
            <a:r>
              <a:rPr lang="en-US" b="1" baseline="-25000" dirty="0" smtClean="0">
                <a:solidFill>
                  <a:srgbClr val="0000FF"/>
                </a:solidFill>
              </a:rPr>
              <a:t>3</a:t>
            </a:r>
            <a:r>
              <a:rPr lang="en-US" b="1" dirty="0" smtClean="0">
                <a:solidFill>
                  <a:srgbClr val="0000FF"/>
                </a:solidFill>
              </a:rPr>
              <a:t>…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Let </a:t>
            </a:r>
            <a:r>
              <a:rPr lang="en-US" b="1" dirty="0" err="1" smtClean="0">
                <a:solidFill>
                  <a:srgbClr val="0000FF"/>
                </a:solidFill>
              </a:rPr>
              <a:t>f(β</a:t>
            </a:r>
            <a:r>
              <a:rPr lang="en-US" b="1" dirty="0" smtClean="0">
                <a:solidFill>
                  <a:srgbClr val="0000FF"/>
                </a:solidFill>
              </a:rPr>
              <a:t>) = {</a:t>
            </a:r>
            <a:r>
              <a:rPr lang="en-US" b="1" dirty="0" err="1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: b</a:t>
            </a:r>
            <a:r>
              <a:rPr lang="en-US" b="1" baseline="-25000" dirty="0" smtClean="0">
                <a:solidFill>
                  <a:srgbClr val="0000FF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 = 1}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Then </a:t>
            </a:r>
            <a:r>
              <a:rPr lang="en-US" b="1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 is a </a:t>
            </a:r>
            <a:r>
              <a:rPr lang="en-US" b="1" dirty="0" err="1" smtClean="0">
                <a:solidFill>
                  <a:srgbClr val="0000FF"/>
                </a:solidFill>
              </a:rPr>
              <a:t>bijection</a:t>
            </a:r>
            <a:r>
              <a:rPr lang="en-US" b="1" dirty="0" smtClean="0">
                <a:solidFill>
                  <a:srgbClr val="0000FF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{0,1}</a:t>
            </a:r>
            <a:r>
              <a:rPr lang="en-US" b="1" baseline="30000" dirty="0" smtClean="0">
                <a:solidFill>
                  <a:srgbClr val="0000FF"/>
                </a:solidFill>
              </a:rPr>
              <a:t>ω </a:t>
            </a:r>
            <a:r>
              <a:rPr lang="en-US" b="1" dirty="0" smtClean="0">
                <a:solidFill>
                  <a:srgbClr val="0000FF"/>
                </a:solidFill>
              </a:rPr>
              <a:t>↔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Academy Engraved LET"/>
                <a:cs typeface="Academy Engraved LET"/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</a:p>
          <a:p>
            <a:pPr>
              <a:buNone/>
            </a:pPr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9060325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100" advTm="145642">
        <p:cut/>
      </p:transition>
    </mc:Choice>
    <mc:Fallback>
      <p:transition advTm="14564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FINIS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Countably</a:t>
            </a:r>
            <a:r>
              <a:rPr lang="en-US" dirty="0" smtClean="0"/>
              <a:t> Infinite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B70-7D80-B642-A403-C560CD1149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1843" y="1300367"/>
            <a:ext cx="8100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There are as many natural numbers as integers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0   1  2  3  4  5  6   7  8 …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0, -1, 1, -2, 2, -3, 3, -4, 4  …</a:t>
            </a:r>
          </a:p>
          <a:p>
            <a:endParaRPr lang="en-US" sz="2800" dirty="0" smtClean="0">
              <a:latin typeface="Chalkboard"/>
              <a:cs typeface="Chalkboard"/>
            </a:endParaRPr>
          </a:p>
          <a:p>
            <a:r>
              <a:rPr lang="en-US" sz="2800" dirty="0" err="1" smtClean="0">
                <a:latin typeface="Chalkboard"/>
                <a:cs typeface="Chalkboard"/>
              </a:rPr>
              <a:t>f(n</a:t>
            </a:r>
            <a:r>
              <a:rPr lang="en-US" sz="2800" dirty="0" smtClean="0">
                <a:latin typeface="Chalkboard"/>
                <a:cs typeface="Chalkboard"/>
              </a:rPr>
              <a:t>) = n/2 if </a:t>
            </a:r>
            <a:r>
              <a:rPr lang="en-US" sz="2800" dirty="0" err="1" smtClean="0">
                <a:latin typeface="Chalkboard"/>
                <a:cs typeface="Chalkboard"/>
              </a:rPr>
              <a:t>n</a:t>
            </a:r>
            <a:r>
              <a:rPr lang="en-US" sz="2800" dirty="0" smtClean="0">
                <a:latin typeface="Chalkboard"/>
                <a:cs typeface="Chalkboard"/>
              </a:rPr>
              <a:t> is even, -(n+1)/2 if </a:t>
            </a:r>
            <a:r>
              <a:rPr lang="en-US" sz="2800" dirty="0" err="1" smtClean="0">
                <a:latin typeface="Chalkboard"/>
                <a:cs typeface="Chalkboard"/>
              </a:rPr>
              <a:t>n</a:t>
            </a:r>
            <a:r>
              <a:rPr lang="en-US" sz="2800" dirty="0" smtClean="0">
                <a:latin typeface="Chalkboard"/>
                <a:cs typeface="Chalkboard"/>
              </a:rPr>
              <a:t> is odd</a:t>
            </a:r>
          </a:p>
          <a:p>
            <a:r>
              <a:rPr lang="en-US" sz="2800" dirty="0" smtClean="0">
                <a:latin typeface="Chalkboard"/>
                <a:cs typeface="Chalkboard"/>
              </a:rPr>
              <a:t>is a </a:t>
            </a:r>
            <a:r>
              <a:rPr lang="en-US" sz="2800" dirty="0" err="1" smtClean="0">
                <a:latin typeface="Chalkboard"/>
                <a:cs typeface="Chalkboard"/>
              </a:rPr>
              <a:t>bijection</a:t>
            </a:r>
            <a:r>
              <a:rPr lang="en-US" sz="2800" dirty="0" smtClean="0">
                <a:latin typeface="Chalkboard"/>
                <a:cs typeface="Chalkboard"/>
              </a:rPr>
              <a:t> from Natural Numbers → Integers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274" y="5843694"/>
            <a:ext cx="72396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400" dirty="0" smtClean="0"/>
              <a:t>Are all infinite sets the same size?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9933FF"/>
                </a:solidFill>
              </a:rPr>
              <a:t>NO!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pPr>
              <a:buNone/>
            </a:pPr>
            <a:r>
              <a:rPr lang="en-US" sz="5400" dirty="0" smtClean="0">
                <a:solidFill>
                  <a:srgbClr val="000000"/>
                </a:solidFill>
              </a:rPr>
              <a:t>shows how to keep finding bigger infinities.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425" y="24741"/>
            <a:ext cx="1696846" cy="15136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3757410"/>
      </p:ext>
    </p:extLst>
  </p:cSld>
  <p:clrMapOvr>
    <a:masterClrMapping/>
  </p:clrMapOvr>
  <p:transition spd="slow" advTm="3620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P(</a:t>
            </a:r>
            <a:r>
              <a:rPr lang="en-US" dirty="0" smtClean="0">
                <a:solidFill>
                  <a:srgbClr val="0000FF"/>
                </a:solidFill>
                <a:latin typeface="Academy Engraved LET"/>
                <a:cs typeface="Academy Engraved LET"/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sets of natural numbers?</a:t>
            </a:r>
          </a:p>
          <a:p>
            <a:r>
              <a:rPr lang="en-US" dirty="0" smtClean="0"/>
              <a:t>The same as there are natural numbers?</a:t>
            </a:r>
          </a:p>
          <a:p>
            <a:r>
              <a:rPr lang="en-US" dirty="0" smtClean="0"/>
              <a:t>Or more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Prologue: How many finite binary strings are there?</a:t>
            </a:r>
          </a:p>
          <a:p>
            <a:r>
              <a:rPr lang="en-US" dirty="0" smtClean="0"/>
              <a:t>Like 00101, 1111110000, etc.</a:t>
            </a:r>
          </a:p>
          <a:p>
            <a:r>
              <a:rPr lang="en-US" dirty="0" smtClean="0"/>
              <a:t>This set is called {0,1}*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C</a:t>
            </a:r>
            <a:r>
              <a:rPr lang="en-US" sz="4000" dirty="0" err="1" smtClean="0"/>
              <a:t>ountably</a:t>
            </a:r>
            <a:r>
              <a:rPr lang="en-US" sz="4000" dirty="0" smtClean="0"/>
              <a:t> Infinite Sets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27986" y="645330"/>
            <a:ext cx="8916014" cy="2585323"/>
            <a:chOff x="0" y="306847"/>
            <a:chExt cx="8916014" cy="2585323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3560008"/>
                </p:ext>
              </p:extLst>
            </p:nvPr>
          </p:nvGraphicFramePr>
          <p:xfrm>
            <a:off x="369415" y="942266"/>
            <a:ext cx="1465263" cy="1298575"/>
          </p:xfrm>
          <a:graphic>
            <a:graphicData uri="http://schemas.openxmlformats.org/presentationml/2006/ole">
              <p:oleObj spid="_x0000_s77826" name="Equation" r:id="rId4" imgW="444500" imgH="393700" progId="Equation.DSMT4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0" y="306847"/>
              <a:ext cx="891601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 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			… is </a:t>
              </a:r>
              <a:r>
                <a:rPr lang="en-US" sz="4400" dirty="0" err="1" smtClean="0">
                  <a:latin typeface="Comic Sans MS"/>
                  <a:cs typeface="Comic Sans MS"/>
                </a:rPr>
                <a:t>countably</a:t>
              </a:r>
              <a:r>
                <a:rPr lang="en-US" sz="4400" dirty="0" smtClean="0">
                  <a:latin typeface="Comic Sans MS"/>
                  <a:cs typeface="Comic Sans MS"/>
                </a:rPr>
                <a:t> infinite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7986" y="3545997"/>
            <a:ext cx="891601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Proof that doesn’t work: List strings in alphabetical order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e</a:t>
            </a:r>
            <a:r>
              <a:rPr lang="en-US" sz="4400" dirty="0" smtClean="0">
                <a:latin typeface="Comic Sans MS"/>
                <a:cs typeface="Comic Sans MS"/>
              </a:rPr>
              <a:t>, 0, 00, 000, 0000, … – never get to strings that contain 1’s</a:t>
            </a:r>
            <a:endParaRPr lang="en-US" sz="4400" dirty="0" smtClean="0"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4049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C</a:t>
            </a:r>
            <a:r>
              <a:rPr lang="en-US" sz="4000" dirty="0" err="1" smtClean="0"/>
              <a:t>ountably</a:t>
            </a:r>
            <a:r>
              <a:rPr lang="en-US" sz="4000" dirty="0" smtClean="0"/>
              <a:t> Infinite Sets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27986" y="645330"/>
            <a:ext cx="8916014" cy="2585323"/>
            <a:chOff x="0" y="306847"/>
            <a:chExt cx="8916014" cy="2585323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3560008"/>
                </p:ext>
              </p:extLst>
            </p:nvPr>
          </p:nvGraphicFramePr>
          <p:xfrm>
            <a:off x="369415" y="942266"/>
            <a:ext cx="1465263" cy="1298575"/>
          </p:xfrm>
          <a:graphic>
            <a:graphicData uri="http://schemas.openxmlformats.org/presentationml/2006/ole">
              <p:oleObj spid="_x0000_s41987" name="Equation" r:id="rId4" imgW="444500" imgH="393700" progId="Equation.DSMT4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0" y="306847"/>
              <a:ext cx="891601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 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			… is </a:t>
              </a:r>
              <a:r>
                <a:rPr lang="en-US" sz="4400" dirty="0" err="1" smtClean="0">
                  <a:latin typeface="Comic Sans MS"/>
                  <a:cs typeface="Comic Sans MS"/>
                </a:rPr>
                <a:t>countably</a:t>
              </a:r>
              <a:r>
                <a:rPr lang="en-US" sz="4400" dirty="0" smtClean="0">
                  <a:latin typeface="Comic Sans MS"/>
                  <a:cs typeface="Comic Sans MS"/>
                </a:rPr>
                <a:t> infinite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7986" y="3545997"/>
            <a:ext cx="89160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Proof: List strings shortest to longest, and alphabetically within strings of the same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4049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01" y="363538"/>
            <a:ext cx="8089399" cy="9802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“Lexicographic order” of {0,1}*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27986" y="645330"/>
            <a:ext cx="8916014" cy="2585325"/>
            <a:chOff x="0" y="306847"/>
            <a:chExt cx="8916014" cy="258532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3560008"/>
                </p:ext>
              </p:extLst>
            </p:nvPr>
          </p:nvGraphicFramePr>
          <p:xfrm>
            <a:off x="369415" y="942266"/>
            <a:ext cx="1465263" cy="1298575"/>
          </p:xfrm>
          <a:graphic>
            <a:graphicData uri="http://schemas.openxmlformats.org/presentationml/2006/ole">
              <p:oleObj spid="_x0000_s60418" name="Equation" r:id="rId4" imgW="444500" imgH="393700" progId="Equation.DSMT4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0" y="306847"/>
              <a:ext cx="8916014" cy="258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= {</a:t>
              </a:r>
              <a:r>
                <a:rPr lang="en-US" sz="4400" dirty="0" err="1" smtClean="0">
                  <a:latin typeface="Comic Sans MS"/>
                  <a:cs typeface="Comic Sans MS"/>
                </a:rPr>
                <a:t>e</a:t>
              </a:r>
              <a:r>
                <a:rPr lang="en-US" sz="4400" dirty="0" smtClean="0">
                  <a:latin typeface="Comic Sans MS"/>
                  <a:cs typeface="Comic Sans MS"/>
                </a:rPr>
                <a:t>, 0, 1, 00, 01, 10, 11, …}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		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2863086"/>
            <a:ext cx="513942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latin typeface="Comic Sans MS"/>
                <a:cs typeface="Comic Sans MS"/>
              </a:rPr>
              <a:t>= {	</a:t>
            </a:r>
            <a:r>
              <a:rPr lang="en-US" sz="4400" dirty="0" err="1" smtClean="0">
                <a:latin typeface="Comic Sans MS"/>
                <a:cs typeface="Comic Sans MS"/>
              </a:rPr>
              <a:t>e</a:t>
            </a:r>
            <a:r>
              <a:rPr lang="en-US" sz="4400" dirty="0" smtClean="0">
                <a:latin typeface="Comic Sans MS"/>
                <a:cs typeface="Comic Sans MS"/>
              </a:rPr>
              <a:t>,</a:t>
            </a:r>
          </a:p>
          <a:p>
            <a:pPr>
              <a:spcAft>
                <a:spcPts val="1800"/>
              </a:spcAft>
            </a:pPr>
            <a:r>
              <a:rPr lang="en-US" sz="4400" dirty="0" smtClean="0">
                <a:latin typeface="Comic Sans MS"/>
                <a:cs typeface="Comic Sans MS"/>
              </a:rPr>
              <a:t>		0, 1,</a:t>
            </a:r>
          </a:p>
          <a:p>
            <a:pPr>
              <a:spcAft>
                <a:spcPts val="1800"/>
              </a:spcAft>
            </a:pPr>
            <a:r>
              <a:rPr lang="en-US" sz="4400" dirty="0" smtClean="0">
                <a:latin typeface="Comic Sans MS"/>
                <a:cs typeface="Comic Sans MS"/>
              </a:rPr>
              <a:t>		00, 01, 10, 11,</a:t>
            </a:r>
          </a:p>
          <a:p>
            <a:pPr>
              <a:spcAft>
                <a:spcPts val="1800"/>
              </a:spcAft>
            </a:pPr>
            <a:r>
              <a:rPr lang="en-US" sz="4400" dirty="0" smtClean="0">
                <a:latin typeface="Comic Sans MS"/>
                <a:cs typeface="Comic Sans MS"/>
              </a:rPr>
              <a:t>		000, 	…	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2840200"/>
            <a:ext cx="513942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latin typeface="Comic Sans MS"/>
                <a:cs typeface="Comic Sans MS"/>
              </a:rPr>
              <a:t>= {	f(0),</a:t>
            </a:r>
          </a:p>
          <a:p>
            <a:pPr>
              <a:spcAft>
                <a:spcPts val="1800"/>
              </a:spcAft>
            </a:pPr>
            <a:r>
              <a:rPr lang="en-US" sz="4400" dirty="0" smtClean="0">
                <a:latin typeface="Comic Sans MS"/>
                <a:cs typeface="Comic Sans MS"/>
              </a:rPr>
              <a:t>		f(1), f(2),</a:t>
            </a:r>
          </a:p>
          <a:p>
            <a:pPr>
              <a:spcAft>
                <a:spcPts val="1800"/>
              </a:spcAft>
            </a:pPr>
            <a:r>
              <a:rPr lang="en-US" sz="4400" dirty="0" smtClean="0">
                <a:latin typeface="Comic Sans MS"/>
                <a:cs typeface="Comic Sans MS"/>
              </a:rPr>
              <a:t>		f(3), f(4), 	…</a:t>
            </a:r>
            <a:r>
              <a:rPr lang="en-US" sz="4400" dirty="0" smtClean="0">
                <a:latin typeface="Comic Sans MS"/>
                <a:cs typeface="Comic Sans MS"/>
              </a:rPr>
              <a:t>}</a:t>
            </a:r>
          </a:p>
          <a:p>
            <a:pPr>
              <a:spcAft>
                <a:spcPts val="1800"/>
              </a:spcAft>
            </a:pPr>
            <a:r>
              <a:rPr lang="en-US" sz="4400" dirty="0" smtClean="0">
                <a:latin typeface="Comic Sans MS"/>
                <a:cs typeface="Comic Sans MS"/>
              </a:rPr>
              <a:t>So {0,1}* is countable</a:t>
            </a:r>
            <a:r>
              <a:rPr lang="en-US" sz="4400" dirty="0" smtClean="0">
                <a:latin typeface="Comic Sans MS"/>
                <a:cs typeface="Comic Sans MS"/>
              </a:rPr>
              <a:t>	</a:t>
            </a:r>
            <a:endParaRPr lang="en-US" sz="44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4049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Unc</a:t>
            </a:r>
            <a:r>
              <a:rPr lang="en-US" sz="4000" dirty="0" err="1" smtClean="0"/>
              <a:t>ountably</a:t>
            </a:r>
            <a:r>
              <a:rPr lang="en-US" sz="4000" dirty="0" smtClean="0"/>
              <a:t> Infinite Sets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p:oleObj spid="_x0000_s29698" name="Equation" r:id="rId4" imgW="457200" imgH="393700" progId="Equation.DSMT4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1112" y="1262959"/>
            <a:ext cx="8032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halkboard"/>
                <a:cs typeface="Chalkboard"/>
              </a:rPr>
              <a:t>What about infinitely long bit strings? Like infinite decimal fractions but with </a:t>
            </a:r>
            <a:r>
              <a:rPr lang="en-US" sz="4400" dirty="0" smtClean="0">
                <a:latin typeface="Chalkboard"/>
                <a:cs typeface="Chalkboard"/>
              </a:rPr>
              <a:t>bits</a:t>
            </a:r>
          </a:p>
          <a:p>
            <a:r>
              <a:rPr lang="en-US" sz="4400" dirty="0" smtClean="0">
                <a:latin typeface="Chalkboard"/>
                <a:cs typeface="Chalkboard"/>
              </a:rPr>
              <a:t>E.g. 01010101010101010101010…</a:t>
            </a:r>
            <a:endParaRPr lang="en-US" sz="44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4049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55" y="1447223"/>
            <a:ext cx="2564572" cy="96324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p:oleObj spid="_x0000_s31746" name="Equation" r:id="rId3" imgW="1333500" imgH="3937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2/28/14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7E221-1C84-0D42-97BB-CD464035A6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07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6.3|4.3|11.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6.3|4.3|11.8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2.7|51.6|28.1|12.9|29.7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2.7|51.6|28.1|12.9|29.7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2.7|51.6|28.1|12.9|29.7"/>
</p:tagLst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146</TotalTime>
  <Words>970</Words>
  <Application>Microsoft Macintosh PowerPoint</Application>
  <PresentationFormat>On-screen Show (4:3)</PresentationFormat>
  <Paragraphs>297</Paragraphs>
  <Slides>16</Slides>
  <Notes>10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CS20 template</vt:lpstr>
      <vt:lpstr>Equation</vt:lpstr>
      <vt:lpstr>Uncountable Sets</vt:lpstr>
      <vt:lpstr>Countably Infinite</vt:lpstr>
      <vt:lpstr>Infinite Sizes</vt:lpstr>
      <vt:lpstr>P(N)</vt:lpstr>
      <vt:lpstr> Countably Infinite Sets</vt:lpstr>
      <vt:lpstr> Countably Infinite Sets</vt:lpstr>
      <vt:lpstr> “Lexicographic order” of {0,1}*</vt:lpstr>
      <vt:lpstr> Uncountably Infinite Sets</vt:lpstr>
      <vt:lpstr>Diagonal Arguments</vt:lpstr>
      <vt:lpstr>Diagonal Arguments</vt:lpstr>
      <vt:lpstr>Diagonal Arguments</vt:lpstr>
      <vt:lpstr>Cantor’s Theorem</vt:lpstr>
      <vt:lpstr>There is no bijection A↔P(A)</vt:lpstr>
      <vt:lpstr>There is no bijection A↔P(A)</vt:lpstr>
      <vt:lpstr>So P(N) is uncountable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Uncountable Sets</dc:title>
  <dc:creator>Harry Lewis</dc:creator>
  <cp:lastModifiedBy>Harry Lewis</cp:lastModifiedBy>
  <cp:revision>15</cp:revision>
  <dcterms:created xsi:type="dcterms:W3CDTF">2014-02-18T14:41:16Z</dcterms:created>
  <dcterms:modified xsi:type="dcterms:W3CDTF">2014-02-18T15:04:14Z</dcterms:modified>
</cp:coreProperties>
</file>