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A93-2C09-9640-96F6-095A1A009A42}" type="datetimeFigureOut">
              <a:rPr lang="en-US" smtClean="0"/>
              <a:pPr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C721B-C9DC-3840-8C51-3895201B1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F495F-80D0-3C47-860C-47490F6F5714}" type="datetimeFigureOut">
              <a:rPr lang="en-US" smtClean="0"/>
              <a:pPr/>
              <a:t>2/26/14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B96B-7E9A-1849-8C0B-D2351E0D0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8D08-E6F3-2847-8F17-E2A6C44658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Directed 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68275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>
                <a:solidFill>
                  <a:srgbClr val="000000"/>
                </a:solidFill>
                <a:latin typeface="Comic Sans MS"/>
              </a:rPr>
              <a:t>then</a:t>
            </a:r>
            <a:r>
              <a:rPr lang="en-US" sz="4400" smtClean="0">
                <a:solidFill>
                  <a:srgbClr val="000000"/>
                </a:solidFill>
                <a:latin typeface="Comic Sans MS"/>
              </a:rPr>
              <a:t> walk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921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1"/>
            <a:ext cx="883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halkboard"/>
                <a:cs typeface="Chalkboard"/>
              </a:rPr>
              <a:t>Digraph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G</a:t>
            </a:r>
            <a:r>
              <a:rPr lang="en-US" sz="5400" dirty="0" smtClean="0">
                <a:latin typeface="Chalkboard"/>
                <a:cs typeface="Chalkboard"/>
              </a:rPr>
              <a:t> defines walk</a:t>
            </a:r>
          </a:p>
          <a:p>
            <a:r>
              <a:rPr lang="en-US" sz="5400" dirty="0" smtClean="0">
                <a:latin typeface="Chalkboard"/>
                <a:cs typeface="Chalkboard"/>
              </a:rPr>
              <a:t>relation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  <a:latin typeface="Chalkboard"/>
                <a:cs typeface="Chalkboard"/>
              </a:rPr>
              <a:t>+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  <a:latin typeface="Chalkboard"/>
                <a:cs typeface="Chalkboard"/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  <a:latin typeface="Chalkboard"/>
                <a:cs typeface="Chalkboard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v</a:t>
            </a:r>
            <a:r>
              <a:rPr lang="en-US" sz="5400" dirty="0" smtClean="0">
                <a:latin typeface="Chalkboard"/>
                <a:cs typeface="Chalkboard"/>
              </a:rPr>
              <a:t>   </a:t>
            </a:r>
            <a:r>
              <a:rPr lang="en-US" sz="5400" dirty="0" err="1" smtClean="0">
                <a:latin typeface="Chalkboard"/>
                <a:cs typeface="Chalkboard"/>
              </a:rPr>
              <a:t>iff</a:t>
            </a:r>
            <a:r>
              <a:rPr lang="en-US" sz="5400" dirty="0" smtClean="0">
                <a:latin typeface="Chalkboard"/>
                <a:cs typeface="Chalkboard"/>
              </a:rPr>
              <a:t>   </a:t>
            </a:r>
            <a:r>
              <a:rPr lang="en-US" sz="6000" b="1" dirty="0" smtClean="0">
                <a:latin typeface="Chalkboard"/>
                <a:cs typeface="Chalkboard"/>
              </a:rPr>
              <a:t>∃</a:t>
            </a:r>
            <a:r>
              <a:rPr lang="en-US" sz="5400" dirty="0" smtClean="0">
                <a:latin typeface="Chalkboard"/>
                <a:cs typeface="Chalkboard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u</a:t>
            </a:r>
            <a:r>
              <a:rPr lang="en-US" sz="5400" dirty="0" smtClean="0">
                <a:latin typeface="Chalkboard"/>
                <a:cs typeface="Chalkboard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 v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walk relation)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“+” means 1 or more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3621621"/>
              </p:ext>
            </p:extLst>
          </p:nvPr>
        </p:nvGraphicFramePr>
        <p:xfrm>
          <a:off x="4800600" y="3042960"/>
          <a:ext cx="2258939" cy="2012637"/>
        </p:xfrm>
        <a:graphic>
          <a:graphicData uri="http://schemas.openxmlformats.org/presentationml/2006/ole">
            <p:oleObj spid="_x0000_s45058" name="Equation" r:id="rId4" imgW="584200" imgH="52070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halkboard"/>
                <a:cs typeface="Chalkboard"/>
              </a:rPr>
              <a:t>Digraph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G</a:t>
            </a:r>
            <a:r>
              <a:rPr lang="en-US" sz="5400" dirty="0" smtClean="0">
                <a:latin typeface="Chalkboard"/>
                <a:cs typeface="Chalkboard"/>
              </a:rPr>
              <a:t> defines walk</a:t>
            </a:r>
          </a:p>
          <a:p>
            <a:r>
              <a:rPr lang="en-US" sz="5400" dirty="0" smtClean="0">
                <a:latin typeface="Chalkboard"/>
                <a:cs typeface="Chalkboard"/>
              </a:rPr>
              <a:t>relation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  <a:latin typeface="Chalkboard"/>
                <a:cs typeface="Chalkboard"/>
              </a:rPr>
              <a:t>*</a:t>
            </a:r>
          </a:p>
          <a:p>
            <a:r>
              <a:rPr lang="en-US" sz="5400" dirty="0" err="1" smtClean="0">
                <a:solidFill>
                  <a:srgbClr val="0000FF"/>
                </a:solidFill>
                <a:latin typeface="Chalkboard"/>
                <a:cs typeface="Chalkboard"/>
              </a:rPr>
              <a:t>u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  G</a:t>
            </a:r>
            <a:r>
              <a:rPr lang="en-US" sz="5400" baseline="30000" dirty="0" smtClean="0">
                <a:solidFill>
                  <a:srgbClr val="FF00FF"/>
                </a:solidFill>
                <a:latin typeface="Chalkboard"/>
                <a:cs typeface="Chalkboard"/>
              </a:rPr>
              <a:t>*</a:t>
            </a:r>
            <a:r>
              <a:rPr lang="en-US" sz="5400" baseline="30000" dirty="0" smtClean="0">
                <a:solidFill>
                  <a:srgbClr val="0000FF"/>
                </a:solidFill>
                <a:latin typeface="Chalkboard"/>
                <a:cs typeface="Chalkboard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halkboard"/>
                <a:cs typeface="Chalkboard"/>
              </a:rPr>
              <a:t>v</a:t>
            </a:r>
            <a:r>
              <a:rPr lang="en-US" sz="5400" dirty="0" smtClean="0">
                <a:latin typeface="Chalkboard"/>
                <a:cs typeface="Chalkboard"/>
              </a:rPr>
              <a:t>   </a:t>
            </a:r>
            <a:r>
              <a:rPr lang="en-US" sz="5400" dirty="0" err="1" smtClean="0">
                <a:latin typeface="Chalkboard"/>
                <a:cs typeface="Chalkboard"/>
              </a:rPr>
              <a:t>iff</a:t>
            </a:r>
            <a:r>
              <a:rPr lang="en-US" sz="5400" dirty="0" smtClean="0">
                <a:latin typeface="Chalkboard"/>
                <a:cs typeface="Chalkboard"/>
              </a:rPr>
              <a:t>          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u</a:t>
            </a:r>
            <a:r>
              <a:rPr lang="en-US" sz="5400" dirty="0" smtClean="0">
                <a:latin typeface="Chalkboard"/>
                <a:cs typeface="Chalkboard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halkboard"/>
                <a:cs typeface="Chalkboard"/>
              </a:rPr>
              <a:t> v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walk relation)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“*” means “0 or more”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50362" y="3265616"/>
          <a:ext cx="2174148" cy="1586540"/>
        </p:xfrm>
        <a:graphic>
          <a:graphicData uri="http://schemas.openxmlformats.org/presentationml/2006/ole">
            <p:oleObj spid="_x0000_s55299" name="Equation" r:id="rId4" imgW="469900" imgH="3429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A </a:t>
            </a:r>
            <a:r>
              <a:rPr lang="en-US" sz="5400" dirty="0">
                <a:solidFill>
                  <a:srgbClr val="0000CC"/>
                </a:solidFill>
              </a:rPr>
              <a:t>cycle</a:t>
            </a:r>
            <a:r>
              <a:rPr lang="en-US" sz="5400" dirty="0"/>
              <a:t> is </a:t>
            </a:r>
            <a:r>
              <a:rPr lang="en-US" sz="5400" dirty="0" smtClean="0"/>
              <a:t>a walk whose</a:t>
            </a:r>
          </a:p>
          <a:p>
            <a:pPr>
              <a:buFontTx/>
              <a:buNone/>
            </a:pPr>
            <a:r>
              <a:rPr lang="en-US" sz="5400" dirty="0" smtClean="0"/>
              <a:t>only repeat vertex is its</a:t>
            </a:r>
          </a:p>
          <a:p>
            <a:pPr>
              <a:buFontTx/>
              <a:buNone/>
            </a:pPr>
            <a:r>
              <a:rPr lang="en-US" sz="5400" dirty="0" smtClean="0"/>
              <a:t>start &amp; end.</a:t>
            </a:r>
          </a:p>
          <a:p>
            <a:pPr>
              <a:buFontTx/>
              <a:buNone/>
            </a:pPr>
            <a:r>
              <a:rPr lang="en-US" sz="5400" dirty="0" smtClean="0"/>
              <a:t>(a single vertex is a</a:t>
            </a:r>
          </a:p>
          <a:p>
            <a:pPr>
              <a:buFontTx/>
              <a:buNone/>
            </a:pPr>
            <a:r>
              <a:rPr lang="en-US" sz="5400" dirty="0" smtClean="0"/>
              <a:t>length 0 cycle)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p:oleObj spid="_x0000_s47106" name="Equation" r:id="rId4" imgW="914400" imgH="198720" progId="Equation.DSMT4">
              <p:embed/>
            </p:oleObj>
          </a:graphicData>
        </a:graphic>
      </p:graphicFrame>
      <p:grpSp>
        <p:nvGrpSpPr>
          <p:cNvPr id="5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Closed walk</a:t>
            </a:r>
            <a:r>
              <a:rPr lang="en-US" dirty="0" smtClean="0"/>
              <a:t> starts &amp; ends at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same vertex.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i="1" dirty="0" smtClean="0"/>
              <a:t>  </a:t>
            </a:r>
            <a:r>
              <a:rPr lang="en-US" dirty="0" smtClean="0">
                <a:solidFill>
                  <a:srgbClr val="0033CC"/>
                </a:solidFill>
              </a:rPr>
              <a:t>The </a:t>
            </a:r>
            <a:r>
              <a:rPr lang="en-US" dirty="0" smtClean="0">
                <a:solidFill>
                  <a:srgbClr val="FF00FF"/>
                </a:solidFill>
              </a:rPr>
              <a:t>shortest</a:t>
            </a:r>
            <a:r>
              <a:rPr lang="en-US" dirty="0" smtClean="0">
                <a:solidFill>
                  <a:srgbClr val="0033CC"/>
                </a:solidFill>
              </a:rPr>
              <a:t> positive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length closed walk containing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vertex is a positive length cycle!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Proof</a:t>
            </a:r>
            <a:r>
              <a:rPr lang="en-US" sz="3600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similar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 &amp; Cycles</a:t>
            </a:r>
            <a:endParaRPr lang="en-US" sz="4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19515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/>
              <a:t>has no positive</a:t>
            </a:r>
          </a:p>
          <a:p>
            <a:pPr>
              <a:buNone/>
            </a:pPr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5971792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D</a:t>
            </a:r>
            <a:r>
              <a:rPr lang="en-US" sz="4400" dirty="0" smtClean="0">
                <a:latin typeface="Chalkboard"/>
                <a:cs typeface="Chalkboard"/>
              </a:rPr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A</a:t>
            </a:r>
            <a:r>
              <a:rPr lang="en-US" sz="4400" dirty="0" smtClean="0">
                <a:latin typeface="Chalkboard"/>
                <a:cs typeface="Chalkboard"/>
              </a:rPr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G</a:t>
            </a:r>
            <a:r>
              <a:rPr lang="en-US" sz="4400" dirty="0" smtClean="0">
                <a:latin typeface="Chalkboard"/>
                <a:cs typeface="Chalkboard"/>
              </a:rPr>
              <a:t>raph</a:t>
            </a:r>
            <a:endParaRPr lang="en-US" sz="4400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196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  <a:latin typeface="Chalkboard"/>
              <a:cs typeface="Chalkboard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/>
              <a:t>examples:</a:t>
            </a:r>
          </a:p>
          <a:p>
            <a:pPr>
              <a:buNone/>
            </a:pPr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pPr>
              <a:buNone/>
            </a:pPr>
            <a:r>
              <a:rPr lang="en-US" sz="6600" dirty="0" smtClean="0">
                <a:latin typeface="Comic Sans MS"/>
                <a:cs typeface="Comic Sans MS"/>
              </a:rPr>
              <a:t>⊊ relation on sets</a:t>
            </a:r>
          </a:p>
          <a:p>
            <a:pPr>
              <a:buNone/>
            </a:pPr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5971792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D</a:t>
            </a:r>
            <a:r>
              <a:rPr lang="en-US" sz="4400" dirty="0" smtClean="0">
                <a:latin typeface="Chalkboard"/>
                <a:cs typeface="Chalkboard"/>
              </a:rPr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A</a:t>
            </a:r>
            <a:r>
              <a:rPr lang="en-US" sz="4400" dirty="0" smtClean="0">
                <a:latin typeface="Chalkboard"/>
                <a:cs typeface="Chalkboard"/>
              </a:rPr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G</a:t>
            </a:r>
            <a:r>
              <a:rPr lang="en-US" sz="4400" dirty="0" smtClean="0">
                <a:latin typeface="Chalkboard"/>
                <a:cs typeface="Chalkboard"/>
              </a:rPr>
              <a:t>raph</a:t>
            </a:r>
            <a:endParaRPr lang="en-US" sz="4400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196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Chalkboard"/>
                <a:cs typeface="Chalkboard"/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  <a:latin typeface="Chalkboard"/>
              <a:cs typeface="Chalkboard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Tournament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team plays every 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8718" y="2283027"/>
            <a:ext cx="6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H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9918" y="2721114"/>
            <a:ext cx="6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Y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39" y="4492368"/>
            <a:ext cx="6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halkboard"/>
                <a:cs typeface="Chalkboard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7080" y="4988562"/>
            <a:ext cx="6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D</a:t>
            </a:r>
            <a:endParaRPr lang="en-US" sz="4000" dirty="0">
              <a:latin typeface="Chalkboard"/>
              <a:cs typeface="Chalkboard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55880" y="2721114"/>
            <a:ext cx="1374038" cy="26979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785322" y="3910795"/>
            <a:ext cx="1622286" cy="53324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41156" y="3802056"/>
            <a:ext cx="1622286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1657468" y="4988562"/>
            <a:ext cx="1979612" cy="35394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1465823" y="3028996"/>
            <a:ext cx="2209343" cy="213317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729914" y="3366274"/>
            <a:ext cx="1300005" cy="128238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92408" y="2436221"/>
            <a:ext cx="5280911" cy="3848060"/>
            <a:chOff x="4092408" y="2436221"/>
            <a:chExt cx="5280911" cy="3848060"/>
          </a:xfrm>
        </p:grpSpPr>
        <p:sp>
          <p:nvSpPr>
            <p:cNvPr id="25" name="TextBox 24"/>
            <p:cNvSpPr txBox="1"/>
            <p:nvPr/>
          </p:nvSpPr>
          <p:spPr>
            <a:xfrm>
              <a:off x="5259019" y="2436221"/>
              <a:ext cx="60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Chalkboard"/>
                  <a:cs typeface="Chalkboard"/>
                </a:rPr>
                <a:t>H</a:t>
              </a:r>
              <a:endParaRPr lang="en-US" sz="4000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219" y="2874308"/>
              <a:ext cx="60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Chalkboard"/>
                  <a:cs typeface="Chalkboard"/>
                </a:rPr>
                <a:t>Y</a:t>
              </a:r>
              <a:endParaRPr lang="en-US" sz="4000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3840" y="4645562"/>
              <a:ext cx="60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halkboard"/>
                  <a:cs typeface="Chalkboard"/>
                </a:rPr>
                <a:t>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47381" y="5141756"/>
              <a:ext cx="60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Chalkboard"/>
                  <a:cs typeface="Chalkboard"/>
                </a:rPr>
                <a:t>D</a:t>
              </a:r>
              <a:endParaRPr lang="en-US" sz="4000" dirty="0">
                <a:latin typeface="Chalkboard"/>
                <a:cs typeface="Chalkboard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866181" y="2874308"/>
              <a:ext cx="1374038" cy="2697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6995623" y="4063989"/>
              <a:ext cx="1622286" cy="5332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4751457" y="3955250"/>
              <a:ext cx="1622286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1"/>
            </p:cNvCxnSpPr>
            <p:nvPr/>
          </p:nvCxnSpPr>
          <p:spPr>
            <a:xfrm>
              <a:off x="5867769" y="5141756"/>
              <a:ext cx="1979612" cy="3539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H="1">
              <a:off x="5675910" y="3181979"/>
              <a:ext cx="2361742" cy="1981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 flipV="1">
              <a:off x="5940215" y="3519468"/>
              <a:ext cx="1300005" cy="128238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92408" y="5637950"/>
              <a:ext cx="5280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halkboard"/>
                  <a:cs typeface="Chalkboard"/>
                </a:rPr>
                <a:t>DAG =&gt; Unique ranking</a:t>
              </a:r>
              <a:endParaRPr lang="en-US" sz="3600" dirty="0">
                <a:latin typeface="Chalkboard"/>
                <a:cs typeface="Chalkboard"/>
              </a:endParaRPr>
            </a:p>
          </p:txBody>
        </p:sp>
      </p:grpSp>
      <p:sp>
        <p:nvSpPr>
          <p:cNvPr id="40" name="Freeform 39"/>
          <p:cNvSpPr/>
          <p:nvPr/>
        </p:nvSpPr>
        <p:spPr>
          <a:xfrm>
            <a:off x="5868153" y="2681456"/>
            <a:ext cx="2196148" cy="3140126"/>
          </a:xfrm>
          <a:custGeom>
            <a:avLst/>
            <a:gdLst>
              <a:gd name="connsiteX0" fmla="*/ 41160 w 2196148"/>
              <a:gd name="connsiteY0" fmla="*/ 0 h 3140126"/>
              <a:gd name="connsiteX1" fmla="*/ 1540538 w 2196148"/>
              <a:gd name="connsiteY1" fmla="*/ 176412 h 3140126"/>
              <a:gd name="connsiteX2" fmla="*/ 1963891 w 2196148"/>
              <a:gd name="connsiteY2" fmla="*/ 688005 h 3140126"/>
              <a:gd name="connsiteX3" fmla="*/ 146998 w 2196148"/>
              <a:gd name="connsiteY3" fmla="*/ 2310992 h 3140126"/>
              <a:gd name="connsiteX4" fmla="*/ 1081904 w 2196148"/>
              <a:gd name="connsiteY4" fmla="*/ 3034279 h 3140126"/>
              <a:gd name="connsiteX5" fmla="*/ 1981531 w 2196148"/>
              <a:gd name="connsiteY5" fmla="*/ 2946073 h 314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148" h="3140126">
                <a:moveTo>
                  <a:pt x="41160" y="0"/>
                </a:moveTo>
                <a:cubicBezTo>
                  <a:pt x="630621" y="30872"/>
                  <a:pt x="1220083" y="61745"/>
                  <a:pt x="1540538" y="176412"/>
                </a:cubicBezTo>
                <a:cubicBezTo>
                  <a:pt x="1860993" y="291079"/>
                  <a:pt x="2196148" y="332242"/>
                  <a:pt x="1963891" y="688005"/>
                </a:cubicBezTo>
                <a:cubicBezTo>
                  <a:pt x="1731634" y="1043768"/>
                  <a:pt x="293996" y="1919946"/>
                  <a:pt x="146998" y="2310992"/>
                </a:cubicBezTo>
                <a:cubicBezTo>
                  <a:pt x="0" y="2702038"/>
                  <a:pt x="776149" y="2928432"/>
                  <a:pt x="1081904" y="3034279"/>
                </a:cubicBezTo>
                <a:cubicBezTo>
                  <a:pt x="1387660" y="3140126"/>
                  <a:pt x="1981531" y="2946073"/>
                  <a:pt x="1981531" y="2946073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</a:t>
            </a:r>
            <a:r>
              <a:rPr lang="en-US" sz="5400" dirty="0" smtClean="0"/>
              <a:t>vertices</a:t>
            </a:r>
          </a:p>
          <a:p>
            <a:pPr lvl="1">
              <a:buNone/>
            </a:pPr>
            <a:r>
              <a:rPr lang="en-US" sz="5000" dirty="0" smtClean="0"/>
              <a:t>aka “nodes”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31746" name="Equation" r:id="rId4" imgW="914400" imgH="198720" progId="Equation.DSMT4">
              <p:embed/>
            </p:oleObj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15555" y="4238704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>
            <a:normAutofit lnSpcReduction="10000"/>
          </a:bodyPr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828800" y="4267200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the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endParaRPr lang="en-US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</a:t>
            </a:r>
            <a:r>
              <a:rPr lang="en-US" sz="4000" dirty="0" smtClean="0">
                <a:latin typeface="Comic Sans MS" pitchFamily="66" charset="0"/>
              </a:rPr>
              <a:t>alk from </a:t>
            </a:r>
            <a:r>
              <a:rPr lang="en-US" sz="4000" dirty="0">
                <a:latin typeface="Comic Sans MS" pitchFamily="66" charset="0"/>
              </a:rPr>
              <a:t>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3/6/12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D08-E6F3-2847-8F17-E2A6C44658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2411</TotalTime>
  <Words>547</Words>
  <Application>Microsoft Macintosh PowerPoint</Application>
  <PresentationFormat>On-screen Show (4:3)</PresentationFormat>
  <Paragraphs>168</Paragraphs>
  <Slides>19</Slides>
  <Notes>12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CS20 template</vt:lpstr>
      <vt:lpstr>Equation</vt:lpstr>
      <vt:lpstr>Directed Graphs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Closed Walks &amp; Cycles</vt:lpstr>
      <vt:lpstr>Slide 16</vt:lpstr>
      <vt:lpstr>Slide 17</vt:lpstr>
      <vt:lpstr>Example: Tournament Graph</vt:lpstr>
      <vt:lpstr>FINIS!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Graphs</dc:title>
  <dc:creator>Harry Lewis</dc:creator>
  <cp:lastModifiedBy>Harry Lewis</cp:lastModifiedBy>
  <cp:revision>11</cp:revision>
  <dcterms:created xsi:type="dcterms:W3CDTF">2014-02-26T16:48:23Z</dcterms:created>
  <dcterms:modified xsi:type="dcterms:W3CDTF">2014-02-26T21:09:17Z</dcterms:modified>
</cp:coreProperties>
</file>