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DC6D8-C7D6-7C42-A114-9899D8CAF19F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83B8-80BD-4340-B734-AC5706845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5983-8F43-324D-810F-11B5DBAD4714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18AD-E238-2147-BB02-B03BAB9E0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Harry Lewis/CS 20/CSCI E-120/with thanks to Albert R.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5B70-7D80-B642-A403-C560CD1149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  <a:latin typeface="Chalkboard"/>
                <a:cs typeface="Chalkboard"/>
              </a:rPr>
              <a:t>Relations Between </a:t>
            </a:r>
            <a:r>
              <a:rPr lang="en-US" dirty="0" smtClean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  <a:latin typeface="Chalkboard"/>
                <a:cs typeface="Chalkboard"/>
              </a:rPr>
              <a:t>ets</a:t>
            </a:r>
            <a:endParaRPr lang="en-US" dirty="0">
              <a:solidFill>
                <a:srgbClr val="3366FF"/>
              </a:solidFill>
              <a:latin typeface="Chalkboard"/>
              <a:cs typeface="Chalkboar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Cardinality or “Size”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2227711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2227711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3099422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2" idx="7"/>
          </p:cNvCxnSpPr>
          <p:nvPr/>
        </p:nvCxnSpPr>
        <p:spPr>
          <a:xfrm>
            <a:off x="2339015" y="3457601"/>
            <a:ext cx="3772041" cy="36828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4466179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343304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816432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4089515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307962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4446393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4058961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2644834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3442496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843" y="3402499"/>
            <a:ext cx="13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3527060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B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2436311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262097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938" y="2576202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843" y="1300367"/>
            <a:ext cx="7813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For finite sets, a </a:t>
            </a:r>
            <a:r>
              <a:rPr lang="en-US" sz="2800" dirty="0" err="1" smtClean="0">
                <a:latin typeface="Chalkboard"/>
                <a:cs typeface="Chalkboard"/>
              </a:rPr>
              <a:t>bijection</a:t>
            </a:r>
            <a:r>
              <a:rPr lang="en-US" sz="2800" dirty="0" smtClean="0">
                <a:latin typeface="Chalkboard"/>
                <a:cs typeface="Chalkboard"/>
              </a:rPr>
              <a:t> exists </a:t>
            </a:r>
            <a:r>
              <a:rPr lang="en-US" sz="2800" dirty="0" err="1" smtClean="0">
                <a:latin typeface="Chalkboard"/>
                <a:cs typeface="Chalkboard"/>
              </a:rPr>
              <a:t>iff</a:t>
            </a:r>
            <a:r>
              <a:rPr lang="en-US" sz="2800" dirty="0" smtClean="0">
                <a:latin typeface="Chalkboard"/>
                <a:cs typeface="Chalkboard"/>
              </a:rPr>
              <a:t> A and B have the same number of elements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59403" y="473173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4274" y="5843694"/>
            <a:ext cx="72396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95634" y="4277993"/>
            <a:ext cx="3438931" cy="45373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Cardinality or “Size”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843" y="1300367"/>
            <a:ext cx="7813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Use the same as a definition of “same size” for infinite sets: 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Sets A and B have the same size </a:t>
            </a:r>
            <a:r>
              <a:rPr lang="en-US" sz="2800" dirty="0" err="1" smtClean="0">
                <a:latin typeface="Chalkboard"/>
                <a:cs typeface="Chalkboard"/>
              </a:rPr>
              <a:t>iff</a:t>
            </a:r>
            <a:r>
              <a:rPr lang="en-US" sz="2800" dirty="0" smtClean="0">
                <a:latin typeface="Chalkboard"/>
                <a:cs typeface="Chalkboard"/>
              </a:rPr>
              <a:t> there is a </a:t>
            </a:r>
            <a:r>
              <a:rPr lang="en-US" sz="2800" dirty="0" err="1" smtClean="0">
                <a:latin typeface="Chalkboard"/>
                <a:cs typeface="Chalkboard"/>
              </a:rPr>
              <a:t>bijection</a:t>
            </a:r>
            <a:r>
              <a:rPr lang="en-US" sz="2800" dirty="0" smtClean="0">
                <a:latin typeface="Chalkboard"/>
                <a:cs typeface="Chalkboard"/>
              </a:rPr>
              <a:t> between A and 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274" y="5843694"/>
            <a:ext cx="72396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31843" y="3536100"/>
            <a:ext cx="7813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Theorem: The set of even integers has the same size as the set of all integers [f(2n) = </a:t>
            </a:r>
            <a:r>
              <a:rPr lang="en-US" sz="2800" dirty="0" err="1" smtClean="0">
                <a:latin typeface="Chalkboard"/>
                <a:cs typeface="Chalkboard"/>
              </a:rPr>
              <a:t>n</a:t>
            </a:r>
            <a:r>
              <a:rPr lang="en-US" sz="2800" dirty="0" smtClean="0">
                <a:latin typeface="Chalkboard"/>
                <a:cs typeface="Chalkboard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843" y="4817726"/>
            <a:ext cx="78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…, -4, -3, -2,  -1, 0, 1, 2, 3, 4 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449" y="5576132"/>
            <a:ext cx="78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…, -8, -6, -4, -2, 0, 2, 4, 6, 8 …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420182" y="5487720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1929914" y="5487721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513869" y="5487722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122565" y="5487723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624050" y="5487724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026571" y="5487725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4429092" y="5487726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831613" y="5487727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5234134" y="5487728"/>
            <a:ext cx="394099" cy="158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Cardinality or “Size”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843" y="1300367"/>
            <a:ext cx="81008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There are as many natural numbers as integers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0   1  2  3  4  5  6   7  8 …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0, -1, 1, -2, 2, -3, 3, -4, 4  …</a:t>
            </a:r>
          </a:p>
          <a:p>
            <a:endParaRPr lang="en-US" sz="2800" dirty="0" smtClean="0">
              <a:latin typeface="Chalkboard"/>
              <a:cs typeface="Chalkboard"/>
            </a:endParaRPr>
          </a:p>
          <a:p>
            <a:r>
              <a:rPr lang="en-US" sz="2800" dirty="0" err="1" smtClean="0">
                <a:latin typeface="Chalkboard"/>
                <a:cs typeface="Chalkboard"/>
              </a:rPr>
              <a:t>f(n</a:t>
            </a:r>
            <a:r>
              <a:rPr lang="en-US" sz="2800" dirty="0" smtClean="0">
                <a:latin typeface="Chalkboard"/>
                <a:cs typeface="Chalkboard"/>
              </a:rPr>
              <a:t>) = n/2 if </a:t>
            </a:r>
            <a:r>
              <a:rPr lang="en-US" sz="2800" dirty="0" err="1" smtClean="0">
                <a:latin typeface="Chalkboard"/>
                <a:cs typeface="Chalkboard"/>
              </a:rPr>
              <a:t>n</a:t>
            </a:r>
            <a:r>
              <a:rPr lang="en-US" sz="2800" dirty="0" smtClean="0">
                <a:latin typeface="Chalkboard"/>
                <a:cs typeface="Chalkboard"/>
              </a:rPr>
              <a:t> is even, -(n+1)/2 if </a:t>
            </a:r>
            <a:r>
              <a:rPr lang="en-US" sz="2800" dirty="0" err="1" smtClean="0">
                <a:latin typeface="Chalkboard"/>
                <a:cs typeface="Chalkboard"/>
              </a:rPr>
              <a:t>n</a:t>
            </a:r>
            <a:r>
              <a:rPr lang="en-US" sz="2800" dirty="0" smtClean="0">
                <a:latin typeface="Chalkboard"/>
                <a:cs typeface="Chalkboard"/>
              </a:rPr>
              <a:t> is odd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274" y="5843694"/>
            <a:ext cx="72396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31843" y="3884104"/>
            <a:ext cx="7813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halkboard"/>
                <a:cs typeface="Chalkboard"/>
              </a:rPr>
              <a:t>Defn</a:t>
            </a:r>
            <a:r>
              <a:rPr lang="en-US" sz="2800" dirty="0" smtClean="0">
                <a:latin typeface="Chalkboard"/>
                <a:cs typeface="Chalkboard"/>
              </a:rPr>
              <a:t>: A set is </a:t>
            </a:r>
            <a:r>
              <a:rPr lang="en-US" sz="2800" b="1" dirty="0" err="1" smtClean="0">
                <a:latin typeface="Chalkboard"/>
                <a:cs typeface="Chalkboard"/>
              </a:rPr>
              <a:t>countably</a:t>
            </a:r>
            <a:r>
              <a:rPr lang="en-US" sz="2800" b="1" dirty="0" smtClean="0">
                <a:latin typeface="Chalkboard"/>
                <a:cs typeface="Chalkboard"/>
              </a:rPr>
              <a:t> infinite</a:t>
            </a:r>
            <a:r>
              <a:rPr lang="en-US" sz="2800" b="1" i="1" dirty="0" smtClean="0">
                <a:latin typeface="Chalkboard"/>
                <a:cs typeface="Chalkboard"/>
              </a:rPr>
              <a:t> </a:t>
            </a:r>
            <a:r>
              <a:rPr lang="en-US" sz="2800" dirty="0" smtClean="0">
                <a:latin typeface="Chalkboard"/>
                <a:cs typeface="Chalkboard"/>
              </a:rPr>
              <a:t>if it has the same size as the set of natural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Infinite Set May Have the Same Size as a Proper Subset!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381000" y="3581400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3000" y="5105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80059" y="3581400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2206" y="465102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1412" y="4196658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0618" y="3742287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9824" y="328791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9030" y="283354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8236" y="2379174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473" y="4684008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6473" y="4281697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2967" y="3827326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9461" y="3372955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9461" y="2918584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9461" y="2447719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386945" y="4700502"/>
            <a:ext cx="228600" cy="340607"/>
            <a:chOff x="5715000" y="2918584"/>
            <a:chExt cx="457200" cy="662815"/>
          </a:xfrm>
        </p:grpSpPr>
        <p:sp>
          <p:nvSpPr>
            <p:cNvPr id="29" name="Oval 28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378698" y="4256956"/>
            <a:ext cx="228600" cy="340607"/>
            <a:chOff x="5715000" y="2918584"/>
            <a:chExt cx="457200" cy="662815"/>
          </a:xfrm>
        </p:grpSpPr>
        <p:sp>
          <p:nvSpPr>
            <p:cNvPr id="51" name="Oval 50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370451" y="3813410"/>
            <a:ext cx="228600" cy="340607"/>
            <a:chOff x="5715000" y="2918584"/>
            <a:chExt cx="457200" cy="662815"/>
          </a:xfrm>
        </p:grpSpPr>
        <p:sp>
          <p:nvSpPr>
            <p:cNvPr id="57" name="Oval 56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362204" y="3369864"/>
            <a:ext cx="228600" cy="340607"/>
            <a:chOff x="5715000" y="2918584"/>
            <a:chExt cx="457200" cy="662815"/>
          </a:xfrm>
        </p:grpSpPr>
        <p:sp>
          <p:nvSpPr>
            <p:cNvPr id="63" name="Oval 62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353957" y="2926318"/>
            <a:ext cx="228600" cy="340607"/>
            <a:chOff x="5715000" y="2918584"/>
            <a:chExt cx="457200" cy="662815"/>
          </a:xfrm>
        </p:grpSpPr>
        <p:sp>
          <p:nvSpPr>
            <p:cNvPr id="69" name="Oval 68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345710" y="2482772"/>
            <a:ext cx="228600" cy="340607"/>
            <a:chOff x="5715000" y="2918584"/>
            <a:chExt cx="457200" cy="662815"/>
          </a:xfrm>
        </p:grpSpPr>
        <p:sp>
          <p:nvSpPr>
            <p:cNvPr id="75" name="Oval 74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rot="5400000">
            <a:off x="1157808" y="3593631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81808" y="511763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1818867" y="3593631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681014" y="466326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80220" y="420888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79426" y="3754518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78632" y="3300147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77838" y="284577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77044" y="239140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55281" y="4696239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355281" y="4293928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371775" y="3839557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388269" y="3385186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388269" y="2930815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8269" y="2459950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2925753" y="4712733"/>
            <a:ext cx="228600" cy="340607"/>
            <a:chOff x="5715000" y="2918584"/>
            <a:chExt cx="457200" cy="662815"/>
          </a:xfrm>
        </p:grpSpPr>
        <p:sp>
          <p:nvSpPr>
            <p:cNvPr id="96" name="Oval 95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917506" y="4269187"/>
            <a:ext cx="228600" cy="340607"/>
            <a:chOff x="5715000" y="2918584"/>
            <a:chExt cx="457200" cy="662815"/>
          </a:xfrm>
        </p:grpSpPr>
        <p:sp>
          <p:nvSpPr>
            <p:cNvPr id="102" name="Oval 101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09259" y="3825641"/>
            <a:ext cx="228600" cy="340607"/>
            <a:chOff x="5715000" y="2918584"/>
            <a:chExt cx="457200" cy="662815"/>
          </a:xfrm>
        </p:grpSpPr>
        <p:sp>
          <p:nvSpPr>
            <p:cNvPr id="108" name="Oval 107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2901012" y="3382095"/>
            <a:ext cx="228600" cy="340607"/>
            <a:chOff x="5715000" y="2918584"/>
            <a:chExt cx="457200" cy="662815"/>
          </a:xfrm>
        </p:grpSpPr>
        <p:sp>
          <p:nvSpPr>
            <p:cNvPr id="114" name="Oval 113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892765" y="2938549"/>
            <a:ext cx="228600" cy="340607"/>
            <a:chOff x="5715000" y="2918584"/>
            <a:chExt cx="457200" cy="662815"/>
          </a:xfrm>
        </p:grpSpPr>
        <p:sp>
          <p:nvSpPr>
            <p:cNvPr id="120" name="Oval 119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2884518" y="2495003"/>
            <a:ext cx="228600" cy="340607"/>
            <a:chOff x="5715000" y="2918584"/>
            <a:chExt cx="457200" cy="662815"/>
          </a:xfrm>
        </p:grpSpPr>
        <p:sp>
          <p:nvSpPr>
            <p:cNvPr id="126" name="Oval 125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898943" y="5302492"/>
            <a:ext cx="13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Hilton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481228" y="5302492"/>
            <a:ext cx="13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Sheraton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931781" y="2918584"/>
            <a:ext cx="254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room of both hotels is full!</a:t>
            </a:r>
          </a:p>
          <a:p>
            <a:endParaRPr lang="en-US" dirty="0" smtClean="0"/>
          </a:p>
          <a:p>
            <a:r>
              <a:rPr lang="en-US" dirty="0" smtClean="0"/>
              <a:t>Suppose the Sheraton has to be evacuated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832967" y="1902631"/>
            <a:ext cx="441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⋮</a:t>
            </a:r>
            <a:endParaRPr lang="en-US" sz="3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318085" y="1924656"/>
            <a:ext cx="441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⋮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Infinite Set May Have the Same Size as a Proper Subset!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381000" y="3581400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3000" y="5105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80059" y="3581400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2206" y="465102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1412" y="4196658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0618" y="3742287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9824" y="328791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9030" y="283354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8236" y="2379174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473" y="4684008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6473" y="4281697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2967" y="3827326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9461" y="3372955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9461" y="2918584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9461" y="2447719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1386945" y="4700502"/>
            <a:ext cx="228600" cy="340607"/>
            <a:chOff x="5715000" y="2918584"/>
            <a:chExt cx="457200" cy="662815"/>
          </a:xfrm>
        </p:grpSpPr>
        <p:sp>
          <p:nvSpPr>
            <p:cNvPr id="29" name="Oval 28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5"/>
          <p:cNvGrpSpPr/>
          <p:nvPr/>
        </p:nvGrpSpPr>
        <p:grpSpPr>
          <a:xfrm>
            <a:off x="1370451" y="3813410"/>
            <a:ext cx="228600" cy="340607"/>
            <a:chOff x="5715000" y="2918584"/>
            <a:chExt cx="457200" cy="662815"/>
          </a:xfrm>
        </p:grpSpPr>
        <p:sp>
          <p:nvSpPr>
            <p:cNvPr id="57" name="Oval 56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7"/>
          <p:cNvGrpSpPr/>
          <p:nvPr/>
        </p:nvGrpSpPr>
        <p:grpSpPr>
          <a:xfrm>
            <a:off x="1353957" y="2926318"/>
            <a:ext cx="228600" cy="340607"/>
            <a:chOff x="5715000" y="2918584"/>
            <a:chExt cx="457200" cy="662815"/>
          </a:xfrm>
        </p:grpSpPr>
        <p:sp>
          <p:nvSpPr>
            <p:cNvPr id="69" name="Oval 68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rot="5400000">
            <a:off x="1157808" y="3593631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81808" y="511763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1818867" y="3593631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681014" y="466326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80220" y="420888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79426" y="3754518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78632" y="3300147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77838" y="284577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77044" y="239140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55281" y="4696239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355281" y="4293928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371775" y="3839557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388269" y="3385186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388269" y="2930815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8269" y="2459950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13" name="Group 94"/>
          <p:cNvGrpSpPr/>
          <p:nvPr/>
        </p:nvGrpSpPr>
        <p:grpSpPr>
          <a:xfrm>
            <a:off x="2925753" y="4712733"/>
            <a:ext cx="228600" cy="340607"/>
            <a:chOff x="5715000" y="2918584"/>
            <a:chExt cx="457200" cy="662815"/>
          </a:xfrm>
        </p:grpSpPr>
        <p:sp>
          <p:nvSpPr>
            <p:cNvPr id="96" name="Oval 95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00"/>
          <p:cNvGrpSpPr/>
          <p:nvPr/>
        </p:nvGrpSpPr>
        <p:grpSpPr>
          <a:xfrm>
            <a:off x="2917506" y="4269187"/>
            <a:ext cx="228600" cy="340607"/>
            <a:chOff x="5715000" y="2918584"/>
            <a:chExt cx="457200" cy="662815"/>
          </a:xfrm>
        </p:grpSpPr>
        <p:sp>
          <p:nvSpPr>
            <p:cNvPr id="102" name="Oval 101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06"/>
          <p:cNvGrpSpPr/>
          <p:nvPr/>
        </p:nvGrpSpPr>
        <p:grpSpPr>
          <a:xfrm>
            <a:off x="2909259" y="3825641"/>
            <a:ext cx="228600" cy="340607"/>
            <a:chOff x="5715000" y="2918584"/>
            <a:chExt cx="457200" cy="662815"/>
          </a:xfrm>
        </p:grpSpPr>
        <p:sp>
          <p:nvSpPr>
            <p:cNvPr id="108" name="Oval 107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12"/>
          <p:cNvGrpSpPr/>
          <p:nvPr/>
        </p:nvGrpSpPr>
        <p:grpSpPr>
          <a:xfrm>
            <a:off x="2901012" y="3382095"/>
            <a:ext cx="228600" cy="340607"/>
            <a:chOff x="5715000" y="2918584"/>
            <a:chExt cx="457200" cy="662815"/>
          </a:xfrm>
        </p:grpSpPr>
        <p:sp>
          <p:nvSpPr>
            <p:cNvPr id="114" name="Oval 113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8"/>
          <p:cNvGrpSpPr/>
          <p:nvPr/>
        </p:nvGrpSpPr>
        <p:grpSpPr>
          <a:xfrm>
            <a:off x="2892765" y="2938549"/>
            <a:ext cx="228600" cy="340607"/>
            <a:chOff x="5715000" y="2918584"/>
            <a:chExt cx="457200" cy="662815"/>
          </a:xfrm>
        </p:grpSpPr>
        <p:sp>
          <p:nvSpPr>
            <p:cNvPr id="120" name="Oval 119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24"/>
          <p:cNvGrpSpPr/>
          <p:nvPr/>
        </p:nvGrpSpPr>
        <p:grpSpPr>
          <a:xfrm>
            <a:off x="2884518" y="2495003"/>
            <a:ext cx="228600" cy="340607"/>
            <a:chOff x="5715000" y="2918584"/>
            <a:chExt cx="457200" cy="662815"/>
          </a:xfrm>
        </p:grpSpPr>
        <p:sp>
          <p:nvSpPr>
            <p:cNvPr id="126" name="Oval 125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898943" y="5302492"/>
            <a:ext cx="13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Hilton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481228" y="5302492"/>
            <a:ext cx="13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Sheraton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931781" y="2918584"/>
            <a:ext cx="2548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Tell the resident of room </a:t>
            </a:r>
            <a:r>
              <a:rPr lang="en-US" dirty="0" err="1" smtClean="0"/>
              <a:t>n</a:t>
            </a:r>
            <a:r>
              <a:rPr lang="en-US" dirty="0" smtClean="0"/>
              <a:t> in the Hilton to go to room 2n</a:t>
            </a:r>
          </a:p>
          <a:p>
            <a:endParaRPr lang="en-US" dirty="0" smtClean="0"/>
          </a:p>
          <a:p>
            <a:r>
              <a:rPr lang="en-US" dirty="0" smtClean="0"/>
              <a:t>This leaves all the odd-numbered rooms of the </a:t>
            </a:r>
            <a:r>
              <a:rPr lang="en-US" smtClean="0"/>
              <a:t>Hilton unoccupied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rot="5400000" flipH="1" flipV="1">
            <a:off x="1437247" y="4154054"/>
            <a:ext cx="521537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867697" y="3508553"/>
            <a:ext cx="952852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 flipH="1" flipV="1">
            <a:off x="968977" y="2798669"/>
            <a:ext cx="1456489" cy="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67"/>
          <p:cNvGrpSpPr/>
          <p:nvPr/>
        </p:nvGrpSpPr>
        <p:grpSpPr>
          <a:xfrm>
            <a:off x="1353957" y="1989085"/>
            <a:ext cx="228600" cy="340607"/>
            <a:chOff x="5715000" y="2918584"/>
            <a:chExt cx="457200" cy="662815"/>
          </a:xfrm>
        </p:grpSpPr>
        <p:sp>
          <p:nvSpPr>
            <p:cNvPr id="137" name="Oval 136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/>
          <p:cNvCxnSpPr/>
          <p:nvPr/>
        </p:nvCxnSpPr>
        <p:spPr>
          <a:xfrm rot="5400000">
            <a:off x="1697575" y="4927827"/>
            <a:ext cx="40190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2967" y="1902631"/>
            <a:ext cx="441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⋮</a:t>
            </a:r>
            <a:endParaRPr lang="en-US" sz="3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318085" y="1924656"/>
            <a:ext cx="441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⋮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Infinite Set May Have the Same Size as a Proper Subset!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381000" y="3581400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3000" y="5105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80059" y="3581400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2206" y="465102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1412" y="4196658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0618" y="3742287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9824" y="328791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9030" y="283354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8236" y="2379174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473" y="4684008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6473" y="4281697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2967" y="3827326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9461" y="3372955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9461" y="2918584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9461" y="2447719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1386945" y="4700502"/>
            <a:ext cx="228600" cy="340607"/>
            <a:chOff x="5715000" y="2918584"/>
            <a:chExt cx="457200" cy="662815"/>
          </a:xfrm>
        </p:grpSpPr>
        <p:sp>
          <p:nvSpPr>
            <p:cNvPr id="29" name="Oval 28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5"/>
          <p:cNvGrpSpPr/>
          <p:nvPr/>
        </p:nvGrpSpPr>
        <p:grpSpPr>
          <a:xfrm>
            <a:off x="1370451" y="3813410"/>
            <a:ext cx="228600" cy="340607"/>
            <a:chOff x="5715000" y="2918584"/>
            <a:chExt cx="457200" cy="662815"/>
          </a:xfrm>
        </p:grpSpPr>
        <p:sp>
          <p:nvSpPr>
            <p:cNvPr id="57" name="Oval 56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7"/>
          <p:cNvGrpSpPr/>
          <p:nvPr/>
        </p:nvGrpSpPr>
        <p:grpSpPr>
          <a:xfrm>
            <a:off x="1353957" y="2926318"/>
            <a:ext cx="228600" cy="340607"/>
            <a:chOff x="5715000" y="2918584"/>
            <a:chExt cx="457200" cy="662815"/>
          </a:xfrm>
        </p:grpSpPr>
        <p:sp>
          <p:nvSpPr>
            <p:cNvPr id="69" name="Oval 68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rot="5400000">
            <a:off x="1157808" y="3593631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81808" y="5117631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1818867" y="3593631"/>
            <a:ext cx="304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681014" y="466326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80220" y="4208889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79426" y="3754518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78632" y="3300147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77838" y="284577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677044" y="239140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55281" y="4696239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355281" y="4293928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371775" y="3839557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388269" y="3385186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388269" y="2930815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8269" y="2459950"/>
            <a:ext cx="5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8" name="Group 94"/>
          <p:cNvGrpSpPr/>
          <p:nvPr/>
        </p:nvGrpSpPr>
        <p:grpSpPr>
          <a:xfrm>
            <a:off x="1392057" y="4281697"/>
            <a:ext cx="228600" cy="340607"/>
            <a:chOff x="5715000" y="2918584"/>
            <a:chExt cx="457200" cy="662815"/>
          </a:xfrm>
        </p:grpSpPr>
        <p:sp>
          <p:nvSpPr>
            <p:cNvPr id="96" name="Oval 95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0"/>
          <p:cNvGrpSpPr/>
          <p:nvPr/>
        </p:nvGrpSpPr>
        <p:grpSpPr>
          <a:xfrm>
            <a:off x="1353958" y="3356610"/>
            <a:ext cx="228600" cy="340607"/>
            <a:chOff x="5715000" y="2918584"/>
            <a:chExt cx="457200" cy="662815"/>
          </a:xfrm>
        </p:grpSpPr>
        <p:sp>
          <p:nvSpPr>
            <p:cNvPr id="102" name="Oval 101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6"/>
          <p:cNvGrpSpPr/>
          <p:nvPr/>
        </p:nvGrpSpPr>
        <p:grpSpPr>
          <a:xfrm>
            <a:off x="1353958" y="2469518"/>
            <a:ext cx="228600" cy="340607"/>
            <a:chOff x="5715000" y="2918584"/>
            <a:chExt cx="457200" cy="662815"/>
          </a:xfrm>
        </p:grpSpPr>
        <p:sp>
          <p:nvSpPr>
            <p:cNvPr id="108" name="Oval 107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898943" y="5302492"/>
            <a:ext cx="13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Hilton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481228" y="5302492"/>
            <a:ext cx="13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Sheraton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931781" y="2918584"/>
            <a:ext cx="25483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Tell the resident of room </a:t>
            </a:r>
            <a:r>
              <a:rPr lang="en-US" dirty="0" err="1" smtClean="0"/>
              <a:t>n</a:t>
            </a:r>
            <a:r>
              <a:rPr lang="en-US" dirty="0" smtClean="0"/>
              <a:t> in the Sheraton to go to room 2n+1 of the Hilton.</a:t>
            </a:r>
          </a:p>
          <a:p>
            <a:endParaRPr lang="en-US" dirty="0" smtClean="0"/>
          </a:p>
          <a:p>
            <a:r>
              <a:rPr lang="en-US" dirty="0" smtClean="0"/>
              <a:t>Everyone gets a room!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rot="10800000">
            <a:off x="1620657" y="4427332"/>
            <a:ext cx="1262276" cy="481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0" idx="3"/>
          </p:cNvCxnSpPr>
          <p:nvPr/>
        </p:nvCxnSpPr>
        <p:spPr>
          <a:xfrm flipH="1" flipV="1">
            <a:off x="1577446" y="3618902"/>
            <a:ext cx="1315319" cy="859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V="1">
            <a:off x="1585566" y="2654125"/>
            <a:ext cx="1310854" cy="1283879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67"/>
          <p:cNvGrpSpPr/>
          <p:nvPr/>
        </p:nvGrpSpPr>
        <p:grpSpPr>
          <a:xfrm>
            <a:off x="1353957" y="1989085"/>
            <a:ext cx="228600" cy="340607"/>
            <a:chOff x="5715000" y="2918584"/>
            <a:chExt cx="457200" cy="662815"/>
          </a:xfrm>
        </p:grpSpPr>
        <p:sp>
          <p:nvSpPr>
            <p:cNvPr id="137" name="Oval 136"/>
            <p:cNvSpPr/>
            <p:nvPr/>
          </p:nvSpPr>
          <p:spPr>
            <a:xfrm>
              <a:off x="5847209" y="2918584"/>
              <a:ext cx="173190" cy="1821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rot="5400000">
              <a:off x="5757851" y="3249544"/>
              <a:ext cx="354982" cy="39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5786089" y="3434112"/>
              <a:ext cx="152399" cy="14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 flipH="1">
              <a:off x="5960028" y="3445427"/>
              <a:ext cx="151607" cy="120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715000" y="3200400"/>
              <a:ext cx="4572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Arrow Connector 135"/>
          <p:cNvCxnSpPr/>
          <p:nvPr/>
        </p:nvCxnSpPr>
        <p:spPr>
          <a:xfrm rot="16200000" flipV="1">
            <a:off x="1363854" y="1928863"/>
            <a:ext cx="1846958" cy="141977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32967" y="1902631"/>
            <a:ext cx="441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⋮</a:t>
            </a:r>
            <a:endParaRPr lang="en-US" sz="3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318085" y="1924656"/>
            <a:ext cx="441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⋮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Relations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1872565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1872565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5440" y="2733514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35440" y="2733514"/>
            <a:ext cx="4175809" cy="138828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72437" y="4100271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4202" y="2570372"/>
            <a:ext cx="7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halkboard"/>
                <a:cs typeface="Chalkboard"/>
              </a:rPr>
              <a:t>Sam</a:t>
            </a:r>
            <a:endParaRPr lang="en-US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6602" y="3937129"/>
            <a:ext cx="7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halkboard"/>
                <a:cs typeface="Chalkboard"/>
              </a:rPr>
              <a:t>Mary</a:t>
            </a:r>
            <a:endParaRPr lang="en-US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0498" y="3937129"/>
            <a:ext cx="7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halkboard"/>
                <a:cs typeface="Chalkboard"/>
              </a:rPr>
              <a:t>CS20</a:t>
            </a:r>
            <a:endParaRPr lang="en-US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7574" y="2570372"/>
            <a:ext cx="7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halkboard"/>
                <a:cs typeface="Chalkboard"/>
              </a:rPr>
              <a:t>EC 10</a:t>
            </a:r>
            <a:endParaRPr lang="en-US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0623" y="1417638"/>
            <a:ext cx="676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000000"/>
                </a:solidFill>
                <a:latin typeface="Chalkboard"/>
                <a:cs typeface="Chalkboard"/>
              </a:rPr>
              <a:t>Students                                     Courses</a:t>
            </a:r>
            <a:endParaRPr lang="en-US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2437" y="5043888"/>
            <a:ext cx="609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halkboard"/>
                <a:cs typeface="Chalkboard"/>
              </a:rPr>
              <a:t>The “is-taking” relation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929" y="5584791"/>
            <a:ext cx="532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 relation is a set of </a:t>
            </a:r>
            <a:r>
              <a:rPr lang="en-US" i="1" dirty="0" smtClean="0">
                <a:latin typeface="Chalkboard"/>
                <a:cs typeface="Chalkboard"/>
              </a:rPr>
              <a:t>ordered pairs: </a:t>
            </a:r>
          </a:p>
          <a:p>
            <a:r>
              <a:rPr lang="en-US" dirty="0" smtClean="0">
                <a:latin typeface="Chalkboard"/>
                <a:cs typeface="Chalkboard"/>
              </a:rPr>
              <a:t>{(Sam,Ec10), (Sam, CS20), (Mary, CS20)}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19195" y="4070967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19046" y="272241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/>
                <a:cs typeface="Chalkboard"/>
              </a:rPr>
              <a:t>Function: A → B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1872565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1872565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2744276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727120" y="1714350"/>
            <a:ext cx="1019340" cy="379554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4111033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307789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46128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3734369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272448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4091247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3703815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2289688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3087350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35440" y="2778789"/>
            <a:ext cx="3904762" cy="72735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7680" y="3077894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3171914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3774" y="5426201"/>
            <a:ext cx="717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halkboard"/>
                <a:cs typeface="Chalkboard"/>
              </a:rPr>
              <a:t>Each element of A is associated with at most one element of B.     a ⟼ 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         </a:t>
            </a:r>
            <a:r>
              <a:rPr lang="en-US" dirty="0" err="1" smtClean="0">
                <a:latin typeface="Chalkboard"/>
                <a:cs typeface="Chalkboard"/>
              </a:rPr>
              <a:t>f(a</a:t>
            </a:r>
            <a:r>
              <a:rPr lang="en-US" dirty="0" smtClean="0">
                <a:latin typeface="Chalkboard"/>
                <a:cs typeface="Chalkboard"/>
              </a:rPr>
              <a:t>) = 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2081165"/>
            <a:ext cx="8558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248" y="1226234"/>
            <a:ext cx="828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AT MOST ONE ARROW OUT OF EACH ELEMENT OF A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2265830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4748" y="228906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326408" y="387197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Function: A → B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1872565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1872565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2744276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727120" y="1714350"/>
            <a:ext cx="1019340" cy="379554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4111033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307789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46128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3734369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272448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4091247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3703815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2289688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3087350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35440" y="2778789"/>
            <a:ext cx="3904762" cy="72735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7680" y="3077894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3171914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96" y="5574337"/>
            <a:ext cx="758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halkboard"/>
                <a:cs typeface="Chalkboard"/>
              </a:rPr>
              <a:t>Each element of A is associated with ONE AND ONLY one element of B.     a ⟼ 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r>
              <a:rPr lang="en-US" dirty="0" smtClean="0">
                <a:latin typeface="Chalkboard"/>
                <a:cs typeface="Chalkboard"/>
              </a:rPr>
              <a:t>         </a:t>
            </a:r>
            <a:r>
              <a:rPr lang="en-US" dirty="0" err="1" smtClean="0">
                <a:latin typeface="Chalkboard"/>
                <a:cs typeface="Chalkboard"/>
              </a:rPr>
              <a:t>f(a</a:t>
            </a:r>
            <a:r>
              <a:rPr lang="en-US" dirty="0" smtClean="0">
                <a:latin typeface="Chalkboard"/>
                <a:cs typeface="Chalkboard"/>
              </a:rPr>
              <a:t>) = </a:t>
            </a:r>
            <a:r>
              <a:rPr lang="en-US" dirty="0" err="1" smtClean="0">
                <a:latin typeface="Chalkboard"/>
                <a:cs typeface="Chalkboard"/>
              </a:rPr>
              <a:t>b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2081165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" y="1226234"/>
            <a:ext cx="828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EXACTLY ONE ARROW OUT OF EACH ELEMENT OF A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2265830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4748" y="228906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 that is “Partial,” </a:t>
            </a:r>
            <a:br>
              <a:rPr lang="en-US" dirty="0" smtClean="0"/>
            </a:br>
            <a:r>
              <a:rPr lang="en-US" dirty="0" smtClean="0"/>
              <a:t>Not Total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1517419"/>
            <a:ext cx="1668171" cy="3013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1517420"/>
            <a:ext cx="1668171" cy="276580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2389130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727120" y="1359204"/>
            <a:ext cx="1019340" cy="379554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3755887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2722748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10614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3379223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236933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3736101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3348669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1934542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2732204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35440" y="2423643"/>
            <a:ext cx="3904762" cy="72735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478" y="2722748"/>
            <a:ext cx="13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R×R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2816768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R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0756" y="4530746"/>
            <a:ext cx="7766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"/>
                <a:cs typeface="Chalkboard"/>
              </a:rPr>
              <a:t>f</a:t>
            </a:r>
            <a:r>
              <a:rPr lang="en-US" sz="2800" dirty="0" smtClean="0">
                <a:latin typeface="Chalkboard"/>
                <a:cs typeface="Chalkboard"/>
              </a:rPr>
              <a:t>: R ×R → R</a:t>
            </a:r>
          </a:p>
          <a:p>
            <a:r>
              <a:rPr lang="en-US" sz="2800" dirty="0" err="1">
                <a:latin typeface="Chalkboard"/>
                <a:cs typeface="Chalkboard"/>
              </a:rPr>
              <a:t>f</a:t>
            </a:r>
            <a:r>
              <a:rPr lang="en-US" sz="2800" dirty="0" err="1" smtClean="0">
                <a:latin typeface="Chalkboard"/>
                <a:cs typeface="Chalkboard"/>
              </a:rPr>
              <a:t>(x,y</a:t>
            </a:r>
            <a:r>
              <a:rPr lang="en-US" sz="2800" dirty="0" smtClean="0">
                <a:latin typeface="Chalkboard"/>
                <a:cs typeface="Chalkboard"/>
              </a:rPr>
              <a:t>) = </a:t>
            </a:r>
            <a:r>
              <a:rPr lang="en-US" sz="2800" dirty="0" err="1" smtClean="0">
                <a:latin typeface="Chalkboard"/>
                <a:cs typeface="Chalkboard"/>
              </a:rPr>
              <a:t>x/y</a:t>
            </a:r>
            <a:endParaRPr lang="en-US" sz="2800" dirty="0" smtClean="0">
              <a:latin typeface="Chalkboard"/>
              <a:cs typeface="Chalkboard"/>
            </a:endParaRPr>
          </a:p>
          <a:p>
            <a:r>
              <a:rPr lang="en-US" sz="2800" dirty="0" smtClean="0">
                <a:latin typeface="Chalkboard"/>
                <a:cs typeface="Chalkboard"/>
              </a:rPr>
              <a:t>Defined for all pairs (</a:t>
            </a:r>
            <a:r>
              <a:rPr lang="en-US" sz="2800" dirty="0" err="1" smtClean="0">
                <a:latin typeface="Chalkboard"/>
                <a:cs typeface="Chalkboard"/>
              </a:rPr>
              <a:t>x,y</a:t>
            </a:r>
            <a:r>
              <a:rPr lang="en-US" sz="2800" dirty="0" smtClean="0">
                <a:latin typeface="Chalkboard"/>
                <a:cs typeface="Chalkboard"/>
              </a:rPr>
              <a:t>) except when </a:t>
            </a:r>
            <a:r>
              <a:rPr lang="en-US" sz="2800" dirty="0" err="1">
                <a:latin typeface="Chalkboard"/>
                <a:cs typeface="Chalkboard"/>
              </a:rPr>
              <a:t>y</a:t>
            </a:r>
            <a:r>
              <a:rPr lang="en-US" sz="2800" dirty="0" smtClean="0">
                <a:latin typeface="Chalkboard"/>
                <a:cs typeface="Chalkboard"/>
              </a:rPr>
              <a:t>=0!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44094" y="1726019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1910684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4748" y="1933920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26399" y="352465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 that is “Partial,” </a:t>
            </a:r>
            <a:br>
              <a:rPr lang="en-US" dirty="0" smtClean="0"/>
            </a:br>
            <a:r>
              <a:rPr lang="en-US" dirty="0" smtClean="0"/>
              <a:t>Not Total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1517419"/>
            <a:ext cx="1668171" cy="3013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1517420"/>
            <a:ext cx="1668171" cy="276580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2389130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727120" y="1359204"/>
            <a:ext cx="1019340" cy="379554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3755887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2722748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10614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3379223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236933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3736101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3348669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1934542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2732204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35440" y="2423643"/>
            <a:ext cx="3904762" cy="72735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478" y="2722748"/>
            <a:ext cx="13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R×R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2816768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R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0756" y="4530746"/>
            <a:ext cx="7766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"/>
                <a:cs typeface="Chalkboard"/>
              </a:rPr>
              <a:t>f</a:t>
            </a:r>
            <a:r>
              <a:rPr lang="en-US" sz="2800" dirty="0" smtClean="0">
                <a:latin typeface="Chalkboard"/>
                <a:cs typeface="Chalkboard"/>
              </a:rPr>
              <a:t>: R ×R → R</a:t>
            </a:r>
          </a:p>
          <a:p>
            <a:r>
              <a:rPr lang="en-US" sz="2800" dirty="0" err="1">
                <a:latin typeface="Chalkboard"/>
                <a:cs typeface="Chalkboard"/>
              </a:rPr>
              <a:t>f</a:t>
            </a:r>
            <a:r>
              <a:rPr lang="en-US" sz="2800" dirty="0" err="1" smtClean="0">
                <a:latin typeface="Chalkboard"/>
                <a:cs typeface="Chalkboard"/>
              </a:rPr>
              <a:t>(x,y</a:t>
            </a:r>
            <a:r>
              <a:rPr lang="en-US" sz="2800" dirty="0" smtClean="0">
                <a:latin typeface="Chalkboard"/>
                <a:cs typeface="Chalkboard"/>
              </a:rPr>
              <a:t>) = </a:t>
            </a:r>
            <a:r>
              <a:rPr lang="en-US" sz="2800" dirty="0" err="1" smtClean="0">
                <a:latin typeface="Chalkboard"/>
                <a:cs typeface="Chalkboard"/>
              </a:rPr>
              <a:t>x/y</a:t>
            </a:r>
            <a:endParaRPr lang="en-US" sz="2800" dirty="0" smtClean="0">
              <a:latin typeface="Chalkboard"/>
              <a:cs typeface="Chalkboard"/>
            </a:endParaRPr>
          </a:p>
          <a:p>
            <a:r>
              <a:rPr lang="en-US" sz="2800" dirty="0" smtClean="0">
                <a:latin typeface="Chalkboard"/>
                <a:cs typeface="Chalkboard"/>
              </a:rPr>
              <a:t>Defined for all pairs (</a:t>
            </a:r>
            <a:r>
              <a:rPr lang="en-US" sz="2800" dirty="0" err="1" smtClean="0">
                <a:latin typeface="Chalkboard"/>
                <a:cs typeface="Chalkboard"/>
              </a:rPr>
              <a:t>x,y</a:t>
            </a:r>
            <a:r>
              <a:rPr lang="en-US" sz="2800" dirty="0" smtClean="0">
                <a:latin typeface="Chalkboard"/>
                <a:cs typeface="Chalkboard"/>
              </a:rPr>
              <a:t>) except when </a:t>
            </a:r>
            <a:r>
              <a:rPr lang="en-US" sz="2800" dirty="0" err="1">
                <a:latin typeface="Chalkboard"/>
                <a:cs typeface="Chalkboard"/>
              </a:rPr>
              <a:t>y</a:t>
            </a:r>
            <a:r>
              <a:rPr lang="en-US" sz="2800" dirty="0" smtClean="0">
                <a:latin typeface="Chalkboard"/>
                <a:cs typeface="Chalkboard"/>
              </a:rPr>
              <a:t>=0!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Or: </a:t>
            </a:r>
            <a:r>
              <a:rPr lang="en-US" sz="2800" dirty="0" err="1" smtClean="0">
                <a:latin typeface="Chalkboard"/>
                <a:cs typeface="Chalkboard"/>
              </a:rPr>
              <a:t>f</a:t>
            </a:r>
            <a:r>
              <a:rPr lang="en-US" sz="2800" dirty="0" smtClean="0">
                <a:latin typeface="Chalkboard"/>
                <a:cs typeface="Chalkboard"/>
              </a:rPr>
              <a:t> is a total function: R×(R-{0})→R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1726019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1910684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4748" y="1933920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26399" y="3524654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Injective Function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2227711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2227711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3099422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2" idx="7"/>
          </p:cNvCxnSpPr>
          <p:nvPr/>
        </p:nvCxnSpPr>
        <p:spPr>
          <a:xfrm>
            <a:off x="2339015" y="3457601"/>
            <a:ext cx="3772041" cy="36828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4466179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343304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816432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4089515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307962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4446393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4058961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2644834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3442496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843" y="3415646"/>
            <a:ext cx="13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3527060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B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2436311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262097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4748" y="228906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26399" y="423494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843" y="1417638"/>
            <a:ext cx="723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“at most one arrow in”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59403" y="473173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51709" y="4012408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46196" y="5833130"/>
            <a:ext cx="723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(∀b∈B)(∃</a:t>
            </a:r>
            <a:r>
              <a:rPr lang="en-US" sz="2800" baseline="-25000" dirty="0" smtClean="0">
                <a:latin typeface="Chalkboard"/>
                <a:cs typeface="Chalkboard"/>
              </a:rPr>
              <a:t>≤1</a:t>
            </a:r>
            <a:r>
              <a:rPr lang="en-US" sz="2800" dirty="0" smtClean="0">
                <a:latin typeface="Chalkboard"/>
                <a:cs typeface="Chalkboard"/>
              </a:rPr>
              <a:t>a∈A) </a:t>
            </a:r>
            <a:r>
              <a:rPr lang="en-US" sz="2800" dirty="0" err="1" smtClean="0">
                <a:latin typeface="Chalkboard"/>
                <a:cs typeface="Chalkboard"/>
              </a:rPr>
              <a:t>f(a</a:t>
            </a:r>
            <a:r>
              <a:rPr lang="en-US" sz="2800" dirty="0" smtClean="0">
                <a:latin typeface="Chalkboard"/>
                <a:cs typeface="Chalkboard"/>
              </a:rPr>
              <a:t>)=</a:t>
            </a:r>
            <a:r>
              <a:rPr lang="en-US" sz="2800" dirty="0" err="1" smtClean="0">
                <a:latin typeface="Chalkboard"/>
                <a:cs typeface="Chalkboard"/>
              </a:rPr>
              <a:t>b</a:t>
            </a:r>
            <a:endParaRPr lang="en-US" sz="2800" baseline="-250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Surjective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2227711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2227711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3099422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2" idx="7"/>
          </p:cNvCxnSpPr>
          <p:nvPr/>
        </p:nvCxnSpPr>
        <p:spPr>
          <a:xfrm>
            <a:off x="2339015" y="3457601"/>
            <a:ext cx="3772041" cy="36828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4466179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343304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816432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4089515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307962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4446393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4058961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2644834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3442496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7474" y="3471945"/>
            <a:ext cx="13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3527060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B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2436311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262097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4748" y="228906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26399" y="423494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843" y="1417638"/>
            <a:ext cx="723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“at least one arrow in”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59403" y="473173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51709" y="4012408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016655" y="5671508"/>
            <a:ext cx="723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(∀b∈B)(∃</a:t>
            </a:r>
            <a:r>
              <a:rPr lang="en-US" sz="2800" baseline="-25000" dirty="0" smtClean="0">
                <a:latin typeface="Chalkboard"/>
                <a:cs typeface="Chalkboard"/>
              </a:rPr>
              <a:t>≥1</a:t>
            </a:r>
            <a:r>
              <a:rPr lang="en-US" sz="2800" dirty="0" smtClean="0">
                <a:latin typeface="Chalkboard"/>
                <a:cs typeface="Chalkboard"/>
              </a:rPr>
              <a:t>a∈A) </a:t>
            </a:r>
            <a:r>
              <a:rPr lang="en-US" sz="2800" dirty="0" err="1" smtClean="0">
                <a:latin typeface="Chalkboard"/>
                <a:cs typeface="Chalkboard"/>
              </a:rPr>
              <a:t>f(a</a:t>
            </a:r>
            <a:r>
              <a:rPr lang="en-US" sz="2800" dirty="0" smtClean="0">
                <a:latin typeface="Chalkboard"/>
                <a:cs typeface="Chalkboard"/>
              </a:rPr>
              <a:t>)=</a:t>
            </a:r>
            <a:r>
              <a:rPr lang="en-US" sz="2800" dirty="0" err="1" smtClean="0">
                <a:latin typeface="Chalkboard"/>
                <a:cs typeface="Chalkboard"/>
              </a:rPr>
              <a:t>b</a:t>
            </a:r>
            <a:endParaRPr lang="en-US" sz="2800" baseline="-25000" dirty="0">
              <a:latin typeface="Chalkboard"/>
              <a:cs typeface="Chalkboard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38441" y="3794908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 flipV="1">
            <a:off x="2412498" y="4012408"/>
            <a:ext cx="4082261" cy="114175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695634" y="4277993"/>
            <a:ext cx="3438931" cy="45373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Bijection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Total + Injective + </a:t>
            </a:r>
            <a:r>
              <a:rPr lang="en-US" dirty="0" err="1" smtClean="0"/>
              <a:t>Surjective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2/26/14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71310" y="2227711"/>
            <a:ext cx="1668171" cy="34437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47499" y="2227711"/>
            <a:ext cx="1668171" cy="344379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8488" y="3099422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2" idx="7"/>
          </p:cNvCxnSpPr>
          <p:nvPr/>
        </p:nvCxnSpPr>
        <p:spPr>
          <a:xfrm>
            <a:off x="2339015" y="3457601"/>
            <a:ext cx="3772041" cy="36828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5440" y="4466179"/>
            <a:ext cx="3799125" cy="215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2137" y="343304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7566" y="3816432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616" y="4089515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57679" y="3079626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7682" y="4446393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04886" y="4058961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0993" y="2644834"/>
            <a:ext cx="715714" cy="36468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7"/>
          </p:cNvCxnSpPr>
          <p:nvPr/>
        </p:nvCxnSpPr>
        <p:spPr>
          <a:xfrm flipV="1">
            <a:off x="2347935" y="3442496"/>
            <a:ext cx="3827692" cy="64701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2478" y="3433040"/>
            <a:ext cx="139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5670" y="3527060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B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4094" y="2436311"/>
            <a:ext cx="85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halkboard"/>
                <a:cs typeface="Chalkboard"/>
              </a:rPr>
              <a:t>f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478" y="2620976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halkboard"/>
                <a:cs typeface="Chalkboard"/>
              </a:rPr>
              <a:t>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938" y="2620977"/>
            <a:ext cx="192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halkboard"/>
                <a:cs typeface="Chalkboard"/>
              </a:rPr>
              <a:t>codomain</a:t>
            </a:r>
            <a:endParaRPr lang="en-US" sz="2800" dirty="0">
              <a:solidFill>
                <a:srgbClr val="000000"/>
              </a:solidFill>
              <a:latin typeface="Chalkboard"/>
              <a:cs typeface="Chalkboar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842" y="1374590"/>
            <a:ext cx="795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“exactly one arrow out of each element of A</a:t>
            </a:r>
          </a:p>
          <a:p>
            <a:r>
              <a:rPr lang="en-US" sz="2800" dirty="0">
                <a:latin typeface="Chalkboard"/>
                <a:cs typeface="Chalkboard"/>
              </a:rPr>
              <a:t>a</a:t>
            </a:r>
            <a:r>
              <a:rPr lang="en-US" sz="2800" dirty="0" smtClean="0">
                <a:latin typeface="Chalkboard"/>
                <a:cs typeface="Chalkboard"/>
              </a:rPr>
              <a:t>nd exactly one arrow in to each element of B”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59403" y="4731730"/>
            <a:ext cx="86099" cy="645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73565" y="5604656"/>
            <a:ext cx="7239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(∀</a:t>
            </a:r>
            <a:r>
              <a:rPr lang="en-US" sz="2800" dirty="0" err="1" smtClean="0">
                <a:latin typeface="Chalkboard"/>
                <a:cs typeface="Chalkboard"/>
              </a:rPr>
              <a:t>a∈A</a:t>
            </a:r>
            <a:r>
              <a:rPr lang="en-US" sz="2800" dirty="0" smtClean="0">
                <a:latin typeface="Chalkboard"/>
                <a:cs typeface="Chalkboard"/>
              </a:rPr>
              <a:t>) </a:t>
            </a:r>
            <a:r>
              <a:rPr lang="en-US" sz="2800" dirty="0" err="1" smtClean="0">
                <a:latin typeface="Chalkboard"/>
                <a:cs typeface="Chalkboard"/>
              </a:rPr>
              <a:t>f(a</a:t>
            </a:r>
            <a:r>
              <a:rPr lang="en-US" sz="2800" dirty="0" smtClean="0">
                <a:latin typeface="Chalkboard"/>
                <a:cs typeface="Chalkboard"/>
              </a:rPr>
              <a:t>) is defined and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(∀</a:t>
            </a:r>
            <a:r>
              <a:rPr lang="en-US" sz="2800" dirty="0" err="1" smtClean="0">
                <a:latin typeface="Chalkboard"/>
                <a:cs typeface="Chalkboard"/>
              </a:rPr>
              <a:t>b∈B</a:t>
            </a:r>
            <a:r>
              <a:rPr lang="en-US" sz="2800" dirty="0" smtClean="0">
                <a:latin typeface="Chalkboard"/>
                <a:cs typeface="Chalkboard"/>
              </a:rPr>
              <a:t>)(∃</a:t>
            </a:r>
            <a:r>
              <a:rPr lang="en-US" sz="2800" baseline="-25000" dirty="0" smtClean="0">
                <a:latin typeface="Chalkboard"/>
                <a:cs typeface="Chalkboard"/>
              </a:rPr>
              <a:t>=1</a:t>
            </a:r>
            <a:r>
              <a:rPr lang="en-US" sz="2800" dirty="0" smtClean="0">
                <a:latin typeface="Chalkboard"/>
                <a:cs typeface="Chalkboard"/>
              </a:rPr>
              <a:t>a∈A) </a:t>
            </a:r>
            <a:r>
              <a:rPr lang="en-US" sz="2800" dirty="0" err="1" smtClean="0">
                <a:latin typeface="Chalkboard"/>
                <a:cs typeface="Chalkboard"/>
              </a:rPr>
              <a:t>f(a</a:t>
            </a:r>
            <a:r>
              <a:rPr lang="en-US" sz="2800" dirty="0" smtClean="0">
                <a:latin typeface="Chalkboard"/>
                <a:cs typeface="Chalkboard"/>
              </a:rPr>
              <a:t>)=</a:t>
            </a:r>
            <a:r>
              <a:rPr lang="en-US" sz="2800" dirty="0" err="1" smtClean="0">
                <a:latin typeface="Chalkboard"/>
                <a:cs typeface="Chalkboard"/>
              </a:rPr>
              <a:t>b</a:t>
            </a:r>
            <a:endParaRPr lang="en-US" sz="2800" baseline="-25000" dirty="0">
              <a:latin typeface="Chalkboard"/>
              <a:cs typeface="Chalkboard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95634" y="4277993"/>
            <a:ext cx="3438931" cy="45373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4118</TotalTime>
  <Words>890</Words>
  <Application>Microsoft Macintosh PowerPoint</Application>
  <PresentationFormat>On-screen Show (4:3)</PresentationFormat>
  <Paragraphs>201</Paragraphs>
  <Slides>15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CS20 template</vt:lpstr>
      <vt:lpstr>Relations Between Sets</vt:lpstr>
      <vt:lpstr>Relations</vt:lpstr>
      <vt:lpstr>Function: A → B</vt:lpstr>
      <vt:lpstr>Total Function: A → B</vt:lpstr>
      <vt:lpstr>A Function that is “Partial,”  Not Total</vt:lpstr>
      <vt:lpstr>A Function that is “Partial,”  Not Total</vt:lpstr>
      <vt:lpstr>Injective Function</vt:lpstr>
      <vt:lpstr>Surjective Function</vt:lpstr>
      <vt:lpstr>Bijection =  Total + Injective + Surjective</vt:lpstr>
      <vt:lpstr>Cardinality or “Size”</vt:lpstr>
      <vt:lpstr>Cardinality or “Size”</vt:lpstr>
      <vt:lpstr>Cardinality or “Size”</vt:lpstr>
      <vt:lpstr>An Infinite Set May Have the Same Size as a Proper Subset!</vt:lpstr>
      <vt:lpstr>An Infinite Set May Have the Same Size as a Proper Subset!</vt:lpstr>
      <vt:lpstr>An Infinite Set May Have the Same Size as a Proper Subset!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between sets</dc:title>
  <dc:creator>Harry Lewis</dc:creator>
  <cp:lastModifiedBy>Harry Lewis</cp:lastModifiedBy>
  <cp:revision>19</cp:revision>
  <dcterms:created xsi:type="dcterms:W3CDTF">2014-02-18T00:25:21Z</dcterms:created>
  <dcterms:modified xsi:type="dcterms:W3CDTF">2014-02-18T00:26:10Z</dcterms:modified>
</cp:coreProperties>
</file>