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79" r:id="rId7"/>
    <p:sldId id="283" r:id="rId8"/>
    <p:sldId id="267" r:id="rId9"/>
    <p:sldId id="280" r:id="rId10"/>
    <p:sldId id="278" r:id="rId11"/>
    <p:sldId id="272" r:id="rId12"/>
    <p:sldId id="273" r:id="rId13"/>
    <p:sldId id="261" r:id="rId14"/>
    <p:sldId id="269" r:id="rId15"/>
    <p:sldId id="266" r:id="rId16"/>
    <p:sldId id="271" r:id="rId17"/>
    <p:sldId id="274" r:id="rId18"/>
    <p:sldId id="275" r:id="rId19"/>
    <p:sldId id="276" r:id="rId20"/>
    <p:sldId id="281" r:id="rId21"/>
    <p:sldId id="277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48" d="100"/>
          <a:sy n="148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5312E-816A-B94A-AAA6-A9B7773BAACB}" type="datetimeFigureOut">
              <a:rPr lang="en-US" smtClean="0"/>
              <a:pPr/>
              <a:t>3/2/14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C6A49-1154-8646-BE27-78083D1A4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A38A7-2F81-D442-BFD2-83482CB27E5A}" type="datetimeFigureOut">
              <a:rPr lang="en-US" smtClean="0"/>
              <a:pPr/>
              <a:t>3/2/14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FE9B4-3EF9-7249-BC96-CED477A2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5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17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18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7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8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9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12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14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15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1A63-0CE5-724B-B31F-74844149144A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C9E0-1A3D-024A-B2B6-559847E2D77C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BDBE-5D0A-7F40-98D8-4B0B6A5C05AC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39DA-93F1-FD46-8C6F-E0D8244F40E8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AD6C-EF01-5044-B3C4-66EF6A0B9E14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DBE1-6097-2240-A20E-DAD0BFC1BD31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601-8984-024F-B42E-04D3A8638820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2853-7C1D-1544-AA17-3386EC90EB51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EF9D-A2E4-0B47-9E59-89CF38B244EE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ABF5-57BC-BC4B-A566-7464B210DC02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B71-41DB-DC46-8F20-06DCC1ED38B1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783D-FF64-4A42-9FBB-1A7C66CD1885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7B478-C042-8C40-887A-275E9D16C0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Digraphs and Relations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157C-7475-1240-9107-D169BAB943EA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979161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600" dirty="0" smtClean="0">
                <a:latin typeface="Comic Sans MS" pitchFamily="66" charset="0"/>
              </a:rPr>
              <a:t> is the 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reflexive transitive closure </a:t>
            </a:r>
            <a:r>
              <a:rPr lang="en-US" sz="6600" dirty="0" smtClean="0">
                <a:latin typeface="Comic Sans MS" pitchFamily="66" charset="0"/>
              </a:rPr>
              <a:t>of the binary relation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Reflexive Transitive Closure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6007-9FD9-5E4C-A573-069AA507DD3B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8737422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324600" cy="1066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two-way walks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If there is a walk from </a:t>
            </a:r>
          </a:p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a walk back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then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and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are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800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trongly connected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baseline="30000" dirty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AND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45720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F661-B209-0449-A8C6-4A2F077566B7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1828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334000" cy="1066800"/>
          </a:xfrm>
        </p:spPr>
        <p:txBody>
          <a:bodyPr>
            <a:normAutofit/>
          </a:bodyPr>
          <a:lstStyle/>
          <a:p>
            <a:r>
              <a:rPr lang="en-US" sz="6000" b="0" dirty="0" smtClean="0"/>
              <a:t>symmetry</a:t>
            </a:r>
            <a:endParaRPr lang="en-US" sz="6000" b="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2014478"/>
            <a:ext cx="6898117" cy="29392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>
              <a:spcAft>
                <a:spcPts val="600"/>
              </a:spcAft>
            </a:pP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symmetric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>
              <a:spcAft>
                <a:spcPts val="600"/>
              </a:spcAft>
            </a:pP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endParaRPr lang="en-US" sz="6000" dirty="0" smtClean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38862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C82-18C2-7B47-B554-63CA88CDD548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8220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</a:t>
            </a:r>
            <a:r>
              <a:rPr lang="en-US" sz="4400" dirty="0" smtClean="0">
                <a:solidFill>
                  <a:srgbClr val="8F008F"/>
                </a:solidFill>
              </a:rPr>
              <a:t>DAG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382000" cy="4343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path from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implies</a:t>
            </a:r>
          </a:p>
          <a:p>
            <a:pPr>
              <a:spcAft>
                <a:spcPts val="1200"/>
              </a:spcAft>
            </a:pPr>
            <a:r>
              <a:rPr lang="en-US" sz="5400" dirty="0" smtClean="0">
                <a:latin typeface="Comic Sans MS" pitchFamily="66" charset="0"/>
              </a:rPr>
              <a:t>  no path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	unless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v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Aft>
                <a:spcPts val="1200"/>
              </a:spcAft>
            </a:pP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and </a:t>
            </a:r>
            <a:r>
              <a:rPr lang="en-US" sz="4400" dirty="0" err="1" smtClean="0">
                <a:latin typeface="Comic Sans MS" pitchFamily="66" charset="0"/>
              </a:rPr>
              <a:t>u≠v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4400" dirty="0" smtClean="0">
                <a:latin typeface="Comic Sans MS" pitchFamily="66" charset="0"/>
              </a:rPr>
              <a:t>	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2C0B-76C1-3A49-BBF8-D96AC1C7EB79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8478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relation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          for any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6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If D is a DAG then</a:t>
            </a:r>
          </a:p>
          <a:p>
            <a:pPr>
              <a:spcAft>
                <a:spcPts val="2400"/>
              </a:spcAft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err="1" smtClean="0">
                <a:latin typeface="Comic Sans MS" pitchFamily="66" charset="0"/>
              </a:rPr>
              <a:t>antisymmetric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7800" y="3048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2438400"/>
            <a:ext cx="7620000" cy="2209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7CC8-39C0-D44A-915C-C0E2615F232B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77608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8F008F"/>
                </a:solidFill>
              </a:rPr>
              <a:t>(weak)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17543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Reflexive, Transitive, and </a:t>
            </a:r>
            <a:r>
              <a:rPr lang="en-US" sz="5400" dirty="0" err="1" smtClean="0">
                <a:latin typeface="Comic Sans MS" pitchFamily="66" charset="0"/>
              </a:rPr>
              <a:t>Antisymmetric</a:t>
            </a:r>
            <a:endParaRPr lang="en-US" sz="5400" dirty="0" smtClean="0"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457200" y="3429000"/>
            <a:ext cx="8077200" cy="2362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i="1" dirty="0" smtClean="0">
                <a:latin typeface="Comic Sans MS" pitchFamily="66" charset="0"/>
              </a:rPr>
              <a:t>examples: 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33CC"/>
                </a:solidFill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is (weak)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sets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5400" b="1" dirty="0" smtClean="0">
                <a:solidFill>
                  <a:srgbClr val="0033CC"/>
                </a:solidFill>
                <a:latin typeface="Symbol" charset="2"/>
                <a:cs typeface="Symbol" charset="2"/>
                <a:sym typeface="Euclid Symbol"/>
              </a:rPr>
              <a:t> ≤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(weak)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66A6-5D2D-064E-8028-2E909ED29D6D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669688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W</a:t>
            </a:r>
            <a:r>
              <a:rPr lang="en-US" sz="6000" dirty="0" smtClean="0">
                <a:latin typeface="Comic Sans MS" pitchFamily="66" charset="0"/>
              </a:rPr>
              <a:t>PO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D</a:t>
            </a:r>
            <a:r>
              <a:rPr lang="en-US" sz="6600" dirty="0" smtClean="0">
                <a:solidFill>
                  <a:srgbClr val="8F008F"/>
                </a:solidFill>
                <a:latin typeface="Comic Sans MS" pitchFamily="66" charset="0"/>
              </a:rPr>
              <a:t>*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  DAG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7030A0"/>
                </a:solidFill>
              </a:rPr>
              <a:t>weak partial orders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3101-E83C-9D48-8920-4A3A06899E4A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18284781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57200" y="1676400"/>
            <a:ext cx="80772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transitive, symmetric &amp;</a:t>
            </a:r>
          </a:p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reflexive</a:t>
            </a:r>
            <a:endParaRPr lang="en-US" sz="72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smtClean="0">
                <a:solidFill>
                  <a:srgbClr val="7030A0"/>
                </a:solidFill>
              </a:rPr>
              <a:t>equivalence relations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7A42-5B1D-EC48-A3C1-8754F3549BFF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515327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95400"/>
            <a:ext cx="7620000" cy="472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an </a:t>
            </a:r>
            <a:r>
              <a:rPr lang="en-US" sz="6000" dirty="0" err="1" smtClean="0">
                <a:solidFill>
                  <a:srgbClr val="8F008F"/>
                </a:solidFill>
                <a:latin typeface="Comic Sans MS" pitchFamily="66" charset="0"/>
              </a:rPr>
              <a:t>equiv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8F008F"/>
                </a:solidFill>
                <a:latin typeface="Comic Sans MS" pitchFamily="66" charset="0"/>
              </a:rPr>
              <a:t>rel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R = </a:t>
            </a:r>
            <a:r>
              <a:rPr lang="en-US" sz="6000" dirty="0" smtClean="0">
                <a:latin typeface="Comic Sans MS" pitchFamily="66" charset="0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strongly  </a:t>
            </a:r>
          </a:p>
          <a:p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connected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relation </a:t>
            </a:r>
          </a:p>
          <a:p>
            <a:r>
              <a:rPr lang="en-US" sz="6000" dirty="0" smtClean="0">
                <a:latin typeface="Comic Sans MS" pitchFamily="66" charset="0"/>
              </a:rPr>
              <a:t> of some digraph</a:t>
            </a:r>
            <a:endParaRPr lang="en-US" sz="6600" dirty="0" smtClean="0"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equivalence relations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7214-7229-5940-8B7A-803033A3584E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72275586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181600"/>
          </a:xfrm>
        </p:spPr>
        <p:txBody>
          <a:bodyPr/>
          <a:lstStyle/>
          <a:p>
            <a:pPr>
              <a:buNone/>
            </a:pPr>
            <a:r>
              <a:rPr lang="en-US" sz="4400" i="1" dirty="0" smtClean="0"/>
              <a:t>examples:</a:t>
            </a:r>
          </a:p>
          <a:p>
            <a:pPr marL="857250" indent="-857250">
              <a:buFont typeface="Arial"/>
              <a:buChar char="•"/>
            </a:pP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 </a:t>
            </a:r>
            <a:r>
              <a:rPr lang="en-US" sz="6000" dirty="0" smtClean="0"/>
              <a:t>(equality)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same size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sibling (same parents)</a:t>
            </a:r>
            <a:endParaRPr lang="en-US" sz="60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equivalence relation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3B27-04E6-AF43-83B3-004A6F2858FC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6424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79248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  <a:p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implies walk </a:t>
            </a:r>
            <a:r>
              <a:rPr lang="en-US" sz="5400" dirty="0">
                <a:latin typeface="Comic Sans MS" pitchFamily="66" charset="0"/>
              </a:rPr>
              <a:t>from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1676400" y="3581400"/>
            <a:ext cx="533400" cy="762000"/>
            <a:chOff x="609600" y="2438400"/>
            <a:chExt cx="533400" cy="762000"/>
          </a:xfrm>
        </p:grpSpPr>
        <p:sp>
          <p:nvSpPr>
            <p:cNvPr id="6" name="Oval 5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u</a:t>
              </a:r>
            </a:p>
          </p:txBody>
        </p:sp>
      </p:grpSp>
      <p:cxnSp>
        <p:nvCxnSpPr>
          <p:cNvPr id="8" name="Curved Connector 7"/>
          <p:cNvCxnSpPr/>
          <p:nvPr/>
        </p:nvCxnSpPr>
        <p:spPr>
          <a:xfrm flipV="1">
            <a:off x="2057400" y="3505200"/>
            <a:ext cx="2133600" cy="4572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4572000" y="3505200"/>
            <a:ext cx="1981200" cy="4572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9"/>
          <p:cNvGrpSpPr/>
          <p:nvPr/>
        </p:nvGrpSpPr>
        <p:grpSpPr>
          <a:xfrm>
            <a:off x="4191000" y="3124200"/>
            <a:ext cx="533400" cy="762000"/>
            <a:chOff x="609600" y="2438400"/>
            <a:chExt cx="533400" cy="762000"/>
          </a:xfrm>
        </p:grpSpPr>
        <p:sp>
          <p:nvSpPr>
            <p:cNvPr id="11" name="Oval 10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v</a:t>
              </a:r>
            </a:p>
          </p:txBody>
        </p:sp>
      </p:grpSp>
      <p:grpSp>
        <p:nvGrpSpPr>
          <p:cNvPr id="10" name="Group 12"/>
          <p:cNvGrpSpPr/>
          <p:nvPr/>
        </p:nvGrpSpPr>
        <p:grpSpPr>
          <a:xfrm>
            <a:off x="6553200" y="3657600"/>
            <a:ext cx="533400" cy="762000"/>
            <a:chOff x="609600" y="2438400"/>
            <a:chExt cx="533400" cy="762000"/>
          </a:xfrm>
        </p:grpSpPr>
        <p:sp>
          <p:nvSpPr>
            <p:cNvPr id="14" name="Oval 13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w</a:t>
              </a:r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26FB-B903-5641-A5E2-A77F1732CB51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1327287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An equivalence relation decomposes the domain into subsets called </a:t>
            </a:r>
            <a:r>
              <a:rPr lang="en-US" dirty="0" smtClean="0">
                <a:solidFill>
                  <a:srgbClr val="800000"/>
                </a:solidFill>
              </a:rPr>
              <a:t>equivalence classes </a:t>
            </a:r>
            <a:r>
              <a:rPr lang="en-US" dirty="0" smtClean="0"/>
              <a:t>where </a:t>
            </a:r>
            <a:r>
              <a:rPr lang="en-US" dirty="0" err="1" smtClean="0"/>
              <a:t>aRb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a and </a:t>
            </a:r>
            <a:r>
              <a:rPr lang="en-US" dirty="0" err="1" smtClean="0"/>
              <a:t>b</a:t>
            </a:r>
            <a:r>
              <a:rPr lang="en-US" dirty="0" smtClean="0"/>
              <a:t> are in the same equivalence class</a:t>
            </a:r>
          </a:p>
          <a:p>
            <a:pPr>
              <a:buNone/>
            </a:pPr>
            <a:r>
              <a:rPr lang="en-US" dirty="0" smtClean="0"/>
              <a:t>In the digraph of an equivalence relation, all the members of an equivalence class are reachable from each other but not from any other equivalence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39DA-93F1-FD46-8C6F-E0D8244F40E8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752600" y="1654175"/>
            <a:ext cx="222113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/>
                <a:cs typeface="Comic Sans MS"/>
              </a:rPr>
              <a:t>Reflexive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28825" y="2676525"/>
            <a:ext cx="1143000" cy="762000"/>
            <a:chOff x="1328" y="1734"/>
            <a:chExt cx="720" cy="480"/>
          </a:xfrm>
        </p:grpSpPr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1712" y="2118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328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1952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cxnSp>
          <p:nvCxnSpPr>
            <p:cNvPr id="560136" name="AutoShape 8"/>
            <p:cNvCxnSpPr>
              <a:cxnSpLocks noChangeShapeType="1"/>
              <a:stCxn id="560134" idx="4"/>
              <a:endCxn id="560133" idx="0"/>
            </p:cNvCxnSpPr>
            <p:nvPr/>
          </p:nvCxnSpPr>
          <p:spPr bwMode="auto">
            <a:xfrm>
              <a:off x="1376" y="1830"/>
              <a:ext cx="384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749425" y="2600325"/>
            <a:ext cx="1320800" cy="914400"/>
            <a:chOff x="1152" y="1686"/>
            <a:chExt cx="832" cy="576"/>
          </a:xfrm>
        </p:grpSpPr>
        <p:sp>
          <p:nvSpPr>
            <p:cNvPr id="560138" name="Freeform 10"/>
            <p:cNvSpPr>
              <a:spLocks/>
            </p:cNvSpPr>
            <p:nvPr/>
          </p:nvSpPr>
          <p:spPr bwMode="auto">
            <a:xfrm>
              <a:off x="1152" y="1694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9" name="Freeform 11"/>
            <p:cNvSpPr>
              <a:spLocks/>
            </p:cNvSpPr>
            <p:nvPr/>
          </p:nvSpPr>
          <p:spPr bwMode="auto">
            <a:xfrm>
              <a:off x="1808" y="1686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40" name="Freeform 12"/>
            <p:cNvSpPr>
              <a:spLocks/>
            </p:cNvSpPr>
            <p:nvPr/>
          </p:nvSpPr>
          <p:spPr bwMode="auto">
            <a:xfrm>
              <a:off x="1536" y="2078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00200" y="4030663"/>
            <a:ext cx="2605088" cy="1150937"/>
            <a:chOff x="1008" y="2539"/>
            <a:chExt cx="1641" cy="725"/>
          </a:xfrm>
        </p:grpSpPr>
        <p:sp>
          <p:nvSpPr>
            <p:cNvPr id="560142" name="Text Box 14"/>
            <p:cNvSpPr txBox="1">
              <a:spLocks noChangeArrowheads="1"/>
            </p:cNvSpPr>
            <p:nvPr/>
          </p:nvSpPr>
          <p:spPr bwMode="auto">
            <a:xfrm>
              <a:off x="1152" y="2539"/>
              <a:ext cx="149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/>
                  <a:cs typeface="Comic Sans MS"/>
                </a:rPr>
                <a:t>Transitive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08" y="3168"/>
              <a:ext cx="1392" cy="96"/>
              <a:chOff x="1008" y="3168"/>
              <a:chExt cx="1392" cy="96"/>
            </a:xfrm>
          </p:grpSpPr>
          <p:sp>
            <p:nvSpPr>
              <p:cNvPr id="560144" name="Oval 16"/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45" name="Oval 17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46" name="Oval 18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cxnSp>
            <p:nvCxnSpPr>
              <p:cNvPr id="560147" name="AutoShape 19"/>
              <p:cNvCxnSpPr>
                <a:cxnSpLocks noChangeShapeType="1"/>
                <a:stCxn id="560144" idx="6"/>
                <a:endCxn id="560145" idx="2"/>
              </p:cNvCxnSpPr>
              <p:nvPr/>
            </p:nvCxnSpPr>
            <p:spPr bwMode="auto">
              <a:xfrm>
                <a:off x="1104" y="3216"/>
                <a:ext cx="624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48" name="AutoShape 20"/>
              <p:cNvCxnSpPr>
                <a:cxnSpLocks noChangeShapeType="1"/>
              </p:cNvCxnSpPr>
              <p:nvPr/>
            </p:nvCxnSpPr>
            <p:spPr bwMode="auto">
              <a:xfrm>
                <a:off x="1824" y="3216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49" name="Freeform 21"/>
          <p:cNvSpPr>
            <a:spLocks/>
          </p:cNvSpPr>
          <p:nvPr/>
        </p:nvSpPr>
        <p:spPr bwMode="auto">
          <a:xfrm>
            <a:off x="1752600" y="5105400"/>
            <a:ext cx="19812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240"/>
              </a:cxn>
              <a:cxn ang="0">
                <a:pos x="1248" y="48"/>
              </a:cxn>
            </a:cxnLst>
            <a:rect l="0" t="0" r="r" b="b"/>
            <a:pathLst>
              <a:path w="1248" h="248">
                <a:moveTo>
                  <a:pt x="0" y="0"/>
                </a:moveTo>
                <a:cubicBezTo>
                  <a:pt x="208" y="116"/>
                  <a:pt x="416" y="232"/>
                  <a:pt x="624" y="240"/>
                </a:cubicBezTo>
                <a:cubicBezTo>
                  <a:pt x="832" y="248"/>
                  <a:pt x="1040" y="148"/>
                  <a:pt x="1248" y="48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>
              <a:latin typeface="Comic Sans MS"/>
              <a:cs typeface="Comic Sans MS"/>
            </a:endParaRP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534025" y="2806125"/>
            <a:ext cx="1949450" cy="174625"/>
            <a:chOff x="3792" y="1824"/>
            <a:chExt cx="1228" cy="110"/>
          </a:xfrm>
        </p:grpSpPr>
        <p:cxnSp>
          <p:nvCxnSpPr>
            <p:cNvPr id="560172" name="AutoShape 44"/>
            <p:cNvCxnSpPr>
              <a:cxnSpLocks noChangeShapeType="1"/>
            </p:cNvCxnSpPr>
            <p:nvPr/>
          </p:nvCxnSpPr>
          <p:spPr bwMode="auto">
            <a:xfrm rot="5400000" flipH="1" flipV="1">
              <a:off x="4080" y="1632"/>
              <a:ext cx="14" cy="590"/>
            </a:xfrm>
            <a:prstGeom prst="curvedConnector3">
              <a:avLst>
                <a:gd name="adj1" fmla="val -1764287"/>
              </a:avLst>
            </a:prstGeom>
            <a:noFill/>
            <a:ln w="41275">
              <a:solidFill>
                <a:srgbClr val="008000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60173" name="AutoShape 45"/>
            <p:cNvCxnSpPr>
              <a:cxnSpLocks noChangeShapeType="1"/>
            </p:cNvCxnSpPr>
            <p:nvPr/>
          </p:nvCxnSpPr>
          <p:spPr bwMode="auto">
            <a:xfrm rot="5400000" flipV="1">
              <a:off x="4741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292725" y="1640900"/>
            <a:ext cx="2520950" cy="1319212"/>
            <a:chOff x="3640" y="1090"/>
            <a:chExt cx="1588" cy="831"/>
          </a:xfrm>
        </p:grpSpPr>
        <p:sp>
          <p:nvSpPr>
            <p:cNvPr id="560175" name="Text Box 47"/>
            <p:cNvSpPr txBox="1">
              <a:spLocks noChangeArrowheads="1"/>
            </p:cNvSpPr>
            <p:nvPr/>
          </p:nvSpPr>
          <p:spPr bwMode="auto">
            <a:xfrm>
              <a:off x="3640" y="1090"/>
              <a:ext cx="158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>
                  <a:latin typeface="Comic Sans MS"/>
                  <a:cs typeface="Comic Sans MS"/>
                </a:rPr>
                <a:t>Symmetric</a:t>
              </a:r>
            </a:p>
          </p:txBody>
        </p:sp>
        <p:sp>
          <p:nvSpPr>
            <p:cNvPr id="560176" name="Oval 48"/>
            <p:cNvSpPr>
              <a:spLocks noChangeArrowheads="1"/>
            </p:cNvSpPr>
            <p:nvPr/>
          </p:nvSpPr>
          <p:spPr bwMode="auto">
            <a:xfrm>
              <a:off x="374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77" name="Oval 49"/>
            <p:cNvSpPr>
              <a:spLocks noChangeArrowheads="1"/>
            </p:cNvSpPr>
            <p:nvPr/>
          </p:nvSpPr>
          <p:spPr bwMode="auto">
            <a:xfrm>
              <a:off x="43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78" name="Oval 50"/>
            <p:cNvSpPr>
              <a:spLocks noChangeArrowheads="1"/>
            </p:cNvSpPr>
            <p:nvPr/>
          </p:nvSpPr>
          <p:spPr bwMode="auto">
            <a:xfrm>
              <a:off x="499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cxnSp>
          <p:nvCxnSpPr>
            <p:cNvPr id="560179" name="AutoShape 51"/>
            <p:cNvCxnSpPr>
              <a:cxnSpLocks noChangeShapeType="1"/>
            </p:cNvCxnSpPr>
            <p:nvPr/>
          </p:nvCxnSpPr>
          <p:spPr bwMode="auto">
            <a:xfrm rot="5400000" flipV="1">
              <a:off x="4069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80" name="AutoShape 52"/>
            <p:cNvCxnSpPr>
              <a:cxnSpLocks noChangeShapeType="1"/>
              <a:stCxn id="560178" idx="4"/>
              <a:endCxn id="560177" idx="4"/>
            </p:cNvCxnSpPr>
            <p:nvPr/>
          </p:nvCxnSpPr>
          <p:spPr bwMode="auto">
            <a:xfrm rot="5400000">
              <a:off x="4727" y="1609"/>
              <a:ext cx="1" cy="624"/>
            </a:xfrm>
            <a:prstGeom prst="curvedConnector3">
              <a:avLst>
                <a:gd name="adj1" fmla="val 27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7C3C-9247-3345-A4B3-E7AA671C0FA8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4385945" y="4030444"/>
            <a:ext cx="452945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Equivalence Relation</a:t>
            </a:r>
            <a:endParaRPr lang="en-US" sz="3600" dirty="0">
              <a:latin typeface="Comic Sans MS"/>
              <a:cs typeface="Comic Sans MS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5289550" y="4976594"/>
            <a:ext cx="1422400" cy="914400"/>
            <a:chOff x="5289550" y="4976594"/>
            <a:chExt cx="1422400" cy="914400"/>
          </a:xfrm>
        </p:grpSpPr>
        <p:sp>
          <p:nvSpPr>
            <p:cNvPr id="71" name="Oval 5"/>
            <p:cNvSpPr>
              <a:spLocks noChangeArrowheads="1"/>
            </p:cNvSpPr>
            <p:nvPr/>
          </p:nvSpPr>
          <p:spPr bwMode="auto">
            <a:xfrm>
              <a:off x="6178550" y="5662394"/>
              <a:ext cx="152400" cy="15240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568950" y="5052794"/>
              <a:ext cx="152400" cy="15240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6559550" y="5052794"/>
              <a:ext cx="152400" cy="15240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cxnSp>
          <p:nvCxnSpPr>
            <p:cNvPr id="74" name="AutoShape 8"/>
            <p:cNvCxnSpPr>
              <a:cxnSpLocks noChangeShapeType="1"/>
              <a:stCxn id="72" idx="4"/>
              <a:endCxn id="71" idx="0"/>
            </p:cNvCxnSpPr>
            <p:nvPr/>
          </p:nvCxnSpPr>
          <p:spPr bwMode="auto">
            <a:xfrm>
              <a:off x="5645150" y="5205194"/>
              <a:ext cx="609600" cy="45720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76" name="Freeform 10"/>
            <p:cNvSpPr>
              <a:spLocks/>
            </p:cNvSpPr>
            <p:nvPr/>
          </p:nvSpPr>
          <p:spPr bwMode="auto">
            <a:xfrm>
              <a:off x="5289550" y="4989294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77" name="Freeform 11"/>
            <p:cNvSpPr>
              <a:spLocks/>
            </p:cNvSpPr>
            <p:nvPr/>
          </p:nvSpPr>
          <p:spPr bwMode="auto">
            <a:xfrm>
              <a:off x="6330950" y="4976594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78" name="Freeform 12"/>
            <p:cNvSpPr>
              <a:spLocks/>
            </p:cNvSpPr>
            <p:nvPr/>
          </p:nvSpPr>
          <p:spPr bwMode="auto">
            <a:xfrm>
              <a:off x="5899150" y="5598894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80" name="Freeform 79"/>
            <p:cNvSpPr/>
            <p:nvPr/>
          </p:nvSpPr>
          <p:spPr>
            <a:xfrm>
              <a:off x="5723505" y="5129326"/>
              <a:ext cx="560804" cy="527777"/>
            </a:xfrm>
            <a:custGeom>
              <a:avLst/>
              <a:gdLst>
                <a:gd name="connsiteX0" fmla="*/ 0 w 560804"/>
                <a:gd name="connsiteY0" fmla="*/ 0 h 527777"/>
                <a:gd name="connsiteX1" fmla="*/ 362873 w 560804"/>
                <a:gd name="connsiteY1" fmla="*/ 115451 h 527777"/>
                <a:gd name="connsiteX2" fmla="*/ 560804 w 560804"/>
                <a:gd name="connsiteY2" fmla="*/ 527777 h 52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0804" h="527777">
                  <a:moveTo>
                    <a:pt x="0" y="0"/>
                  </a:moveTo>
                  <a:cubicBezTo>
                    <a:pt x="134703" y="13744"/>
                    <a:pt x="269406" y="27488"/>
                    <a:pt x="362873" y="115451"/>
                  </a:cubicBezTo>
                  <a:cubicBezTo>
                    <a:pt x="456340" y="203414"/>
                    <a:pt x="527815" y="460430"/>
                    <a:pt x="560804" y="527777"/>
                  </a:cubicBezTo>
                </a:path>
              </a:pathLst>
            </a:custGeom>
            <a:ln w="412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601835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/>
      <p:bldP spid="560149" grpId="0" animBg="1"/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Finis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39DA-93F1-FD46-8C6F-E0D8244F40E8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68580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, implies</a:t>
            </a:r>
          </a:p>
          <a:p>
            <a:r>
              <a:rPr lang="en-US" sz="5400" dirty="0">
                <a:latin typeface="Comic Sans MS" pitchFamily="66" charset="0"/>
              </a:rPr>
              <a:t>walk from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r>
              <a:rPr lang="en-US" sz="4400" dirty="0" smtClean="0">
                <a:latin typeface="Comic Sans MS" pitchFamily="66" charset="0"/>
              </a:rPr>
              <a:t>   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0600" y="38100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C88C-5EE0-5445-8DD5-90D1995168DD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87217593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" y="1371600"/>
            <a:ext cx="7505700" cy="411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elation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  u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AND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4800" dirty="0" smtClean="0">
                <a:latin typeface="Comic Sans MS" pitchFamily="66" charset="0"/>
              </a:rPr>
              <a:t>     IMPLIES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   G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6800" y="24384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A93-7CA6-2140-9A0C-721342911931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00313748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transitive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G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digraph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transitivity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6007-9FD9-5E4C-A573-069AA507DD3B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8737422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600" dirty="0" smtClean="0">
                <a:latin typeface="Comic Sans MS" pitchFamily="66" charset="0"/>
              </a:rPr>
              <a:t> is the 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transitive closure </a:t>
            </a:r>
            <a:r>
              <a:rPr lang="en-US" sz="6600" dirty="0" smtClean="0">
                <a:latin typeface="Comic Sans MS" pitchFamily="66" charset="0"/>
              </a:rPr>
              <a:t>of the binary relation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</a:p>
          <a:p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60833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Transitive Closure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6007-9FD9-5E4C-A573-069AA507DD3B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8737422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599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Transitive </a:t>
            </a:r>
            <a:r>
              <a:rPr lang="en-US" sz="5400" dirty="0" smtClean="0"/>
              <a:t>Closure of G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6007-9FD9-5E4C-A573-069AA507DD3B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24757" y="3123318"/>
            <a:ext cx="1656110" cy="1588"/>
          </a:xfrm>
          <a:prstGeom prst="straightConnector1">
            <a:avLst/>
          </a:prstGeom>
          <a:ln w="44450">
            <a:solidFill>
              <a:srgbClr val="80000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80867" y="3121730"/>
            <a:ext cx="1656110" cy="1588"/>
          </a:xfrm>
          <a:prstGeom prst="straightConnector1">
            <a:avLst/>
          </a:prstGeom>
          <a:ln w="44450">
            <a:solidFill>
              <a:srgbClr val="80000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724757" y="2056470"/>
            <a:ext cx="3243572" cy="1065259"/>
          </a:xfrm>
          <a:custGeom>
            <a:avLst/>
            <a:gdLst>
              <a:gd name="connsiteX0" fmla="*/ 0 w 3149182"/>
              <a:gd name="connsiteY0" fmla="*/ 998203 h 1015364"/>
              <a:gd name="connsiteX1" fmla="*/ 1012543 w 3149182"/>
              <a:gd name="connsiteY1" fmla="*/ 2860 h 1015364"/>
              <a:gd name="connsiteX2" fmla="*/ 3149182 w 3149182"/>
              <a:gd name="connsiteY2" fmla="*/ 1015364 h 1015364"/>
              <a:gd name="connsiteX3" fmla="*/ 3149182 w 3149182"/>
              <a:gd name="connsiteY3" fmla="*/ 1015364 h 101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182" h="1015364">
                <a:moveTo>
                  <a:pt x="0" y="998203"/>
                </a:moveTo>
                <a:cubicBezTo>
                  <a:pt x="243839" y="499101"/>
                  <a:pt x="487679" y="0"/>
                  <a:pt x="1012543" y="2860"/>
                </a:cubicBezTo>
                <a:cubicBezTo>
                  <a:pt x="1537407" y="5720"/>
                  <a:pt x="3149182" y="1015364"/>
                  <a:pt x="3149182" y="1015364"/>
                </a:cubicBezTo>
                <a:lnTo>
                  <a:pt x="3149182" y="1015364"/>
                </a:lnTo>
              </a:path>
            </a:pathLst>
          </a:custGeom>
          <a:ln w="41275">
            <a:solidFill>
              <a:srgbClr val="80000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5977" y="3326028"/>
            <a:ext cx="49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Comic Sans MS"/>
                <a:cs typeface="Comic Sans MS"/>
              </a:rPr>
              <a:t>u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021" y="3326028"/>
            <a:ext cx="49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Comic Sans MS"/>
                <a:cs typeface="Comic Sans MS"/>
              </a:rPr>
              <a:t>v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8065" y="3326028"/>
            <a:ext cx="49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Comic Sans MS"/>
                <a:cs typeface="Comic Sans MS"/>
              </a:rPr>
              <a:t>w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9311" y="1733304"/>
            <a:ext cx="4976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G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9311" y="1733304"/>
            <a:ext cx="792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G</a:t>
            </a:r>
            <a:r>
              <a:rPr lang="en-US" sz="4400" baseline="30000" dirty="0" smtClean="0">
                <a:latin typeface="Comic Sans MS"/>
                <a:cs typeface="Comic Sans MS"/>
              </a:rPr>
              <a:t>+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8737422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334000" cy="1066800"/>
          </a:xfrm>
        </p:spPr>
        <p:txBody>
          <a:bodyPr>
            <a:normAutofit/>
          </a:bodyPr>
          <a:lstStyle/>
          <a:p>
            <a:r>
              <a:rPr lang="en-US" sz="6000" b="0" dirty="0" smtClean="0"/>
              <a:t>reflexivity</a:t>
            </a:r>
            <a:endParaRPr lang="en-US" sz="6000" b="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148448" y="1470660"/>
            <a:ext cx="8692470" cy="48628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>
              <a:spcAft>
                <a:spcPts val="1200"/>
              </a:spcAft>
            </a:pP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  <a:p>
            <a:pPr marL="742950" indent="-285750">
              <a:spcAft>
                <a:spcPts val="1200"/>
              </a:spcAft>
            </a:pPr>
            <a:r>
              <a:rPr lang="en-US" sz="6000" dirty="0" smtClean="0">
                <a:latin typeface="Comic Sans MS" pitchFamily="66" charset="0"/>
              </a:rPr>
              <a:t>≤ on numbers and ⊆ on sets are reflexive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72D0-1DCF-6242-A38F-BCFD480CCAC5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76760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334000" cy="1066800"/>
          </a:xfrm>
        </p:spPr>
        <p:txBody>
          <a:bodyPr>
            <a:normAutofit/>
          </a:bodyPr>
          <a:lstStyle/>
          <a:p>
            <a:r>
              <a:rPr lang="en-US" sz="6000" b="0" dirty="0" smtClean="0"/>
              <a:t>reflexivity</a:t>
            </a:r>
            <a:endParaRPr lang="en-US" sz="6000" b="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685800" y="1470660"/>
            <a:ext cx="7869251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>
              <a:spcAft>
                <a:spcPts val="1200"/>
              </a:spcAft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For any digraph G,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is </a:t>
            </a:r>
            <a:r>
              <a:rPr lang="en-US" sz="6000" dirty="0" smtClean="0">
                <a:latin typeface="Comic Sans MS" pitchFamily="66" charset="0"/>
              </a:rPr>
              <a:t>reflexive</a:t>
            </a:r>
            <a:endParaRPr lang="en-US" sz="6000" dirty="0" smtClean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72D0-1DCF-6242-A38F-BCFD480CCAC5}" type="datetime1">
              <a:rPr lang="en-US" smtClean="0"/>
              <a:pPr/>
              <a:t>3/2/14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B478-C042-8C40-887A-275E9D16C08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76760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444</TotalTime>
  <Words>523</Words>
  <Application>Microsoft Macintosh PowerPoint</Application>
  <PresentationFormat>On-screen Show (4:3)</PresentationFormat>
  <Paragraphs>154</Paragraphs>
  <Slides>22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CS20 template</vt:lpstr>
      <vt:lpstr> Digraphs and Relations </vt:lpstr>
      <vt:lpstr>Slide 2</vt:lpstr>
      <vt:lpstr>Slide 3</vt:lpstr>
      <vt:lpstr>Slide 4</vt:lpstr>
      <vt:lpstr>Slide 5</vt:lpstr>
      <vt:lpstr>Slide 6</vt:lpstr>
      <vt:lpstr>Slide 7</vt:lpstr>
      <vt:lpstr>reflexivity</vt:lpstr>
      <vt:lpstr>reflexivity</vt:lpstr>
      <vt:lpstr>Slide 10</vt:lpstr>
      <vt:lpstr>two-way walks</vt:lpstr>
      <vt:lpstr>symmetry</vt:lpstr>
      <vt:lpstr>Slide 13</vt:lpstr>
      <vt:lpstr>Slide 14</vt:lpstr>
      <vt:lpstr>(weak) partial orders</vt:lpstr>
      <vt:lpstr>Slide 16</vt:lpstr>
      <vt:lpstr>Slide 17</vt:lpstr>
      <vt:lpstr>equivalence relations</vt:lpstr>
      <vt:lpstr>equivalence relation</vt:lpstr>
      <vt:lpstr>Equivalence Relation</vt:lpstr>
      <vt:lpstr>Graphical Properties of Relations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Digraphs and Relations </dc:title>
  <dc:creator>Harry Lewis</dc:creator>
  <cp:lastModifiedBy>Harry Lewis</cp:lastModifiedBy>
  <cp:revision>15</cp:revision>
  <dcterms:created xsi:type="dcterms:W3CDTF">2014-03-02T16:50:59Z</dcterms:created>
  <dcterms:modified xsi:type="dcterms:W3CDTF">2014-03-02T17:14:25Z</dcterms:modified>
</cp:coreProperties>
</file>