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1" r:id="rId9"/>
    <p:sldId id="262" r:id="rId10"/>
    <p:sldId id="263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535C0-E42F-CC46-AEF6-2DD5DF9F5AF8}" type="datetimeFigureOut">
              <a:rPr lang="en-US" smtClean="0"/>
              <a:pPr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5F97E-0376-1A46-BC48-234DA57CA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DC2C-E18A-8E4A-A211-014318DCCEA3}" type="datetimeFigureOut">
              <a:rPr lang="en-US" smtClean="0"/>
              <a:pPr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ADA6-11CC-5C48-AC8D-03C57DCED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612-0D6D-F44B-907D-EB39AD0DD754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70F2-DE92-E945-A730-0846C2651658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466-CAAA-F540-8FFC-57AB09D733C8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3439-2711-434C-9071-33A6BC421D9A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01DF-8AE1-514B-8AE0-A0FEE826A7F9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E35-AE64-C540-95CB-44F30178FAE7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E630-24E5-0244-93AC-50C4DEEA2CCC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5A2F-013A-CF4B-95FD-ABC84F64CE8A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B08-866E-7749-B7EE-741A96C66597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BE7E-9CC3-0D40-8B78-6F6B0C8F59C9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B428-3C39-1142-975A-A4D2DF988D7D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9C46-2878-FA4E-A81D-97A9A64467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Recursive Definitions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Structural Induction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0D3E-680D-0B43-A416-F837C6BBA374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Induction:</a:t>
            </a:r>
            <a:br>
              <a:rPr lang="en-US" dirty="0" smtClean="0"/>
            </a:br>
            <a:r>
              <a:rPr lang="en-US" dirty="0" smtClean="0"/>
              <a:t>The General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</a:t>
            </a:r>
            <a:r>
              <a:rPr lang="en-US" dirty="0" err="1" smtClean="0"/>
              <a:t>P(</a:t>
            </a:r>
            <a:r>
              <a:rPr lang="en-US" i="1" dirty="0" err="1" smtClean="0"/>
              <a:t>x</a:t>
            </a:r>
            <a:r>
              <a:rPr lang="en-US" dirty="0" smtClean="0"/>
              <a:t>) holds for all </a:t>
            </a:r>
            <a:r>
              <a:rPr lang="en-US" i="1" dirty="0" err="1" smtClean="0"/>
              <a:t>x</a:t>
            </a:r>
            <a:r>
              <a:rPr lang="en-US" dirty="0" smtClean="0"/>
              <a:t> in a recursively defined set </a:t>
            </a:r>
            <a:r>
              <a:rPr lang="en-US" i="1" dirty="0" smtClean="0"/>
              <a:t>S</a:t>
            </a:r>
            <a:r>
              <a:rPr lang="en-US" dirty="0" smtClean="0"/>
              <a:t>, prove</a:t>
            </a:r>
          </a:p>
          <a:p>
            <a:pPr lvl="1"/>
            <a:r>
              <a:rPr lang="en-US" dirty="0" err="1" smtClean="0"/>
              <a:t>P(b</a:t>
            </a:r>
            <a:r>
              <a:rPr lang="en-US" dirty="0" smtClean="0"/>
              <a:t>) for each base case </a:t>
            </a:r>
            <a:r>
              <a:rPr lang="en-US" dirty="0" err="1" smtClean="0"/>
              <a:t>b∈</a:t>
            </a:r>
            <a:r>
              <a:rPr lang="en-US" i="1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P(c(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dirty="0" smtClean="0"/>
              <a:t>)) for each constructor </a:t>
            </a:r>
            <a:r>
              <a:rPr lang="en-US" i="1" dirty="0" err="1" smtClean="0"/>
              <a:t>c</a:t>
            </a:r>
            <a:r>
              <a:rPr lang="en-US" i="1" dirty="0" smtClean="0"/>
              <a:t>, </a:t>
            </a:r>
            <a:r>
              <a:rPr lang="en-US" dirty="0" smtClean="0"/>
              <a:t>assuming as the induction hypothesis that P(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), …,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dirty="0" smtClean="0"/>
              <a:t>) all hold.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71" y="3037513"/>
            <a:ext cx="8229600" cy="1143000"/>
          </a:xfrm>
        </p:spPr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Caution if Constructions are Not Unique!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funny </a:t>
            </a:r>
            <a:r>
              <a:rPr lang="en-US" dirty="0" smtClean="0"/>
              <a:t>string is defined by these rules:</a:t>
            </a:r>
          </a:p>
          <a:p>
            <a:pPr lvl="1"/>
            <a:r>
              <a:rPr lang="en-US" dirty="0" smtClean="0"/>
              <a:t>The strings </a:t>
            </a:r>
            <a:r>
              <a:rPr lang="en-US" dirty="0" err="1" smtClean="0"/>
              <a:t>ε</a:t>
            </a:r>
            <a:r>
              <a:rPr lang="en-US" dirty="0" smtClean="0"/>
              <a:t>, a, and </a:t>
            </a:r>
            <a:r>
              <a:rPr lang="en-US" dirty="0" err="1" smtClean="0"/>
              <a:t>b</a:t>
            </a:r>
            <a:r>
              <a:rPr lang="en-US" dirty="0" smtClean="0"/>
              <a:t> are funny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 are funny then so is </a:t>
            </a:r>
            <a:r>
              <a:rPr lang="en-US" i="1" dirty="0" err="1" smtClean="0"/>
              <a:t>xyy</a:t>
            </a:r>
            <a:endParaRPr lang="en-US" i="1" dirty="0" smtClean="0"/>
          </a:p>
          <a:p>
            <a:r>
              <a:rPr lang="en-US" dirty="0" smtClean="0"/>
              <a:t>The funniness </a:t>
            </a:r>
            <a:r>
              <a:rPr lang="en-US" dirty="0" err="1" smtClean="0"/>
              <a:t>f(z</a:t>
            </a:r>
            <a:r>
              <a:rPr lang="en-US" dirty="0" smtClean="0"/>
              <a:t>) of a funny string </a:t>
            </a:r>
            <a:r>
              <a:rPr lang="en-US" dirty="0" err="1" smtClean="0"/>
              <a:t>x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0 if </a:t>
            </a:r>
            <a:r>
              <a:rPr lang="en-US" dirty="0" err="1" smtClean="0"/>
              <a:t>z</a:t>
            </a:r>
            <a:r>
              <a:rPr lang="en-US" dirty="0" smtClean="0"/>
              <a:t> =</a:t>
            </a:r>
            <a:r>
              <a:rPr lang="en-US" dirty="0" err="1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1 if </a:t>
            </a:r>
            <a:r>
              <a:rPr lang="en-US" dirty="0" err="1" smtClean="0"/>
              <a:t>z</a:t>
            </a:r>
            <a:r>
              <a:rPr lang="en-US" dirty="0" smtClean="0"/>
              <a:t> = a or </a:t>
            </a:r>
            <a:r>
              <a:rPr lang="en-US" dirty="0" err="1" smtClean="0"/>
              <a:t>b</a:t>
            </a:r>
            <a:endParaRPr lang="en-US" dirty="0" smtClean="0"/>
          </a:p>
          <a:p>
            <a:pPr lvl="1"/>
            <a:r>
              <a:rPr lang="en-US" dirty="0" err="1" smtClean="0"/>
              <a:t>f(x)+f(y</a:t>
            </a:r>
            <a:r>
              <a:rPr lang="en-US" dirty="0" smtClean="0"/>
              <a:t>) if </a:t>
            </a:r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xyy</a:t>
            </a:r>
            <a:r>
              <a:rPr lang="en-US" dirty="0" smtClean="0"/>
              <a:t> per the constructor rule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f(aabbbb</a:t>
            </a:r>
            <a:r>
              <a:rPr lang="en-US" dirty="0" smtClean="0"/>
              <a:t>)?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Caution if Constructions are Not Unique!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59" y="1600200"/>
            <a:ext cx="902494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aa</a:t>
            </a:r>
            <a:r>
              <a:rPr lang="en-US" dirty="0" smtClean="0"/>
              <a:t> is funny (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ε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=a). So is bb</a:t>
            </a:r>
          </a:p>
          <a:p>
            <a:r>
              <a:rPr lang="en-US" dirty="0" err="1" smtClean="0"/>
              <a:t>aabbbb</a:t>
            </a:r>
            <a:r>
              <a:rPr lang="en-US" dirty="0" smtClean="0"/>
              <a:t> is funny: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aa)[(bb)(bb</a:t>
            </a:r>
            <a:r>
              <a:rPr lang="en-US" dirty="0" smtClean="0"/>
              <a:t>)] = </a:t>
            </a:r>
            <a:r>
              <a:rPr lang="en-US" dirty="0" err="1" smtClean="0"/>
              <a:t>xyy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=bb)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f(aabbbb</a:t>
            </a:r>
            <a:r>
              <a:rPr lang="en-US" dirty="0" smtClean="0"/>
              <a:t>) = </a:t>
            </a:r>
            <a:r>
              <a:rPr lang="en-US" dirty="0" err="1" smtClean="0"/>
              <a:t>f(aa)+f(bb</a:t>
            </a:r>
            <a:r>
              <a:rPr lang="en-US" dirty="0" smtClean="0"/>
              <a:t>)?</a:t>
            </a:r>
          </a:p>
          <a:p>
            <a:r>
              <a:rPr lang="en-US" dirty="0" err="1" smtClean="0"/>
              <a:t>f(aa</a:t>
            </a:r>
            <a:r>
              <a:rPr lang="en-US" dirty="0" smtClean="0"/>
              <a:t>) = </a:t>
            </a:r>
            <a:r>
              <a:rPr lang="en-US" dirty="0" err="1" smtClean="0"/>
              <a:t>f(ε)+f(a</a:t>
            </a:r>
            <a:r>
              <a:rPr lang="en-US" dirty="0" smtClean="0"/>
              <a:t>) = 1 = </a:t>
            </a:r>
            <a:r>
              <a:rPr lang="en-US" dirty="0" err="1" smtClean="0"/>
              <a:t>f(bb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f(aabbbb</a:t>
            </a:r>
            <a:r>
              <a:rPr lang="en-US" dirty="0" smtClean="0"/>
              <a:t>) = </a:t>
            </a:r>
            <a:r>
              <a:rPr lang="en-US" dirty="0" err="1" smtClean="0"/>
              <a:t>f(aa)+f(bb</a:t>
            </a:r>
            <a:r>
              <a:rPr lang="en-US" dirty="0" smtClean="0"/>
              <a:t>) = 2</a:t>
            </a:r>
          </a:p>
          <a:p>
            <a:r>
              <a:rPr lang="en-US" dirty="0" smtClean="0"/>
              <a:t>BUT </a:t>
            </a:r>
            <a:r>
              <a:rPr lang="en-US" dirty="0" err="1" smtClean="0"/>
              <a:t>aabb</a:t>
            </a:r>
            <a:r>
              <a:rPr lang="en-US" dirty="0" smtClean="0"/>
              <a:t> is also funny: (</a:t>
            </a:r>
            <a:r>
              <a:rPr lang="en-US" dirty="0" err="1" smtClean="0"/>
              <a:t>aa)(b)(b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aabbbb</a:t>
            </a:r>
            <a:r>
              <a:rPr lang="en-US" dirty="0" smtClean="0"/>
              <a:t> = </a:t>
            </a:r>
            <a:r>
              <a:rPr lang="en-US" dirty="0" err="1" smtClean="0"/>
              <a:t>x’y’y</a:t>
            </a:r>
            <a:r>
              <a:rPr lang="en-US" dirty="0" smtClean="0"/>
              <a:t>’ = [</a:t>
            </a:r>
            <a:r>
              <a:rPr lang="en-US" dirty="0" err="1" smtClean="0"/>
              <a:t>aabb]bb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dirty="0" smtClean="0"/>
              <a:t>’=</a:t>
            </a:r>
            <a:r>
              <a:rPr lang="en-US" dirty="0" err="1" smtClean="0"/>
              <a:t>aabb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’=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f(aabbbb</a:t>
            </a:r>
            <a:r>
              <a:rPr lang="en-US" dirty="0" smtClean="0"/>
              <a:t>) = </a:t>
            </a:r>
            <a:r>
              <a:rPr lang="en-US" dirty="0" err="1" smtClean="0"/>
              <a:t>f(aabb)+f(b</a:t>
            </a:r>
            <a:r>
              <a:rPr lang="en-US" dirty="0" smtClean="0"/>
              <a:t>) = </a:t>
            </a:r>
            <a:r>
              <a:rPr lang="en-US" dirty="0" err="1" smtClean="0"/>
              <a:t>f(aa)+f(b)+f(b</a:t>
            </a:r>
            <a:r>
              <a:rPr lang="en-US" dirty="0" smtClean="0"/>
              <a:t>) = 3!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way of defining mathematical objects</a:t>
            </a:r>
          </a:p>
          <a:p>
            <a:pPr lvl="1"/>
            <a:r>
              <a:rPr lang="en-US" dirty="0" smtClean="0"/>
              <a:t>Base </a:t>
            </a:r>
            <a:r>
              <a:rPr lang="en-US" dirty="0" err="1" smtClean="0"/>
              <a:t>case(s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 err="1" smtClean="0"/>
              <a:t>rule(s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“Nothing else” (generally implicit)</a:t>
            </a:r>
          </a:p>
          <a:p>
            <a:r>
              <a:rPr lang="en-US" dirty="0" smtClean="0"/>
              <a:t>Have already seen recursive definition of the Fibonacci numbers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=0, F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+1 </a:t>
            </a:r>
            <a:r>
              <a:rPr lang="en-US" dirty="0" smtClean="0"/>
              <a:t>= F</a:t>
            </a:r>
            <a:r>
              <a:rPr lang="en-US" baseline="-25000" dirty="0" smtClean="0"/>
              <a:t>n</a:t>
            </a:r>
            <a:r>
              <a:rPr lang="en-US" dirty="0" smtClean="0"/>
              <a:t>+F</a:t>
            </a:r>
            <a:r>
              <a:rPr lang="en-US" baseline="-25000" dirty="0" smtClean="0"/>
              <a:t>n-1 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smtClean="0"/>
              <a:t> ≥ 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set of all strings of balanced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0"/>
                </a:solidFill>
              </a:rPr>
              <a:t>(()())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0"/>
                </a:solidFill>
              </a:rPr>
              <a:t>()()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000090"/>
                </a:solidFill>
              </a:rPr>
              <a:t>)(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0"/>
                </a:solidFill>
              </a:rPr>
              <a:t>(()</a:t>
            </a:r>
          </a:p>
          <a:p>
            <a:r>
              <a:rPr lang="en-US" dirty="0" smtClean="0"/>
              <a:t>Familiar “Counting rule”—an algorithm: </a:t>
            </a:r>
          </a:p>
          <a:p>
            <a:pPr lvl="1"/>
            <a:r>
              <a:rPr lang="en-US" dirty="0" smtClean="0"/>
              <a:t>Start count at 0</a:t>
            </a:r>
          </a:p>
          <a:p>
            <a:pPr lvl="1"/>
            <a:r>
              <a:rPr lang="en-US" dirty="0" smtClean="0"/>
              <a:t>When you see a “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dirty="0" smtClean="0"/>
              <a:t>“, add 1</a:t>
            </a:r>
          </a:p>
          <a:p>
            <a:pPr lvl="1"/>
            <a:r>
              <a:rPr lang="en-US" dirty="0" smtClean="0"/>
              <a:t>When you see a “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r>
              <a:rPr lang="en-US" dirty="0" smtClean="0"/>
              <a:t>”, subtract 1</a:t>
            </a:r>
          </a:p>
          <a:p>
            <a:pPr lvl="1"/>
            <a:r>
              <a:rPr lang="en-US" dirty="0" smtClean="0"/>
              <a:t>Balanced if count never goes negative and ends at 0</a:t>
            </a:r>
          </a:p>
          <a:p>
            <a:r>
              <a:rPr lang="en-US" dirty="0" smtClean="0"/>
              <a:t>But we want a </a:t>
            </a:r>
            <a:r>
              <a:rPr lang="en-US" i="1" dirty="0" smtClean="0">
                <a:solidFill>
                  <a:srgbClr val="800000"/>
                </a:solidFill>
              </a:rPr>
              <a:t>structural definition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Structural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Base case: </a:t>
            </a:r>
          </a:p>
          <a:p>
            <a:pPr lvl="1"/>
            <a:r>
              <a:rPr lang="en-US" dirty="0" smtClean="0"/>
              <a:t>The empty string </a:t>
            </a:r>
            <a:r>
              <a:rPr lang="en-US" dirty="0" err="1" smtClean="0"/>
              <a:t>εis</a:t>
            </a:r>
            <a:r>
              <a:rPr lang="en-US" dirty="0" smtClean="0"/>
              <a:t> balanced</a:t>
            </a:r>
          </a:p>
          <a:p>
            <a:r>
              <a:rPr lang="en-US" dirty="0" smtClean="0"/>
              <a:t>Constructor rules:</a:t>
            </a:r>
          </a:p>
          <a:p>
            <a:pPr lvl="1"/>
            <a:r>
              <a:rPr lang="en-US" dirty="0" smtClean="0"/>
              <a:t>C1: If </a:t>
            </a:r>
            <a:r>
              <a:rPr lang="en-US" i="1" dirty="0" err="1" smtClean="0"/>
              <a:t>x</a:t>
            </a:r>
            <a:r>
              <a:rPr lang="en-US" dirty="0" smtClean="0"/>
              <a:t> is balanced then so is 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err="1" smtClean="0"/>
              <a:t>x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r>
              <a:rPr lang="en-US" dirty="0" smtClean="0"/>
              <a:t>, that is, the result of writing a “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dirty="0" smtClean="0"/>
              <a:t>“, then </a:t>
            </a:r>
            <a:r>
              <a:rPr lang="en-US" i="1" dirty="0" err="1" smtClean="0"/>
              <a:t>x</a:t>
            </a:r>
            <a:r>
              <a:rPr lang="en-US" dirty="0" smtClean="0"/>
              <a:t>, then “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C2: If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 are balanced then so is </a:t>
            </a:r>
            <a:r>
              <a:rPr lang="en-US" i="1" dirty="0" err="1" smtClean="0"/>
              <a:t>xy</a:t>
            </a:r>
            <a:endParaRPr lang="en-US" i="1" dirty="0" smtClean="0"/>
          </a:p>
          <a:p>
            <a:r>
              <a:rPr lang="en-US" dirty="0" smtClean="0"/>
              <a:t>(Implicit “that’s-all” clause)</a:t>
            </a:r>
          </a:p>
          <a:p>
            <a:pPr lvl="1"/>
            <a:r>
              <a:rPr lang="en-US" dirty="0" smtClean="0"/>
              <a:t>(No string is balanced unless it can be constructed using the base and constructor rules)</a:t>
            </a:r>
          </a:p>
          <a:p>
            <a:r>
              <a:rPr lang="en-US" dirty="0" smtClean="0"/>
              <a:t>NB: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800000"/>
                </a:solidFill>
              </a:rPr>
              <a:t>variables </a:t>
            </a:r>
            <a:r>
              <a:rPr lang="en-US" dirty="0" smtClean="0"/>
              <a:t>whose values are </a:t>
            </a:r>
            <a:r>
              <a:rPr lang="en-US" dirty="0" smtClean="0">
                <a:solidFill>
                  <a:srgbClr val="800000"/>
                </a:solidFill>
              </a:rPr>
              <a:t>strings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Balanced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72" y="1600200"/>
            <a:ext cx="8921328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ε</a:t>
            </a:r>
            <a:r>
              <a:rPr lang="en-US" dirty="0" smtClean="0"/>
              <a:t>: Base case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( ) </a:t>
            </a:r>
            <a:r>
              <a:rPr lang="en-US" dirty="0" smtClean="0"/>
              <a:t>: C1 rule,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=</a:t>
            </a:r>
            <a:r>
              <a:rPr lang="en-US" dirty="0" err="1" smtClean="0"/>
              <a:t>ε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(( ))</a:t>
            </a:r>
            <a:r>
              <a:rPr lang="en-US" dirty="0" smtClean="0"/>
              <a:t>: C1 rule,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( )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( )( )</a:t>
            </a:r>
            <a:r>
              <a:rPr lang="en-US" dirty="0" smtClean="0"/>
              <a:t>: C2 rule, </a:t>
            </a:r>
            <a:r>
              <a:rPr lang="en-US" dirty="0" err="1" smtClean="0"/>
              <a:t>xy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( )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(( ))( )( )</a:t>
            </a:r>
            <a:r>
              <a:rPr lang="en-US" dirty="0" smtClean="0"/>
              <a:t>: C2 rule, </a:t>
            </a:r>
            <a:r>
              <a:rPr lang="en-US" dirty="0" err="1" smtClean="0"/>
              <a:t>xy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(( ))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( )( )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a String is 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000090"/>
                </a:solidFill>
              </a:rPr>
              <a:t>(( )( ))</a:t>
            </a:r>
            <a:r>
              <a:rPr lang="en-US" dirty="0" smtClean="0"/>
              <a:t> balanced? Yes, because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ε</a:t>
            </a:r>
            <a:r>
              <a:rPr lang="en-US" dirty="0" smtClean="0"/>
              <a:t> is balanced (base rule)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dirty="0" err="1" smtClean="0">
                <a:solidFill>
                  <a:srgbClr val="000090"/>
                </a:solidFill>
              </a:rPr>
              <a:t>ε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r>
              <a:rPr lang="en-US" dirty="0" smtClean="0"/>
              <a:t> is balanced by first constructor rule, but that is just another way of writing 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( )( )</a:t>
            </a:r>
            <a:r>
              <a:rPr lang="en-US" dirty="0" smtClean="0"/>
              <a:t> is balanced by second constructor rule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(( )( ))</a:t>
            </a:r>
            <a:r>
              <a:rPr lang="en-US" dirty="0" smtClean="0"/>
              <a:t> is balanced by first constructor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(())()()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6741" y="3837370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ε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307633" y="2919196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9419" y="3872484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4129" y="3803836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ε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6641" y="3838153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1064" y="3838950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2286201" y="3249591"/>
            <a:ext cx="815151" cy="42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17881" y="3446952"/>
            <a:ext cx="7808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0"/>
          </p:cNvCxnSpPr>
          <p:nvPr/>
        </p:nvCxnSpPr>
        <p:spPr>
          <a:xfrm rot="16200000" flipH="1">
            <a:off x="2753146" y="3211688"/>
            <a:ext cx="815949" cy="505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803587" y="3216058"/>
            <a:ext cx="815151" cy="42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035267" y="3413419"/>
            <a:ext cx="7808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270532" y="3178155"/>
            <a:ext cx="815949" cy="505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286199" y="2400112"/>
            <a:ext cx="815151" cy="42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517879" y="2597473"/>
            <a:ext cx="7808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753144" y="2362209"/>
            <a:ext cx="815949" cy="505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59119" y="3871688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48" y="2884919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278524" y="3802256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ε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5961036" y="3836573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655459" y="3837370"/>
            <a:ext cx="429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5767982" y="3214478"/>
            <a:ext cx="815151" cy="429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999662" y="3411839"/>
            <a:ext cx="7808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6234927" y="3176575"/>
            <a:ext cx="815949" cy="505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62051" y="1939203"/>
            <a:ext cx="3458094" cy="29517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58750" y="1759012"/>
            <a:ext cx="6264041" cy="41186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88857" y="3161918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C1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94139" y="3521517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C1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01133" y="2469420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C1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9588" y="3658813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C1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30478" y="1939203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C2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33124" y="1759012"/>
            <a:ext cx="58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C2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that every balanced string has equal numbers of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“ and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</a:t>
            </a:r>
            <a:r>
              <a:rPr lang="en-US" i="1" dirty="0" err="1" smtClean="0"/>
              <a:t>x</a:t>
            </a:r>
            <a:r>
              <a:rPr lang="en-US" dirty="0" smtClean="0"/>
              <a:t> is balanced. Then it is balanced because of either </a:t>
            </a:r>
            <a:r>
              <a:rPr lang="en-US" dirty="0" smtClean="0">
                <a:solidFill>
                  <a:srgbClr val="800000"/>
                </a:solidFill>
              </a:rPr>
              <a:t>the base rule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800000"/>
                </a:solidFill>
              </a:rPr>
              <a:t>a constructor rule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If by the base rule</a:t>
            </a:r>
            <a:r>
              <a:rPr lang="en-US" dirty="0" smtClean="0"/>
              <a:t>, then </a:t>
            </a:r>
            <a:r>
              <a:rPr lang="en-US" i="1" dirty="0" err="1" smtClean="0"/>
              <a:t>x</a:t>
            </a:r>
            <a:r>
              <a:rPr lang="en-US" dirty="0" smtClean="0"/>
              <a:t> is </a:t>
            </a:r>
            <a:r>
              <a:rPr lang="en-US" dirty="0" err="1" smtClean="0"/>
              <a:t>ε</a:t>
            </a:r>
            <a:r>
              <a:rPr lang="en-US" dirty="0" smtClean="0"/>
              <a:t> and has 0 left and 0 right parentheses. ✓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If by the first constructor rule </a:t>
            </a:r>
            <a:r>
              <a:rPr lang="en-US" dirty="0" smtClean="0"/>
              <a:t>then </a:t>
            </a:r>
            <a:r>
              <a:rPr lang="en-US" i="1" dirty="0" err="1" smtClean="0"/>
              <a:t>x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/>
              <a:t>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for some previously constructed balanced string </a:t>
            </a:r>
            <a:r>
              <a:rPr lang="en-US" i="1" dirty="0" err="1" smtClean="0"/>
              <a:t>y</a:t>
            </a:r>
            <a:r>
              <a:rPr lang="en-US" i="1" dirty="0" smtClean="0"/>
              <a:t>. </a:t>
            </a:r>
            <a:r>
              <a:rPr lang="en-US" dirty="0" smtClean="0"/>
              <a:t>Then </a:t>
            </a:r>
            <a:r>
              <a:rPr lang="en-US" i="1" dirty="0" err="1" smtClean="0"/>
              <a:t>y</a:t>
            </a:r>
            <a:r>
              <a:rPr lang="en-US" dirty="0" smtClean="0"/>
              <a:t> has the same number of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“ and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”, say </a:t>
            </a:r>
            <a:r>
              <a:rPr lang="en-US" i="1" dirty="0" err="1" smtClean="0"/>
              <a:t>n</a:t>
            </a:r>
            <a:r>
              <a:rPr lang="en-US" dirty="0" smtClean="0"/>
              <a:t>. Then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/>
              <a:t>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has one more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“ and one more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”, so </a:t>
            </a:r>
            <a:r>
              <a:rPr lang="en-US" i="1" dirty="0" smtClean="0"/>
              <a:t>n</a:t>
            </a:r>
            <a:r>
              <a:rPr lang="en-US" dirty="0" smtClean="0"/>
              <a:t>+1 of each. ✓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 balanced string has equal numbers of “(“ and “)”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If by the second constructor rule </a:t>
            </a:r>
            <a:r>
              <a:rPr lang="en-US" dirty="0" smtClean="0"/>
              <a:t>then </a:t>
            </a:r>
            <a:r>
              <a:rPr lang="en-US" i="1" dirty="0" err="1" smtClean="0"/>
              <a:t>x</a:t>
            </a:r>
            <a:r>
              <a:rPr lang="en-US" dirty="0" smtClean="0"/>
              <a:t>=</a:t>
            </a:r>
            <a:r>
              <a:rPr lang="en-US" i="1" dirty="0" err="1" smtClean="0"/>
              <a:t>yz</a:t>
            </a:r>
            <a:r>
              <a:rPr lang="en-US" dirty="0" smtClean="0"/>
              <a:t> for some previously constructed balanced strings </a:t>
            </a:r>
            <a:r>
              <a:rPr lang="en-US" i="1" dirty="0" err="1" smtClean="0"/>
              <a:t>y</a:t>
            </a:r>
            <a:r>
              <a:rPr lang="en-US" dirty="0" smtClean="0"/>
              <a:t> and </a:t>
            </a:r>
            <a:r>
              <a:rPr lang="en-US" i="1" dirty="0" err="1" smtClean="0"/>
              <a:t>z</a:t>
            </a:r>
            <a:r>
              <a:rPr lang="en-US" i="1" dirty="0" smtClean="0"/>
              <a:t>. </a:t>
            </a:r>
            <a:r>
              <a:rPr lang="en-US" dirty="0" smtClean="0"/>
              <a:t>Then </a:t>
            </a:r>
            <a:r>
              <a:rPr lang="en-US" i="1" dirty="0" err="1" smtClean="0"/>
              <a:t>y</a:t>
            </a:r>
            <a:r>
              <a:rPr lang="en-US" dirty="0" smtClean="0"/>
              <a:t> has the same number of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”, say </a:t>
            </a:r>
            <a:r>
              <a:rPr lang="en-US" i="1" dirty="0" err="1" smtClean="0"/>
              <a:t>n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i="1" dirty="0" err="1" smtClean="0"/>
              <a:t>z</a:t>
            </a:r>
            <a:r>
              <a:rPr lang="en-US" dirty="0" smtClean="0"/>
              <a:t> has the same number of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”, say </a:t>
            </a:r>
            <a:r>
              <a:rPr lang="en-US" i="1" dirty="0" err="1" smtClean="0"/>
              <a:t>m</a:t>
            </a:r>
            <a:r>
              <a:rPr lang="en-US" dirty="0" smtClean="0"/>
              <a:t>. Then </a:t>
            </a:r>
            <a:r>
              <a:rPr lang="en-US" i="1" dirty="0" err="1" smtClean="0"/>
              <a:t>x</a:t>
            </a:r>
            <a:r>
              <a:rPr lang="en-US" dirty="0" smtClean="0"/>
              <a:t>=</a:t>
            </a:r>
            <a:r>
              <a:rPr lang="en-US" i="1" dirty="0" err="1" smtClean="0"/>
              <a:t>yz</a:t>
            </a:r>
            <a:r>
              <a:rPr lang="en-US" dirty="0" smtClean="0"/>
              <a:t> has </a:t>
            </a:r>
            <a:r>
              <a:rPr lang="en-US" i="1" dirty="0" err="1" smtClean="0"/>
              <a:t>m</a:t>
            </a:r>
            <a:r>
              <a:rPr lang="en-US" dirty="0" err="1" smtClean="0"/>
              <a:t>+</a:t>
            </a:r>
            <a:r>
              <a:rPr lang="en-US" i="1" dirty="0" err="1" smtClean="0"/>
              <a:t>n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” and </a:t>
            </a:r>
            <a:r>
              <a:rPr lang="en-US" i="1" dirty="0" err="1" smtClean="0"/>
              <a:t>m</a:t>
            </a:r>
            <a:r>
              <a:rPr lang="en-US" dirty="0" err="1" smtClean="0"/>
              <a:t>+</a:t>
            </a:r>
            <a:r>
              <a:rPr lang="en-US" i="1" dirty="0" err="1" smtClean="0"/>
              <a:t>n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”. ✓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CF0-7DD4-914D-8BFD-E14D538E6BEF}" type="datetime1">
              <a:rPr lang="en-US" smtClean="0"/>
              <a:pPr/>
              <a:t>2/24/14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9C46-2878-FA4E-A81D-97A9A64467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347</TotalTime>
  <Words>979</Words>
  <Application>Microsoft Macintosh PowerPoint</Application>
  <PresentationFormat>On-screen Show (4:3)</PresentationFormat>
  <Paragraphs>113</Paragraphs>
  <Slides>13</Slides>
  <Notes>0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CS20 template</vt:lpstr>
      <vt:lpstr>Recursive Definitions and Structural Induction</vt:lpstr>
      <vt:lpstr>Recursive Definitions</vt:lpstr>
      <vt:lpstr>The set of all strings of balanced parentheses</vt:lpstr>
      <vt:lpstr>A Structural Definition</vt:lpstr>
      <vt:lpstr>Some Balanced Strings</vt:lpstr>
      <vt:lpstr>Showing a String is Balanced</vt:lpstr>
      <vt:lpstr>Derivation of (())()()</vt:lpstr>
      <vt:lpstr>Proof that every balanced string has equal numbers of “(“ and “)”</vt:lpstr>
      <vt:lpstr>Every balanced string has equal numbers of “(“ and “)”</vt:lpstr>
      <vt:lpstr>Structural Induction: The General Schema</vt:lpstr>
      <vt:lpstr>FINIS</vt:lpstr>
      <vt:lpstr>Use Caution if Constructions are Not Unique!</vt:lpstr>
      <vt:lpstr>Use Caution if Constructions are Not Unique!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Definitions and Structural Induction</dc:title>
  <dc:creator>Harry Lewis</dc:creator>
  <cp:lastModifiedBy>Harry Lewis</cp:lastModifiedBy>
  <cp:revision>16</cp:revision>
  <dcterms:created xsi:type="dcterms:W3CDTF">2014-02-25T03:24:01Z</dcterms:created>
  <dcterms:modified xsi:type="dcterms:W3CDTF">2014-02-25T03:52:29Z</dcterms:modified>
</cp:coreProperties>
</file>