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B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3FA564-EA2C-47AD-A07E-FC3717C9AA0F}"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265623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3FA564-EA2C-47AD-A07E-FC3717C9AA0F}"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45666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3FA564-EA2C-47AD-A07E-FC3717C9AA0F}"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42296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3FA564-EA2C-47AD-A07E-FC3717C9AA0F}"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74297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3FA564-EA2C-47AD-A07E-FC3717C9AA0F}"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410732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3FA564-EA2C-47AD-A07E-FC3717C9AA0F}"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379408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3FA564-EA2C-47AD-A07E-FC3717C9AA0F}"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314809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3FA564-EA2C-47AD-A07E-FC3717C9AA0F}" type="datetimeFigureOut">
              <a:rPr lang="en-IN" smtClean="0"/>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36168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FA564-EA2C-47AD-A07E-FC3717C9AA0F}"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61816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3FA564-EA2C-47AD-A07E-FC3717C9AA0F}"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414992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3FA564-EA2C-47AD-A07E-FC3717C9AA0F}"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56D67-4341-4FAB-8EBB-EF4B89C3D530}" type="slidenum">
              <a:rPr lang="en-IN" smtClean="0"/>
              <a:t>‹#›</a:t>
            </a:fld>
            <a:endParaRPr lang="en-IN"/>
          </a:p>
        </p:txBody>
      </p:sp>
    </p:spTree>
    <p:extLst>
      <p:ext uri="{BB962C8B-B14F-4D97-AF65-F5344CB8AC3E}">
        <p14:creationId xmlns:p14="http://schemas.microsoft.com/office/powerpoint/2010/main" val="18279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FA564-EA2C-47AD-A07E-FC3717C9AA0F}" type="datetimeFigureOut">
              <a:rPr lang="en-IN" smtClean="0"/>
              <a:t>07-10-2022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56D67-4341-4FAB-8EBB-EF4B89C3D530}" type="slidenum">
              <a:rPr lang="en-IN" smtClean="0"/>
              <a:t>‹#›</a:t>
            </a:fld>
            <a:endParaRPr lang="en-IN"/>
          </a:p>
        </p:txBody>
      </p:sp>
    </p:spTree>
    <p:extLst>
      <p:ext uri="{BB962C8B-B14F-4D97-AF65-F5344CB8AC3E}">
        <p14:creationId xmlns:p14="http://schemas.microsoft.com/office/powerpoint/2010/main" val="300889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6600" b="1" dirty="0" smtClean="0">
                <a:solidFill>
                  <a:srgbClr val="002060"/>
                </a:solidFill>
              </a:rPr>
              <a:t>QUEUE</a:t>
            </a:r>
            <a:endParaRPr lang="en-IN" sz="16600" b="1" dirty="0">
              <a:solidFill>
                <a:srgbClr val="002060"/>
              </a:solidFill>
            </a:endParaRPr>
          </a:p>
        </p:txBody>
      </p:sp>
    </p:spTree>
    <p:extLst>
      <p:ext uri="{BB962C8B-B14F-4D97-AF65-F5344CB8AC3E}">
        <p14:creationId xmlns:p14="http://schemas.microsoft.com/office/powerpoint/2010/main" val="403669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206" y="774953"/>
            <a:ext cx="9500382" cy="1938992"/>
          </a:xfrm>
          <a:prstGeom prst="rect">
            <a:avLst/>
          </a:prstGeom>
        </p:spPr>
        <p:txBody>
          <a:bodyPr wrap="square">
            <a:spAutoFit/>
          </a:bodyPr>
          <a:lstStyle/>
          <a:p>
            <a:pPr>
              <a:lnSpc>
                <a:spcPct val="150000"/>
              </a:lnSpc>
            </a:pPr>
            <a:r>
              <a:rPr lang="en-GB" sz="2000" b="1" dirty="0" smtClean="0">
                <a:solidFill>
                  <a:srgbClr val="25265E"/>
                </a:solidFill>
                <a:effectLst/>
                <a:latin typeface="euclid_circular_a"/>
              </a:rPr>
              <a:t>1. Insert at the Front</a:t>
            </a:r>
          </a:p>
          <a:p>
            <a:pPr>
              <a:lnSpc>
                <a:spcPct val="150000"/>
              </a:lnSpc>
            </a:pPr>
            <a:r>
              <a:rPr lang="en-GB" sz="2000" dirty="0" smtClean="0">
                <a:effectLst/>
              </a:rPr>
              <a:t>This operation adds an element at the front.</a:t>
            </a:r>
          </a:p>
          <a:p>
            <a:pPr>
              <a:lnSpc>
                <a:spcPct val="150000"/>
              </a:lnSpc>
            </a:pPr>
            <a:r>
              <a:rPr lang="en-GB" sz="2000" b="0" i="0" dirty="0" smtClean="0">
                <a:effectLst/>
                <a:latin typeface="euclid_circular_a"/>
              </a:rPr>
              <a:t>1. Check the position of front.</a:t>
            </a:r>
            <a:r>
              <a:rPr lang="en-GB" sz="2000" dirty="0" smtClean="0">
                <a:effectLst/>
              </a:rPr>
              <a:t/>
            </a:r>
            <a:br>
              <a:rPr lang="en-GB" sz="2000" dirty="0" smtClean="0">
                <a:effectLst/>
              </a:rPr>
            </a:br>
            <a:endParaRPr lang="en-IN" sz="2000" dirty="0"/>
          </a:p>
        </p:txBody>
      </p:sp>
      <p:pic>
        <p:nvPicPr>
          <p:cNvPr id="7170" name="Picture 2" descr="check the position of 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489" y="909601"/>
            <a:ext cx="3769311" cy="16696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89206" y="2579296"/>
            <a:ext cx="5395697" cy="866327"/>
          </a:xfrm>
          <a:prstGeom prst="rect">
            <a:avLst/>
          </a:prstGeom>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50000"/>
              </a:lnSpc>
              <a:spcBef>
                <a:spcPct val="0"/>
              </a:spcBef>
              <a:spcAft>
                <a:spcPct val="0"/>
              </a:spcAft>
              <a:buClrTx/>
              <a:buSzTx/>
              <a:buFontTx/>
              <a:buNone/>
              <a:tabLst/>
            </a:pPr>
            <a:r>
              <a:rPr lang="en-US" altLang="en-US" sz="2000" dirty="0">
                <a:latin typeface="euclid_circular_a"/>
              </a:rPr>
              <a:t>2. If front &lt; 1, reinitialize front = n-1 (last index).</a:t>
            </a:r>
            <a:br>
              <a:rPr lang="en-US" altLang="en-US" sz="2000" dirty="0">
                <a:latin typeface="euclid_circular_a"/>
              </a:rPr>
            </a:br>
            <a:endParaRPr lang="en-US" altLang="en-US" sz="2000" dirty="0">
              <a:latin typeface="euclid_circular_a"/>
            </a:endParaRPr>
          </a:p>
        </p:txBody>
      </p:sp>
      <p:pic>
        <p:nvPicPr>
          <p:cNvPr id="7173" name="Picture 5" descr="if front is less than 1 shift front to the 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947" y="2448270"/>
            <a:ext cx="3994394" cy="1769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431490" y="3406441"/>
            <a:ext cx="5898972" cy="923330"/>
          </a:xfrm>
          <a:prstGeom prst="rect">
            <a:avLst/>
          </a:prstGeom>
        </p:spPr>
        <p:txBody>
          <a:bodyPr vert="horz" wrap="square" lIns="17457" tIns="0" rIns="17457" bIns="0" numCol="1" anchor="ctr" anchorCtr="0" compatLnSpc="1">
            <a:prstTxWarp prst="textNoShape">
              <a:avLst/>
            </a:prstTxWarp>
            <a:spAutoFit/>
          </a:bodyPr>
          <a:lstStyle/>
          <a:p>
            <a:pPr fontAlgn="base">
              <a:lnSpc>
                <a:spcPct val="150000"/>
              </a:lnSpc>
              <a:spcBef>
                <a:spcPct val="0"/>
              </a:spcBef>
              <a:spcAft>
                <a:spcPct val="0"/>
              </a:spcAft>
            </a:pPr>
            <a:r>
              <a:rPr lang="en-US" altLang="en-US" sz="2000" dirty="0" smtClean="0">
                <a:latin typeface="euclid_circular_a"/>
              </a:rPr>
              <a:t>3. Else</a:t>
            </a:r>
            <a:r>
              <a:rPr lang="en-US" altLang="en-US" sz="2000" dirty="0">
                <a:latin typeface="euclid_circular_a"/>
              </a:rPr>
              <a:t>, decrease front by 1.</a:t>
            </a:r>
          </a:p>
          <a:p>
            <a:pPr fontAlgn="base">
              <a:lnSpc>
                <a:spcPct val="150000"/>
              </a:lnSpc>
              <a:spcBef>
                <a:spcPct val="0"/>
              </a:spcBef>
              <a:spcAft>
                <a:spcPct val="0"/>
              </a:spcAft>
            </a:pPr>
            <a:r>
              <a:rPr lang="en-US" altLang="en-US" sz="2000" dirty="0" smtClean="0">
                <a:latin typeface="euclid_circular_a"/>
              </a:rPr>
              <a:t>4. Add </a:t>
            </a:r>
            <a:r>
              <a:rPr lang="en-US" altLang="en-US" sz="2000" dirty="0">
                <a:latin typeface="euclid_circular_a"/>
              </a:rPr>
              <a:t>the new key 5 into array[front</a:t>
            </a:r>
            <a:r>
              <a:rPr lang="en-US" altLang="en-US" sz="2000" dirty="0" smtClean="0">
                <a:latin typeface="euclid_circular_a"/>
              </a:rPr>
              <a:t>].</a:t>
            </a:r>
            <a:endParaRPr lang="en-US" altLang="en-US" sz="2000" dirty="0">
              <a:latin typeface="euclid_circular_a"/>
            </a:endParaRPr>
          </a:p>
        </p:txBody>
      </p:sp>
      <p:pic>
        <p:nvPicPr>
          <p:cNvPr id="7176" name="Picture 8" descr="Insert element at the position of fro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3489" y="4133286"/>
            <a:ext cx="3825582" cy="169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5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867" y="760885"/>
            <a:ext cx="6096000" cy="872034"/>
          </a:xfrm>
          <a:prstGeom prst="rect">
            <a:avLst/>
          </a:prstGeom>
        </p:spPr>
        <p:txBody>
          <a:bodyPr>
            <a:spAutoFit/>
          </a:bodyPr>
          <a:lstStyle/>
          <a:p>
            <a:pPr>
              <a:lnSpc>
                <a:spcPct val="150000"/>
              </a:lnSpc>
            </a:pPr>
            <a:r>
              <a:rPr lang="en-GB" b="1" i="0" dirty="0" smtClean="0">
                <a:solidFill>
                  <a:srgbClr val="25265E"/>
                </a:solidFill>
                <a:effectLst/>
                <a:latin typeface="euclid_circular_a"/>
              </a:rPr>
              <a:t>2. Insert at the Rear</a:t>
            </a:r>
          </a:p>
          <a:p>
            <a:pPr>
              <a:lnSpc>
                <a:spcPct val="150000"/>
              </a:lnSpc>
            </a:pPr>
            <a:r>
              <a:rPr lang="en-GB" b="0" i="0" dirty="0" smtClean="0">
                <a:effectLst/>
                <a:latin typeface="euclid_circular_a"/>
              </a:rPr>
              <a:t>This operation adds an element to the rear.</a:t>
            </a:r>
          </a:p>
        </p:txBody>
      </p:sp>
      <p:sp>
        <p:nvSpPr>
          <p:cNvPr id="3" name="Rectangle 2"/>
          <p:cNvSpPr/>
          <p:nvPr/>
        </p:nvSpPr>
        <p:spPr>
          <a:xfrm>
            <a:off x="318867" y="1839743"/>
            <a:ext cx="6096000" cy="369332"/>
          </a:xfrm>
          <a:prstGeom prst="rect">
            <a:avLst/>
          </a:prstGeom>
        </p:spPr>
        <p:txBody>
          <a:bodyPr>
            <a:spAutoFit/>
          </a:bodyPr>
          <a:lstStyle/>
          <a:p>
            <a:r>
              <a:rPr lang="en-GB" b="0" i="0" dirty="0" smtClean="0">
                <a:effectLst/>
                <a:latin typeface="euclid_circular_a"/>
              </a:rPr>
              <a:t>Check if the array is full.</a:t>
            </a:r>
            <a:endParaRPr lang="en-IN" dirty="0"/>
          </a:p>
        </p:txBody>
      </p:sp>
      <p:pic>
        <p:nvPicPr>
          <p:cNvPr id="8194" name="Picture 2" descr="check if deque is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427" y="1013576"/>
            <a:ext cx="3957711" cy="1753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18867" y="2209522"/>
            <a:ext cx="5725551" cy="1114408"/>
          </a:xfrm>
          <a:prstGeom prst="rect">
            <a:avLst/>
          </a:prstGeom>
        </p:spPr>
        <p:txBody>
          <a:bodyPr wrap="square">
            <a:spAutoFit/>
          </a:bodyPr>
          <a:lstStyle/>
          <a:p>
            <a:pPr>
              <a:lnSpc>
                <a:spcPct val="200000"/>
              </a:lnSpc>
            </a:pPr>
            <a:r>
              <a:rPr lang="en-US" altLang="en-US" dirty="0" smtClean="0">
                <a:latin typeface="euclid_circular_a"/>
              </a:rPr>
              <a:t>If </a:t>
            </a:r>
            <a:r>
              <a:rPr lang="en-US" altLang="en-US" dirty="0">
                <a:latin typeface="euclid_circular_a"/>
              </a:rPr>
              <a:t>the </a:t>
            </a:r>
            <a:r>
              <a:rPr lang="en-US" altLang="en-US" dirty="0" err="1">
                <a:latin typeface="euclid_circular_a"/>
              </a:rPr>
              <a:t>deque</a:t>
            </a:r>
            <a:r>
              <a:rPr lang="en-US" altLang="en-US" dirty="0">
                <a:latin typeface="euclid_circular_a"/>
              </a:rPr>
              <a:t> is full, reinitialize rear = 0.</a:t>
            </a:r>
          </a:p>
          <a:p>
            <a:pPr>
              <a:lnSpc>
                <a:spcPct val="200000"/>
              </a:lnSpc>
            </a:pPr>
            <a:r>
              <a:rPr lang="en-US" altLang="en-US" dirty="0">
                <a:latin typeface="euclid_circular_a"/>
              </a:rPr>
              <a:t>Else, increase rear by 1</a:t>
            </a:r>
            <a:r>
              <a:rPr lang="en-US" altLang="en-US" dirty="0" smtClean="0">
                <a:latin typeface="euclid_circular_a"/>
              </a:rPr>
              <a:t>.</a:t>
            </a:r>
            <a:endParaRPr lang="en-US" altLang="en-US" dirty="0">
              <a:latin typeface="euclid_circular_a"/>
            </a:endParaRPr>
          </a:p>
        </p:txBody>
      </p:sp>
      <p:pic>
        <p:nvPicPr>
          <p:cNvPr id="8197" name="Picture 5" descr="if deque is not full increase r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238" y="2843269"/>
            <a:ext cx="3788900" cy="12421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318867" y="3464350"/>
            <a:ext cx="4337539" cy="553998"/>
          </a:xfrm>
          <a:prstGeom prst="rect">
            <a:avLst/>
          </a:prstGeom>
          <a:noFill/>
          <a:ln>
            <a:noFill/>
          </a:ln>
          <a:effec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200000"/>
              </a:lnSpc>
              <a:spcBef>
                <a:spcPct val="0"/>
              </a:spcBef>
              <a:spcAft>
                <a:spcPct val="0"/>
              </a:spcAft>
              <a:buClrTx/>
              <a:buSzTx/>
              <a:buFontTx/>
              <a:buNone/>
              <a:tabLst/>
            </a:pPr>
            <a:r>
              <a:rPr lang="en-US" altLang="en-US" dirty="0">
                <a:latin typeface="euclid_circular_a"/>
              </a:rPr>
              <a:t>Add the new key 5 into array[rear</a:t>
            </a:r>
            <a:r>
              <a:rPr lang="en-US" altLang="en-US" dirty="0" smtClean="0">
                <a:latin typeface="euclid_circular_a"/>
              </a:rPr>
              <a:t>].</a:t>
            </a:r>
            <a:endParaRPr lang="en-US" altLang="en-US" dirty="0">
              <a:latin typeface="euclid_circular_a"/>
            </a:endParaRPr>
          </a:p>
        </p:txBody>
      </p:sp>
      <p:pic>
        <p:nvPicPr>
          <p:cNvPr id="8200" name="Picture 8" descr="insert element at the r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827" y="4161974"/>
            <a:ext cx="3769311" cy="1669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69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0733" y="294474"/>
            <a:ext cx="11019692" cy="369332"/>
          </a:xfrm>
          <a:prstGeom prst="rect">
            <a:avLst/>
          </a:prstGeom>
        </p:spPr>
        <p:txBody>
          <a:bodyPr wrap="square">
            <a:spAutoFit/>
          </a:bodyPr>
          <a:lstStyle/>
          <a:p>
            <a:r>
              <a:rPr lang="en-GB" b="1" i="0" dirty="0" smtClean="0">
                <a:solidFill>
                  <a:srgbClr val="25265E"/>
                </a:solidFill>
                <a:effectLst/>
                <a:latin typeface="euclid_circular_a"/>
              </a:rPr>
              <a:t>3. Delete from the Front</a:t>
            </a:r>
          </a:p>
        </p:txBody>
      </p:sp>
      <p:sp>
        <p:nvSpPr>
          <p:cNvPr id="8" name="Rectangle 7"/>
          <p:cNvSpPr/>
          <p:nvPr/>
        </p:nvSpPr>
        <p:spPr>
          <a:xfrm>
            <a:off x="290733" y="1150426"/>
            <a:ext cx="6096000" cy="369332"/>
          </a:xfrm>
          <a:prstGeom prst="rect">
            <a:avLst/>
          </a:prstGeom>
        </p:spPr>
        <p:txBody>
          <a:bodyPr>
            <a:spAutoFit/>
          </a:bodyPr>
          <a:lstStyle/>
          <a:p>
            <a:r>
              <a:rPr lang="en-GB" b="0" i="0" dirty="0" smtClean="0">
                <a:effectLst/>
                <a:latin typeface="euclid_circular_a"/>
              </a:rPr>
              <a:t>Check if the </a:t>
            </a:r>
            <a:r>
              <a:rPr lang="en-GB" b="0" i="0" dirty="0" err="1" smtClean="0">
                <a:effectLst/>
                <a:latin typeface="euclid_circular_a"/>
              </a:rPr>
              <a:t>deque</a:t>
            </a:r>
            <a:r>
              <a:rPr lang="en-GB" b="0" i="0" dirty="0" smtClean="0">
                <a:effectLst/>
                <a:latin typeface="euclid_circular_a"/>
              </a:rPr>
              <a:t> is empty.</a:t>
            </a:r>
            <a:endParaRPr lang="en-IN" dirty="0"/>
          </a:p>
        </p:txBody>
      </p:sp>
      <p:pic>
        <p:nvPicPr>
          <p:cNvPr id="9231" name="Picture 15" descr="check if deque is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436" y="975105"/>
            <a:ext cx="3487958" cy="15450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ChangeArrowheads="1"/>
          </p:cNvSpPr>
          <p:nvPr/>
        </p:nvSpPr>
        <p:spPr bwMode="auto">
          <a:xfrm>
            <a:off x="290733" y="1122738"/>
            <a:ext cx="7221415" cy="3780522"/>
          </a:xfrm>
          <a:prstGeom prst="rect">
            <a:avLst/>
          </a:prstGeom>
        </p:spPr>
        <p:txBody>
          <a:bodyPr wrap="square">
            <a:spAutoFit/>
          </a:bodyPr>
          <a:lstStyle/>
          <a:p>
            <a:pPr>
              <a:lnSpc>
                <a:spcPct val="150000"/>
              </a:lnSpc>
            </a:pPr>
            <a:endParaRPr lang="en-US" altLang="en-US" dirty="0">
              <a:latin typeface="euclid_circular_a"/>
            </a:endParaRPr>
          </a:p>
          <a:p>
            <a:pPr>
              <a:lnSpc>
                <a:spcPct val="150000"/>
              </a:lnSpc>
            </a:pPr>
            <a:r>
              <a:rPr lang="en-US" altLang="en-US" dirty="0">
                <a:latin typeface="euclid_circular_a"/>
              </a:rPr>
              <a:t>If the </a:t>
            </a:r>
            <a:r>
              <a:rPr lang="en-US" altLang="en-US" dirty="0" err="1">
                <a:latin typeface="euclid_circular_a"/>
              </a:rPr>
              <a:t>deque</a:t>
            </a:r>
            <a:r>
              <a:rPr lang="en-US" altLang="en-US" dirty="0">
                <a:latin typeface="euclid_circular_a"/>
              </a:rPr>
              <a:t> is empty (i.e. front = -1), deletion cannot be performed (underflow condition).</a:t>
            </a:r>
          </a:p>
          <a:p>
            <a:pPr>
              <a:lnSpc>
                <a:spcPct val="150000"/>
              </a:lnSpc>
            </a:pPr>
            <a:r>
              <a:rPr lang="en-US" altLang="en-US" dirty="0">
                <a:latin typeface="euclid_circular_a"/>
              </a:rPr>
              <a:t>If the </a:t>
            </a:r>
            <a:r>
              <a:rPr lang="en-US" altLang="en-US" dirty="0" err="1">
                <a:latin typeface="euclid_circular_a"/>
              </a:rPr>
              <a:t>deque</a:t>
            </a:r>
            <a:r>
              <a:rPr lang="en-US" altLang="en-US" dirty="0">
                <a:latin typeface="euclid_circular_a"/>
              </a:rPr>
              <a:t> has only one element (i.e. front = rear), set front = -1 and rear = -1.</a:t>
            </a:r>
          </a:p>
          <a:p>
            <a:pPr>
              <a:lnSpc>
                <a:spcPct val="150000"/>
              </a:lnSpc>
            </a:pPr>
            <a:r>
              <a:rPr lang="en-US" altLang="en-US" dirty="0">
                <a:latin typeface="euclid_circular_a"/>
              </a:rPr>
              <a:t>Else if front is at the end (i.e. front = n - 1), set go to the front </a:t>
            </a:r>
            <a:r>
              <a:rPr lang="en-US" altLang="en-US" dirty="0" err="1">
                <a:latin typeface="euclid_circular_a"/>
              </a:rPr>
              <a:t>front</a:t>
            </a:r>
            <a:r>
              <a:rPr lang="en-US" altLang="en-US" dirty="0">
                <a:latin typeface="euclid_circular_a"/>
              </a:rPr>
              <a:t> = 0.</a:t>
            </a:r>
          </a:p>
          <a:p>
            <a:pPr>
              <a:lnSpc>
                <a:spcPct val="150000"/>
              </a:lnSpc>
            </a:pPr>
            <a:r>
              <a:rPr lang="en-US" altLang="en-US" dirty="0">
                <a:latin typeface="euclid_circular_a"/>
              </a:rPr>
              <a:t>Else, front = front + 1</a:t>
            </a:r>
          </a:p>
          <a:p>
            <a:pPr>
              <a:lnSpc>
                <a:spcPct val="150000"/>
              </a:lnSpc>
            </a:pPr>
            <a:endParaRPr lang="en-US" altLang="en-US" dirty="0">
              <a:latin typeface="euclid_circular_a"/>
            </a:endParaRPr>
          </a:p>
        </p:txBody>
      </p:sp>
      <p:pic>
        <p:nvPicPr>
          <p:cNvPr id="9234" name="Picture 18" descr="increase the index of fro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2148" y="2667802"/>
            <a:ext cx="2911182" cy="128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15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168" y="430795"/>
            <a:ext cx="2698175" cy="369332"/>
          </a:xfrm>
          <a:prstGeom prst="rect">
            <a:avLst/>
          </a:prstGeom>
        </p:spPr>
        <p:txBody>
          <a:bodyPr wrap="none">
            <a:spAutoFit/>
          </a:bodyPr>
          <a:lstStyle/>
          <a:p>
            <a:r>
              <a:rPr lang="en-IN" b="1" i="0" dirty="0" smtClean="0">
                <a:solidFill>
                  <a:srgbClr val="25265E"/>
                </a:solidFill>
                <a:effectLst/>
                <a:latin typeface="euclid_circular_a"/>
              </a:rPr>
              <a:t>4. Delete from the Rear</a:t>
            </a:r>
            <a:endParaRPr lang="en-IN" b="1" i="0" dirty="0">
              <a:solidFill>
                <a:srgbClr val="25265E"/>
              </a:solidFill>
              <a:effectLst/>
              <a:latin typeface="euclid_circular_a"/>
            </a:endParaRPr>
          </a:p>
        </p:txBody>
      </p:sp>
      <p:pic>
        <p:nvPicPr>
          <p:cNvPr id="10242" name="Picture 2" descr="check if deque is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721" y="1478084"/>
            <a:ext cx="3262875" cy="14453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67168" y="1089196"/>
            <a:ext cx="7526334" cy="2954655"/>
          </a:xfrm>
          <a:prstGeom prst="rect">
            <a:avLst/>
          </a:prstGeom>
          <a:noFill/>
          <a:ln>
            <a:noFill/>
          </a:ln>
          <a:effectLst/>
        </p:spPr>
        <p:txBody>
          <a:bodyPr vert="horz" wrap="square" lIns="17457" tIns="0" rIns="17457"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tx1"/>
                </a:solidFill>
                <a:effectLst/>
              </a:rPr>
              <a:t>If the </a:t>
            </a:r>
            <a:r>
              <a:rPr kumimoji="0" lang="en-US" altLang="en-US" sz="1600" b="0" i="0" u="none" strike="noStrike" cap="none" normalizeH="0" baseline="0" dirty="0" err="1" smtClean="0">
                <a:ln>
                  <a:noFill/>
                </a:ln>
                <a:solidFill>
                  <a:schemeClr val="tx1"/>
                </a:solidFill>
                <a:effectLst/>
              </a:rPr>
              <a:t>deque</a:t>
            </a:r>
            <a:r>
              <a:rPr kumimoji="0" lang="en-US" altLang="en-US" sz="1600" b="0" i="0" u="none" strike="noStrike" cap="none" normalizeH="0" baseline="0" dirty="0" smtClean="0">
                <a:ln>
                  <a:noFill/>
                </a:ln>
                <a:solidFill>
                  <a:schemeClr val="tx1"/>
                </a:solidFill>
                <a:effectLst/>
              </a:rPr>
              <a:t> is empty (i.e. front = -1), deletion cannot be performed (</a:t>
            </a:r>
            <a:r>
              <a:rPr kumimoji="0" lang="en-US" altLang="en-US" sz="1600" b="1" i="0" u="none" strike="noStrike" cap="none" normalizeH="0" baseline="0" dirty="0" smtClean="0">
                <a:ln>
                  <a:noFill/>
                </a:ln>
                <a:solidFill>
                  <a:schemeClr val="tx1"/>
                </a:solidFill>
                <a:effectLst/>
              </a:rPr>
              <a:t>underflow condition</a:t>
            </a:r>
            <a:r>
              <a:rPr kumimoji="0" lang="en-US" altLang="en-US" sz="16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tx1"/>
                </a:solidFill>
                <a:effectLst/>
              </a:rPr>
              <a:t>If the </a:t>
            </a:r>
            <a:r>
              <a:rPr kumimoji="0" lang="en-US" altLang="en-US" sz="1600" b="0" i="0" u="none" strike="noStrike" cap="none" normalizeH="0" baseline="0" dirty="0" err="1" smtClean="0">
                <a:ln>
                  <a:noFill/>
                </a:ln>
                <a:solidFill>
                  <a:schemeClr val="tx1"/>
                </a:solidFill>
                <a:effectLst/>
              </a:rPr>
              <a:t>deque</a:t>
            </a:r>
            <a:r>
              <a:rPr kumimoji="0" lang="en-US" altLang="en-US" sz="1600" b="0" i="0" u="none" strike="noStrike" cap="none" normalizeH="0" baseline="0" dirty="0" smtClean="0">
                <a:ln>
                  <a:noFill/>
                </a:ln>
                <a:solidFill>
                  <a:schemeClr val="tx1"/>
                </a:solidFill>
                <a:effectLst/>
              </a:rPr>
              <a:t> has only one element (i.e. front = rear), set front = -1 and rear = -1, else follow the steps below.</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solidFill>
                  <a:schemeClr val="tx1"/>
                </a:solidFill>
                <a:effectLst/>
              </a:rPr>
              <a:t>If rear is at the front (i.e. rear = 0), set go to the front rear = n - 1.</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solidFill>
                  <a:schemeClr val="tx1"/>
                </a:solidFill>
                <a:effectLst/>
              </a:rPr>
              <a:t>Else, rear = rear - 1</a:t>
            </a:r>
          </a:p>
        </p:txBody>
      </p:sp>
      <p:pic>
        <p:nvPicPr>
          <p:cNvPr id="10245" name="Picture 5" descr="decrease the position of re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9499" y="2901290"/>
            <a:ext cx="2939317" cy="130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5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8813" y="331798"/>
            <a:ext cx="11676184" cy="1031564"/>
          </a:xfrm>
          <a:prstGeom prst="rect">
            <a:avLst/>
          </a:prstGeom>
          <a:noFill/>
          <a:ln>
            <a:noFill/>
          </a:ln>
          <a:effec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smtClean="0">
                <a:ln>
                  <a:noFill/>
                </a:ln>
                <a:solidFill>
                  <a:srgbClr val="25265E"/>
                </a:solidFill>
                <a:effectLst/>
                <a:latin typeface="euclid_circular_a"/>
              </a:rPr>
              <a:t>5. Check Empty</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euclid_circular_a"/>
              </a:rPr>
              <a:t>This operation checks if the </a:t>
            </a:r>
            <a:r>
              <a:rPr kumimoji="0" lang="en-US" altLang="en-US" sz="1600" b="0" i="0" u="none" strike="noStrike" cap="none" normalizeH="0" baseline="0" dirty="0" err="1" smtClean="0">
                <a:ln>
                  <a:noFill/>
                </a:ln>
                <a:solidFill>
                  <a:schemeClr val="tx1"/>
                </a:solidFill>
                <a:effectLst/>
                <a:latin typeface="euclid_circular_a"/>
              </a:rPr>
              <a:t>deque</a:t>
            </a:r>
            <a:r>
              <a:rPr kumimoji="0" lang="en-US" altLang="en-US" sz="1600" b="0" i="0" u="none" strike="noStrike" cap="none" normalizeH="0" baseline="0" dirty="0" smtClean="0">
                <a:ln>
                  <a:noFill/>
                </a:ln>
                <a:solidFill>
                  <a:schemeClr val="tx1"/>
                </a:solidFill>
                <a:effectLst/>
                <a:latin typeface="euclid_circular_a"/>
              </a:rPr>
              <a:t> is empty. If </a:t>
            </a:r>
            <a:r>
              <a:rPr kumimoji="0" lang="en-US" altLang="en-US" sz="1600" b="0" i="0" u="none" strike="noStrike" cap="none" normalizeH="0" baseline="0" dirty="0" smtClean="0">
                <a:ln>
                  <a:noFill/>
                </a:ln>
                <a:solidFill>
                  <a:schemeClr val="tx1"/>
                </a:solidFill>
                <a:effectLst/>
                <a:latin typeface="droid sans mono"/>
              </a:rPr>
              <a:t>front = -1</a:t>
            </a:r>
            <a:r>
              <a:rPr kumimoji="0" lang="en-US" altLang="en-US" sz="1600" b="0" i="0" u="none" strike="noStrike" cap="none" normalizeH="0" baseline="0" dirty="0" smtClean="0">
                <a:ln>
                  <a:noFill/>
                </a:ln>
                <a:solidFill>
                  <a:schemeClr val="tx1"/>
                </a:solidFill>
                <a:effectLst/>
                <a:latin typeface="euclid_circular_a"/>
              </a:rPr>
              <a:t>, the </a:t>
            </a:r>
            <a:r>
              <a:rPr kumimoji="0" lang="en-US" altLang="en-US" sz="1600" b="0" i="0" u="none" strike="noStrike" cap="none" normalizeH="0" baseline="0" dirty="0" err="1" smtClean="0">
                <a:ln>
                  <a:noFill/>
                </a:ln>
                <a:solidFill>
                  <a:schemeClr val="tx1"/>
                </a:solidFill>
                <a:effectLst/>
                <a:latin typeface="euclid_circular_a"/>
              </a:rPr>
              <a:t>deque</a:t>
            </a:r>
            <a:r>
              <a:rPr kumimoji="0" lang="en-US" altLang="en-US" sz="1600" b="0" i="0" u="none" strike="noStrike" cap="none" normalizeH="0" baseline="0" dirty="0" smtClean="0">
                <a:ln>
                  <a:noFill/>
                </a:ln>
                <a:solidFill>
                  <a:schemeClr val="tx1"/>
                </a:solidFill>
                <a:effectLst/>
                <a:latin typeface="euclid_circular_a"/>
              </a:rPr>
              <a:t> is empty.</a:t>
            </a:r>
            <a:endParaRPr kumimoji="0" lang="en-US" altLang="en-US" sz="16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68813" y="1646724"/>
            <a:ext cx="10874325" cy="1046440"/>
          </a:xfrm>
          <a:prstGeom prst="rect">
            <a:avLst/>
          </a:prstGeom>
          <a:noFill/>
          <a:ln>
            <a:noFill/>
          </a:ln>
          <a:effec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smtClean="0">
                <a:ln>
                  <a:noFill/>
                </a:ln>
                <a:solidFill>
                  <a:srgbClr val="25265E"/>
                </a:solidFill>
                <a:effectLst/>
                <a:latin typeface="euclid_circular_a"/>
              </a:rPr>
              <a:t>6. Check Full</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euclid_circular_a"/>
              </a:rPr>
              <a:t>This operation checks if the </a:t>
            </a:r>
            <a:r>
              <a:rPr kumimoji="0" lang="en-US" altLang="en-US" sz="1600" b="0" i="0" u="none" strike="noStrike" cap="none" normalizeH="0" baseline="0" dirty="0" err="1" smtClean="0">
                <a:ln>
                  <a:noFill/>
                </a:ln>
                <a:solidFill>
                  <a:schemeClr val="tx1"/>
                </a:solidFill>
                <a:effectLst/>
                <a:latin typeface="euclid_circular_a"/>
              </a:rPr>
              <a:t>deque</a:t>
            </a:r>
            <a:r>
              <a:rPr kumimoji="0" lang="en-US" altLang="en-US" sz="1600" b="0" i="0" u="none" strike="noStrike" cap="none" normalizeH="0" baseline="0" dirty="0" smtClean="0">
                <a:ln>
                  <a:noFill/>
                </a:ln>
                <a:solidFill>
                  <a:schemeClr val="tx1"/>
                </a:solidFill>
                <a:effectLst/>
                <a:latin typeface="euclid_circular_a"/>
              </a:rPr>
              <a:t> is full. If </a:t>
            </a:r>
            <a:r>
              <a:rPr kumimoji="0" lang="en-US" altLang="en-US" sz="1600" b="0" i="0" u="none" strike="noStrike" cap="none" normalizeH="0" baseline="0" dirty="0" smtClean="0">
                <a:ln>
                  <a:noFill/>
                </a:ln>
                <a:solidFill>
                  <a:schemeClr val="tx1"/>
                </a:solidFill>
                <a:effectLst/>
                <a:latin typeface="droid sans mono"/>
              </a:rPr>
              <a:t>front = 0</a:t>
            </a:r>
            <a:r>
              <a:rPr kumimoji="0" lang="en-US" altLang="en-US" sz="1600" b="0" i="0" u="none" strike="noStrike" cap="none" normalizeH="0" baseline="0" dirty="0" smtClean="0">
                <a:ln>
                  <a:noFill/>
                </a:ln>
                <a:solidFill>
                  <a:schemeClr val="tx1"/>
                </a:solidFill>
                <a:effectLst/>
                <a:latin typeface="euclid_circular_a"/>
              </a:rPr>
              <a:t> and </a:t>
            </a:r>
            <a:r>
              <a:rPr kumimoji="0" lang="en-US" altLang="en-US" sz="1600" b="0" i="0" u="none" strike="noStrike" cap="none" normalizeH="0" baseline="0" dirty="0" smtClean="0">
                <a:ln>
                  <a:noFill/>
                </a:ln>
                <a:solidFill>
                  <a:schemeClr val="tx1"/>
                </a:solidFill>
                <a:effectLst/>
                <a:latin typeface="droid sans mono"/>
              </a:rPr>
              <a:t>rear = n - 1</a:t>
            </a:r>
            <a:r>
              <a:rPr kumimoji="0" lang="en-US" altLang="en-US" sz="1600" b="0" i="0" u="none" strike="noStrike" cap="none" normalizeH="0" baseline="0" dirty="0" smtClean="0">
                <a:ln>
                  <a:noFill/>
                </a:ln>
                <a:solidFill>
                  <a:schemeClr val="tx1"/>
                </a:solidFill>
                <a:effectLst/>
                <a:latin typeface="euclid_circular_a"/>
              </a:rPr>
              <a:t> OR </a:t>
            </a:r>
            <a:r>
              <a:rPr kumimoji="0" lang="en-US" altLang="en-US" sz="1600" b="0" i="0" u="none" strike="noStrike" cap="none" normalizeH="0" baseline="0" dirty="0" smtClean="0">
                <a:ln>
                  <a:noFill/>
                </a:ln>
                <a:solidFill>
                  <a:schemeClr val="tx1"/>
                </a:solidFill>
                <a:effectLst/>
                <a:latin typeface="droid sans mono"/>
              </a:rPr>
              <a:t>front = rear + 1</a:t>
            </a:r>
            <a:r>
              <a:rPr kumimoji="0" lang="en-US" altLang="en-US" sz="1600" b="0" i="0" u="none" strike="noStrike" cap="none" normalizeH="0" baseline="0" dirty="0" smtClean="0">
                <a:ln>
                  <a:noFill/>
                </a:ln>
                <a:solidFill>
                  <a:schemeClr val="tx1"/>
                </a:solidFill>
                <a:effectLst/>
                <a:latin typeface="euclid_circular_a"/>
              </a:rPr>
              <a:t>, the </a:t>
            </a:r>
            <a:r>
              <a:rPr kumimoji="0" lang="en-US" altLang="en-US" sz="1600" b="0" i="0" u="none" strike="noStrike" cap="none" normalizeH="0" baseline="0" dirty="0" err="1" smtClean="0">
                <a:ln>
                  <a:noFill/>
                </a:ln>
                <a:solidFill>
                  <a:schemeClr val="tx1"/>
                </a:solidFill>
                <a:effectLst/>
                <a:latin typeface="euclid_circular_a"/>
              </a:rPr>
              <a:t>deque</a:t>
            </a:r>
            <a:r>
              <a:rPr kumimoji="0" lang="en-US" altLang="en-US" sz="1600" b="0" i="0" u="none" strike="noStrike" cap="none" normalizeH="0" baseline="0" dirty="0" smtClean="0">
                <a:ln>
                  <a:noFill/>
                </a:ln>
                <a:solidFill>
                  <a:schemeClr val="tx1"/>
                </a:solidFill>
                <a:effectLst/>
                <a:latin typeface="euclid_circular_a"/>
              </a:rPr>
              <a:t> is full.</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6564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8" y="2207010"/>
            <a:ext cx="10315303" cy="2308324"/>
          </a:xfrm>
          <a:prstGeom prst="rect">
            <a:avLst/>
          </a:prstGeom>
        </p:spPr>
        <p:txBody>
          <a:bodyPr wrap="square">
            <a:spAutoFit/>
          </a:bodyPr>
          <a:lstStyle/>
          <a:p>
            <a:pPr>
              <a:lnSpc>
                <a:spcPct val="200000"/>
              </a:lnSpc>
            </a:pPr>
            <a:r>
              <a:rPr lang="en-IN" b="0" i="0" dirty="0" smtClean="0">
                <a:effectLst/>
                <a:latin typeface="euclid_circular_a"/>
              </a:rPr>
              <a:t>There are four different types of queues:</a:t>
            </a:r>
          </a:p>
          <a:p>
            <a:pPr>
              <a:lnSpc>
                <a:spcPct val="200000"/>
              </a:lnSpc>
              <a:buFont typeface="Arial" panose="020B0604020202020204" pitchFamily="34" charset="0"/>
              <a:buChar char="•"/>
            </a:pPr>
            <a:r>
              <a:rPr lang="en-IN" b="0" i="0" dirty="0" smtClean="0">
                <a:effectLst/>
                <a:latin typeface="euclid_circular_a"/>
              </a:rPr>
              <a:t>Simple Queue</a:t>
            </a:r>
          </a:p>
          <a:p>
            <a:pPr>
              <a:lnSpc>
                <a:spcPct val="200000"/>
              </a:lnSpc>
              <a:buFont typeface="Arial" panose="020B0604020202020204" pitchFamily="34" charset="0"/>
              <a:buChar char="•"/>
            </a:pPr>
            <a:r>
              <a:rPr lang="en-IN" b="0" i="0" dirty="0" smtClean="0">
                <a:effectLst/>
                <a:latin typeface="euclid_circular_a"/>
              </a:rPr>
              <a:t>Circular Queue</a:t>
            </a:r>
          </a:p>
          <a:p>
            <a:pPr>
              <a:lnSpc>
                <a:spcPct val="200000"/>
              </a:lnSpc>
              <a:buFont typeface="Arial" panose="020B0604020202020204" pitchFamily="34" charset="0"/>
              <a:buChar char="•"/>
            </a:pPr>
            <a:r>
              <a:rPr lang="en-IN" b="0" i="0" dirty="0" smtClean="0">
                <a:effectLst/>
                <a:latin typeface="euclid_circular_a"/>
              </a:rPr>
              <a:t>Double Ended Queue</a:t>
            </a:r>
            <a:endParaRPr lang="en-IN" b="0" i="0" dirty="0">
              <a:effectLst/>
              <a:latin typeface="euclid_circular_a"/>
            </a:endParaRPr>
          </a:p>
        </p:txBody>
      </p:sp>
      <p:sp>
        <p:nvSpPr>
          <p:cNvPr id="3" name="Rectangle 2"/>
          <p:cNvSpPr/>
          <p:nvPr/>
        </p:nvSpPr>
        <p:spPr>
          <a:xfrm>
            <a:off x="761999" y="921659"/>
            <a:ext cx="10315303" cy="878574"/>
          </a:xfrm>
          <a:prstGeom prst="rect">
            <a:avLst/>
          </a:prstGeom>
        </p:spPr>
        <p:txBody>
          <a:bodyPr wrap="square">
            <a:spAutoFit/>
          </a:bodyPr>
          <a:lstStyle/>
          <a:p>
            <a:pPr>
              <a:lnSpc>
                <a:spcPct val="150000"/>
              </a:lnSpc>
            </a:pPr>
            <a:r>
              <a:rPr lang="en-GB" b="0" i="0" dirty="0" smtClean="0">
                <a:effectLst/>
                <a:latin typeface="euclid_circular_a"/>
              </a:rPr>
              <a:t>A </a:t>
            </a:r>
            <a:r>
              <a:rPr lang="en-GB" b="0" i="0" u="none" strike="noStrike" dirty="0" smtClean="0">
                <a:effectLst/>
                <a:latin typeface="euclid_circular_a"/>
              </a:rPr>
              <a:t>queue</a:t>
            </a:r>
            <a:r>
              <a:rPr lang="en-GB" b="0" i="0" dirty="0" smtClean="0">
                <a:effectLst/>
                <a:latin typeface="euclid_circular_a"/>
              </a:rPr>
              <a:t> is a useful data structure in programming. It is similar to the ticket queue outside a cinema hall, where the first person entering the queue is the first person who gets the ticket.</a:t>
            </a:r>
            <a:endParaRPr lang="en-IN" dirty="0"/>
          </a:p>
        </p:txBody>
      </p:sp>
    </p:spTree>
    <p:extLst>
      <p:ext uri="{BB962C8B-B14F-4D97-AF65-F5344CB8AC3E}">
        <p14:creationId xmlns:p14="http://schemas.microsoft.com/office/powerpoint/2010/main" val="126897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77" y="488072"/>
            <a:ext cx="10934174" cy="461665"/>
          </a:xfrm>
          <a:prstGeom prst="rect">
            <a:avLst/>
          </a:prstGeom>
        </p:spPr>
        <p:txBody>
          <a:bodyPr wrap="square">
            <a:spAutoFit/>
          </a:bodyPr>
          <a:lstStyle/>
          <a:p>
            <a:r>
              <a:rPr lang="en-IN" sz="2400" b="1" i="0" dirty="0" smtClean="0">
                <a:solidFill>
                  <a:srgbClr val="25265E"/>
                </a:solidFill>
                <a:effectLst/>
                <a:latin typeface="euclid_circular_a"/>
              </a:rPr>
              <a:t>Circular Queue Data Structure</a:t>
            </a:r>
            <a:endParaRPr lang="en-IN" sz="2400" b="1" i="0" dirty="0">
              <a:solidFill>
                <a:srgbClr val="25265E"/>
              </a:solidFill>
              <a:effectLst/>
              <a:latin typeface="euclid_circular_a"/>
            </a:endParaRPr>
          </a:p>
        </p:txBody>
      </p:sp>
      <p:pic>
        <p:nvPicPr>
          <p:cNvPr id="1026" name="Picture 2" descr="Circular increment in 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038" y="949737"/>
            <a:ext cx="5219700" cy="5295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6240" y="1922306"/>
            <a:ext cx="5258798" cy="2308324"/>
          </a:xfrm>
          <a:prstGeom prst="rect">
            <a:avLst/>
          </a:prstGeom>
        </p:spPr>
        <p:txBody>
          <a:bodyPr wrap="square">
            <a:spAutoFit/>
          </a:bodyPr>
          <a:lstStyle/>
          <a:p>
            <a:pPr>
              <a:lnSpc>
                <a:spcPct val="200000"/>
              </a:lnSpc>
            </a:pPr>
            <a:r>
              <a:rPr lang="en-GB" b="0" i="0" dirty="0" smtClean="0">
                <a:effectLst/>
                <a:latin typeface="euclid_circular_a"/>
              </a:rPr>
              <a:t>A circular queue is the extended version of a </a:t>
            </a:r>
            <a:r>
              <a:rPr lang="en-GB" b="0" i="0" u="none" strike="noStrike" dirty="0" smtClean="0">
                <a:effectLst/>
                <a:latin typeface="euclid_circular_a"/>
              </a:rPr>
              <a:t>regular queue</a:t>
            </a:r>
            <a:r>
              <a:rPr lang="en-GB" b="0" i="0" dirty="0" smtClean="0">
                <a:effectLst/>
                <a:latin typeface="euclid_circular_a"/>
              </a:rPr>
              <a:t> where the last element is connected to the first element. Thus forming a circle-like structure.</a:t>
            </a:r>
            <a:endParaRPr lang="en-IN" dirty="0"/>
          </a:p>
        </p:txBody>
      </p:sp>
    </p:spTree>
    <p:extLst>
      <p:ext uri="{BB962C8B-B14F-4D97-AF65-F5344CB8AC3E}">
        <p14:creationId xmlns:p14="http://schemas.microsoft.com/office/powerpoint/2010/main" val="14113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534" y="557405"/>
            <a:ext cx="10829688" cy="461665"/>
          </a:xfrm>
          <a:prstGeom prst="rect">
            <a:avLst/>
          </a:prstGeom>
        </p:spPr>
        <p:txBody>
          <a:bodyPr wrap="square">
            <a:spAutoFit/>
          </a:bodyPr>
          <a:lstStyle/>
          <a:p>
            <a:r>
              <a:rPr lang="en-IN" sz="2400" b="1" i="0" dirty="0" smtClean="0">
                <a:solidFill>
                  <a:srgbClr val="25265E"/>
                </a:solidFill>
                <a:effectLst/>
                <a:latin typeface="euclid_circular_a"/>
              </a:rPr>
              <a:t>How Circular Queue Works</a:t>
            </a:r>
            <a:endParaRPr lang="en-IN" sz="2400" b="1" i="0" dirty="0">
              <a:solidFill>
                <a:srgbClr val="25265E"/>
              </a:solidFill>
              <a:effectLst/>
              <a:latin typeface="euclid_circular_a"/>
            </a:endParaRPr>
          </a:p>
        </p:txBody>
      </p:sp>
      <p:sp>
        <p:nvSpPr>
          <p:cNvPr id="3" name="Rectangle 2"/>
          <p:cNvSpPr/>
          <p:nvPr/>
        </p:nvSpPr>
        <p:spPr>
          <a:xfrm>
            <a:off x="438534" y="1239187"/>
            <a:ext cx="10829688" cy="1120948"/>
          </a:xfrm>
          <a:prstGeom prst="rect">
            <a:avLst/>
          </a:prstGeom>
        </p:spPr>
        <p:txBody>
          <a:bodyPr wrap="square">
            <a:spAutoFit/>
          </a:bodyPr>
          <a:lstStyle/>
          <a:p>
            <a:pPr>
              <a:lnSpc>
                <a:spcPct val="200000"/>
              </a:lnSpc>
            </a:pPr>
            <a:r>
              <a:rPr lang="en-GB" b="0" i="0" dirty="0" smtClean="0">
                <a:effectLst/>
                <a:latin typeface="euclid_circular_a"/>
              </a:rPr>
              <a:t>Circular Queue works by the process of circular increment i.e. when we try to increment the pointer and we reach the end of the queue, we start from the beginning of the queue.</a:t>
            </a:r>
            <a:endParaRPr lang="en-IN" dirty="0"/>
          </a:p>
        </p:txBody>
      </p:sp>
      <p:sp>
        <p:nvSpPr>
          <p:cNvPr id="4" name="Rectangle 1"/>
          <p:cNvSpPr>
            <a:spLocks noChangeArrowheads="1"/>
          </p:cNvSpPr>
          <p:nvPr/>
        </p:nvSpPr>
        <p:spPr bwMode="auto">
          <a:xfrm>
            <a:off x="551076" y="2237026"/>
            <a:ext cx="7732886" cy="1169551"/>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effectLst/>
                <a:latin typeface="droid sans mono"/>
              </a:rPr>
              <a:t/>
            </a:r>
            <a:br>
              <a:rPr kumimoji="0" lang="en-US" altLang="en-US" b="1" i="0" u="none" strike="noStrike" cap="none" normalizeH="0" baseline="0" smtClean="0">
                <a:ln>
                  <a:noFill/>
                </a:ln>
                <a:effectLst/>
                <a:latin typeface="droid sans mono"/>
              </a:rPr>
            </a:br>
            <a:r>
              <a:rPr kumimoji="0" lang="en-US" altLang="en-US" b="1" i="0" u="none" strike="noStrike" cap="none" normalizeH="0" baseline="0" smtClean="0">
                <a:ln>
                  <a:noFill/>
                </a:ln>
                <a:effectLst/>
                <a:latin typeface="droid sans mono"/>
              </a:rPr>
              <a:t>if REAR + 1 == 5 (overflow!), REAR = (REAR + 1)%5 = 0 (start of queue)</a:t>
            </a:r>
            <a:r>
              <a:rPr kumimoji="0" lang="en-US" altLang="en-US" sz="2400" b="1" i="0" u="none" strike="noStrike" cap="none" normalizeH="0" baseline="0" smtClean="0">
                <a:ln>
                  <a:noFill/>
                </a:ln>
                <a:effectLst/>
              </a:rPr>
              <a:t/>
            </a:r>
            <a:br>
              <a:rPr kumimoji="0" lang="en-US" altLang="en-US" sz="2400" b="1" i="0" u="none" strike="noStrike" cap="none" normalizeH="0" baseline="0" smtClean="0">
                <a:ln>
                  <a:noFill/>
                </a:ln>
                <a:effectLst/>
              </a:rPr>
            </a:br>
            <a:endParaRPr kumimoji="0" lang="en-US" altLang="en-US" sz="4000" b="1" i="0" u="none" strike="noStrike" cap="none" normalizeH="0" baseline="0" smtClean="0">
              <a:ln>
                <a:noFill/>
              </a:ln>
              <a:effectLst/>
              <a:latin typeface="Arial" panose="020B0604020202020204" pitchFamily="34" charset="0"/>
            </a:endParaRPr>
          </a:p>
        </p:txBody>
      </p:sp>
    </p:spTree>
    <p:extLst>
      <p:ext uri="{BB962C8B-B14F-4D97-AF65-F5344CB8AC3E}">
        <p14:creationId xmlns:p14="http://schemas.microsoft.com/office/powerpoint/2010/main" val="290067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85" y="543337"/>
            <a:ext cx="4758034" cy="523220"/>
          </a:xfrm>
          <a:prstGeom prst="rect">
            <a:avLst/>
          </a:prstGeom>
        </p:spPr>
        <p:txBody>
          <a:bodyPr wrap="none">
            <a:spAutoFit/>
          </a:bodyPr>
          <a:lstStyle/>
          <a:p>
            <a:r>
              <a:rPr lang="en-IN" sz="2800" b="1" i="0" dirty="0" smtClean="0">
                <a:solidFill>
                  <a:srgbClr val="25265E"/>
                </a:solidFill>
                <a:effectLst/>
                <a:latin typeface="euclid_circular_a"/>
              </a:rPr>
              <a:t>Circular Queue Operations</a:t>
            </a:r>
            <a:endParaRPr lang="en-IN" sz="2800" b="1" i="0" dirty="0">
              <a:solidFill>
                <a:srgbClr val="25265E"/>
              </a:solidFill>
              <a:effectLst/>
              <a:latin typeface="euclid_circular_a"/>
            </a:endParaRPr>
          </a:p>
        </p:txBody>
      </p:sp>
      <p:sp>
        <p:nvSpPr>
          <p:cNvPr id="3" name="Rectangle 2"/>
          <p:cNvSpPr/>
          <p:nvPr/>
        </p:nvSpPr>
        <p:spPr>
          <a:xfrm>
            <a:off x="455685" y="1438312"/>
            <a:ext cx="6096000" cy="2776401"/>
          </a:xfrm>
          <a:prstGeom prst="rect">
            <a:avLst/>
          </a:prstGeom>
        </p:spPr>
        <p:txBody>
          <a:bodyPr>
            <a:spAutoFit/>
          </a:bodyPr>
          <a:lstStyle/>
          <a:p>
            <a:pPr>
              <a:lnSpc>
                <a:spcPct val="200000"/>
              </a:lnSpc>
            </a:pPr>
            <a:r>
              <a:rPr lang="en-GB" b="0" i="0" dirty="0" smtClean="0">
                <a:effectLst/>
                <a:latin typeface="euclid_circular_a"/>
              </a:rPr>
              <a:t>The circular queue work as follows:</a:t>
            </a:r>
          </a:p>
          <a:p>
            <a:pPr>
              <a:lnSpc>
                <a:spcPct val="200000"/>
              </a:lnSpc>
              <a:buFont typeface="Arial" panose="020B0604020202020204" pitchFamily="34" charset="0"/>
              <a:buChar char="•"/>
            </a:pPr>
            <a:r>
              <a:rPr lang="en-GB" b="0" i="0" dirty="0" smtClean="0">
                <a:effectLst/>
                <a:latin typeface="euclid_circular_a"/>
              </a:rPr>
              <a:t>two pointers </a:t>
            </a:r>
            <a:r>
              <a:rPr lang="en-GB" b="0" i="0" dirty="0" smtClean="0">
                <a:effectLst/>
                <a:latin typeface="droid sans mono"/>
              </a:rPr>
              <a:t>FRONT</a:t>
            </a:r>
            <a:r>
              <a:rPr lang="en-GB" b="0" i="0" dirty="0" smtClean="0">
                <a:effectLst/>
                <a:latin typeface="euclid_circular_a"/>
              </a:rPr>
              <a:t> and </a:t>
            </a:r>
            <a:r>
              <a:rPr lang="en-GB" b="0" i="0" dirty="0" smtClean="0">
                <a:effectLst/>
                <a:latin typeface="droid sans mono"/>
              </a:rPr>
              <a:t>REAR</a:t>
            </a:r>
            <a:endParaRPr lang="en-GB" b="0" i="0" dirty="0" smtClean="0">
              <a:effectLst/>
              <a:latin typeface="euclid_circular_a"/>
            </a:endParaRPr>
          </a:p>
          <a:p>
            <a:pPr>
              <a:lnSpc>
                <a:spcPct val="200000"/>
              </a:lnSpc>
              <a:buFont typeface="Arial" panose="020B0604020202020204" pitchFamily="34" charset="0"/>
              <a:buChar char="•"/>
            </a:pPr>
            <a:r>
              <a:rPr lang="en-GB" b="0" i="0" dirty="0" smtClean="0">
                <a:effectLst/>
                <a:latin typeface="droid sans mono"/>
              </a:rPr>
              <a:t>FRONT</a:t>
            </a:r>
            <a:r>
              <a:rPr lang="en-GB" b="0" i="0" dirty="0" smtClean="0">
                <a:effectLst/>
                <a:latin typeface="euclid_circular_a"/>
              </a:rPr>
              <a:t> track the first element of the queue</a:t>
            </a:r>
          </a:p>
          <a:p>
            <a:pPr>
              <a:lnSpc>
                <a:spcPct val="200000"/>
              </a:lnSpc>
              <a:buFont typeface="Arial" panose="020B0604020202020204" pitchFamily="34" charset="0"/>
              <a:buChar char="•"/>
            </a:pPr>
            <a:r>
              <a:rPr lang="en-GB" b="0" i="0" dirty="0" smtClean="0">
                <a:effectLst/>
                <a:latin typeface="droid sans mono"/>
              </a:rPr>
              <a:t>REAR</a:t>
            </a:r>
            <a:r>
              <a:rPr lang="en-GB" b="0" i="0" dirty="0" smtClean="0">
                <a:effectLst/>
                <a:latin typeface="euclid_circular_a"/>
              </a:rPr>
              <a:t> track the last elements of the queue</a:t>
            </a:r>
          </a:p>
          <a:p>
            <a:pPr>
              <a:lnSpc>
                <a:spcPct val="200000"/>
              </a:lnSpc>
              <a:buFont typeface="Arial" panose="020B0604020202020204" pitchFamily="34" charset="0"/>
              <a:buChar char="•"/>
            </a:pPr>
            <a:r>
              <a:rPr lang="en-GB" b="0" i="0" dirty="0" smtClean="0">
                <a:effectLst/>
                <a:latin typeface="euclid_circular_a"/>
              </a:rPr>
              <a:t>initially, set value of </a:t>
            </a:r>
            <a:r>
              <a:rPr lang="en-GB" b="0" i="0" dirty="0" smtClean="0">
                <a:effectLst/>
                <a:latin typeface="droid sans mono"/>
              </a:rPr>
              <a:t>FRONT</a:t>
            </a:r>
            <a:r>
              <a:rPr lang="en-GB" b="0" i="0" dirty="0" smtClean="0">
                <a:effectLst/>
                <a:latin typeface="euclid_circular_a"/>
              </a:rPr>
              <a:t> and </a:t>
            </a:r>
            <a:r>
              <a:rPr lang="en-GB" b="0" i="0" dirty="0" smtClean="0">
                <a:effectLst/>
                <a:latin typeface="droid sans mono"/>
              </a:rPr>
              <a:t>REAR</a:t>
            </a:r>
            <a:r>
              <a:rPr lang="en-GB" b="0" i="0" dirty="0" smtClean="0">
                <a:effectLst/>
                <a:latin typeface="euclid_circular_a"/>
              </a:rPr>
              <a:t> to -1</a:t>
            </a:r>
            <a:endParaRPr lang="en-GB" b="0" i="0" dirty="0">
              <a:effectLst/>
              <a:latin typeface="euclid_circular_a"/>
            </a:endParaRPr>
          </a:p>
        </p:txBody>
      </p:sp>
    </p:spTree>
    <p:extLst>
      <p:ext uri="{BB962C8B-B14F-4D97-AF65-F5344CB8AC3E}">
        <p14:creationId xmlns:p14="http://schemas.microsoft.com/office/powerpoint/2010/main" val="64554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84" y="863714"/>
            <a:ext cx="11361177" cy="2862322"/>
          </a:xfrm>
          <a:prstGeom prst="rect">
            <a:avLst/>
          </a:prstGeom>
        </p:spPr>
        <p:txBody>
          <a:bodyPr wrap="square">
            <a:spAutoFit/>
          </a:bodyPr>
          <a:lstStyle/>
          <a:p>
            <a:pPr>
              <a:lnSpc>
                <a:spcPct val="200000"/>
              </a:lnSpc>
              <a:buFont typeface="Arial" panose="020B0604020202020204" pitchFamily="34" charset="0"/>
              <a:buChar char="•"/>
            </a:pPr>
            <a:r>
              <a:rPr lang="en-GB" b="0" i="0" dirty="0" smtClean="0">
                <a:effectLst/>
                <a:latin typeface="euclid_circular_a"/>
              </a:rPr>
              <a:t>check if the queue is full</a:t>
            </a:r>
          </a:p>
          <a:p>
            <a:pPr>
              <a:lnSpc>
                <a:spcPct val="200000"/>
              </a:lnSpc>
              <a:buFont typeface="Arial" panose="020B0604020202020204" pitchFamily="34" charset="0"/>
              <a:buChar char="•"/>
            </a:pPr>
            <a:r>
              <a:rPr lang="en-GB" b="0" i="0" dirty="0" smtClean="0">
                <a:effectLst/>
                <a:latin typeface="euclid_circular_a"/>
              </a:rPr>
              <a:t>for the first element, set value of </a:t>
            </a:r>
            <a:r>
              <a:rPr lang="en-GB" b="0" i="0" dirty="0" smtClean="0">
                <a:effectLst/>
                <a:latin typeface="droid sans mono"/>
              </a:rPr>
              <a:t>FRONT</a:t>
            </a:r>
            <a:r>
              <a:rPr lang="en-GB" b="0" i="0" dirty="0" smtClean="0">
                <a:effectLst/>
                <a:latin typeface="euclid_circular_a"/>
              </a:rPr>
              <a:t> to 0</a:t>
            </a:r>
          </a:p>
          <a:p>
            <a:pPr>
              <a:lnSpc>
                <a:spcPct val="200000"/>
              </a:lnSpc>
              <a:buFont typeface="Arial" panose="020B0604020202020204" pitchFamily="34" charset="0"/>
              <a:buChar char="•"/>
            </a:pPr>
            <a:r>
              <a:rPr lang="en-GB" b="0" i="0" dirty="0" smtClean="0">
                <a:effectLst/>
                <a:latin typeface="euclid_circular_a"/>
              </a:rPr>
              <a:t>circularly increase the </a:t>
            </a:r>
            <a:r>
              <a:rPr lang="en-GB" b="0" i="0" dirty="0" smtClean="0">
                <a:effectLst/>
                <a:latin typeface="droid sans mono"/>
              </a:rPr>
              <a:t>REAR</a:t>
            </a:r>
            <a:r>
              <a:rPr lang="en-GB" b="0" i="0" dirty="0" smtClean="0">
                <a:effectLst/>
                <a:latin typeface="euclid_circular_a"/>
              </a:rPr>
              <a:t> index by 1 (i.e. if the rear reaches the end, next it would be at the start of the queue)</a:t>
            </a:r>
          </a:p>
          <a:p>
            <a:pPr>
              <a:lnSpc>
                <a:spcPct val="200000"/>
              </a:lnSpc>
              <a:buFont typeface="Arial" panose="020B0604020202020204" pitchFamily="34" charset="0"/>
              <a:buChar char="•"/>
            </a:pPr>
            <a:r>
              <a:rPr lang="en-GB" b="0" i="0" dirty="0" smtClean="0">
                <a:effectLst/>
                <a:latin typeface="euclid_circular_a"/>
              </a:rPr>
              <a:t>add the new element in the position pointed to by </a:t>
            </a:r>
            <a:r>
              <a:rPr lang="en-GB" b="0" i="0" dirty="0" smtClean="0">
                <a:effectLst/>
                <a:latin typeface="droid sans mono"/>
              </a:rPr>
              <a:t>REAR</a:t>
            </a:r>
            <a:endParaRPr lang="en-GB" b="0" i="0" dirty="0">
              <a:effectLst/>
              <a:latin typeface="euclid_circular_a"/>
            </a:endParaRPr>
          </a:p>
        </p:txBody>
      </p:sp>
      <p:sp>
        <p:nvSpPr>
          <p:cNvPr id="3" name="Rectangle 2"/>
          <p:cNvSpPr/>
          <p:nvPr/>
        </p:nvSpPr>
        <p:spPr>
          <a:xfrm>
            <a:off x="455685" y="388592"/>
            <a:ext cx="2569934" cy="369332"/>
          </a:xfrm>
          <a:prstGeom prst="rect">
            <a:avLst/>
          </a:prstGeom>
        </p:spPr>
        <p:txBody>
          <a:bodyPr wrap="none">
            <a:spAutoFit/>
          </a:bodyPr>
          <a:lstStyle/>
          <a:p>
            <a:r>
              <a:rPr lang="en-GB" b="1" i="0" dirty="0" smtClean="0">
                <a:solidFill>
                  <a:srgbClr val="25265E"/>
                </a:solidFill>
                <a:effectLst/>
                <a:latin typeface="euclid_circular_a"/>
              </a:rPr>
              <a:t>1. </a:t>
            </a:r>
            <a:r>
              <a:rPr lang="en-GB" b="1" i="0" dirty="0" err="1" smtClean="0">
                <a:solidFill>
                  <a:srgbClr val="25265E"/>
                </a:solidFill>
                <a:effectLst/>
                <a:latin typeface="euclid_circular_a"/>
              </a:rPr>
              <a:t>Enqueue</a:t>
            </a:r>
            <a:r>
              <a:rPr lang="en-GB" b="1" i="0" dirty="0" smtClean="0">
                <a:solidFill>
                  <a:srgbClr val="25265E"/>
                </a:solidFill>
                <a:effectLst/>
                <a:latin typeface="euclid_circular_a"/>
              </a:rPr>
              <a:t> Operation</a:t>
            </a:r>
            <a:endParaRPr lang="en-GB" b="1" i="0" dirty="0" smtClean="0">
              <a:solidFill>
                <a:srgbClr val="25265E"/>
              </a:solidFill>
              <a:effectLst/>
              <a:latin typeface="euclid_circular_a"/>
            </a:endParaRPr>
          </a:p>
        </p:txBody>
      </p:sp>
    </p:spTree>
    <p:extLst>
      <p:ext uri="{BB962C8B-B14F-4D97-AF65-F5344CB8AC3E}">
        <p14:creationId xmlns:p14="http://schemas.microsoft.com/office/powerpoint/2010/main" val="2659471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7963" y="699366"/>
            <a:ext cx="10832124" cy="553997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check if the queue is empty</a:t>
            </a: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return the value pointed by </a:t>
            </a:r>
            <a:r>
              <a:rPr kumimoji="0" lang="en-US" altLang="en-US" sz="1400" b="0" i="0" u="none" strike="noStrike" cap="none" normalizeH="0" baseline="0" dirty="0" smtClean="0">
                <a:ln>
                  <a:noFill/>
                </a:ln>
                <a:solidFill>
                  <a:schemeClr val="tx1"/>
                </a:solidFill>
                <a:effectLst/>
                <a:latin typeface="droid sans mono"/>
              </a:rPr>
              <a:t>FRONT</a:t>
            </a:r>
            <a:endParaRPr kumimoji="0" lang="en-US" altLang="en-US" sz="2000" b="0" i="0" u="none" strike="noStrike" cap="none" normalizeH="0" baseline="0" dirty="0" smtClean="0">
              <a:ln>
                <a:noFill/>
              </a:ln>
              <a:solidFill>
                <a:schemeClr val="tx1"/>
              </a:solidFill>
              <a:effectLst/>
              <a:latin typeface="euclid_circular_a"/>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circularly increase the </a:t>
            </a:r>
            <a:r>
              <a:rPr kumimoji="0" lang="en-US" altLang="en-US" sz="1400" b="0" i="0" u="none" strike="noStrike" cap="none" normalizeH="0" baseline="0" dirty="0" smtClean="0">
                <a:ln>
                  <a:noFill/>
                </a:ln>
                <a:solidFill>
                  <a:schemeClr val="tx1"/>
                </a:solidFill>
                <a:effectLst/>
                <a:latin typeface="droid sans mono"/>
              </a:rPr>
              <a:t>FRONT</a:t>
            </a:r>
            <a:r>
              <a:rPr kumimoji="0" lang="en-US" altLang="en-US" sz="2000" b="0" i="0" u="none" strike="noStrike" cap="none" normalizeH="0" baseline="0" dirty="0" smtClean="0">
                <a:ln>
                  <a:noFill/>
                </a:ln>
                <a:solidFill>
                  <a:schemeClr val="tx1"/>
                </a:solidFill>
                <a:effectLst/>
                <a:latin typeface="euclid_circular_a"/>
              </a:rPr>
              <a:t> index by 1</a:t>
            </a: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for the last element, reset the values of </a:t>
            </a:r>
            <a:r>
              <a:rPr kumimoji="0" lang="en-US" altLang="en-US" sz="1400" b="0" i="0" u="none" strike="noStrike" cap="none" normalizeH="0" baseline="0" dirty="0" smtClean="0">
                <a:ln>
                  <a:noFill/>
                </a:ln>
                <a:solidFill>
                  <a:schemeClr val="tx1"/>
                </a:solidFill>
                <a:effectLst/>
                <a:latin typeface="droid sans mono"/>
              </a:rPr>
              <a:t>FRONT</a:t>
            </a:r>
            <a:r>
              <a:rPr kumimoji="0" lang="en-US" altLang="en-US" sz="2000" b="0" i="0" u="none" strike="noStrike" cap="none" normalizeH="0" baseline="0" dirty="0" smtClean="0">
                <a:ln>
                  <a:noFill/>
                </a:ln>
                <a:solidFill>
                  <a:schemeClr val="tx1"/>
                </a:solidFill>
                <a:effectLst/>
                <a:latin typeface="euclid_circular_a"/>
              </a:rPr>
              <a:t> and </a:t>
            </a:r>
            <a:r>
              <a:rPr kumimoji="0" lang="en-US" altLang="en-US" sz="1400" b="0" i="0" u="none" strike="noStrike" cap="none" normalizeH="0" baseline="0" dirty="0" smtClean="0">
                <a:ln>
                  <a:noFill/>
                </a:ln>
                <a:solidFill>
                  <a:schemeClr val="tx1"/>
                </a:solidFill>
                <a:effectLst/>
                <a:latin typeface="droid sans mono"/>
              </a:rPr>
              <a:t>REAR</a:t>
            </a:r>
            <a:r>
              <a:rPr kumimoji="0" lang="en-US" altLang="en-US" sz="2000" b="0" i="0" u="none" strike="noStrike" cap="none" normalizeH="0" baseline="0" dirty="0" smtClean="0">
                <a:ln>
                  <a:noFill/>
                </a:ln>
                <a:solidFill>
                  <a:schemeClr val="tx1"/>
                </a:solidFill>
                <a:effectLst/>
                <a:latin typeface="euclid_circular_a"/>
              </a:rPr>
              <a:t> to -1</a:t>
            </a:r>
          </a:p>
          <a:p>
            <a:pPr marR="0" lvl="0" algn="l" defTabSz="914400" rtl="0" eaLnBrk="0" fontAlgn="base" latinLnBrk="0" hangingPunct="0">
              <a:lnSpc>
                <a:spcPct val="2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euclid_circular_a"/>
              </a:rPr>
              <a:t>However, the check for full queue has a new additional case:</a:t>
            </a:r>
            <a:endParaRPr kumimoji="0" lang="en-US" altLang="en-US" b="0" i="0" u="none" strike="noStrike" cap="none" normalizeH="0" baseline="0" dirty="0" smtClean="0">
              <a:ln>
                <a:noFill/>
              </a:ln>
              <a:solidFill>
                <a:schemeClr val="tx1"/>
              </a:solidFill>
              <a:effectLst/>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Case 1: </a:t>
            </a:r>
            <a:r>
              <a:rPr kumimoji="0" lang="en-US" altLang="en-US" sz="1400" b="0" i="0" u="none" strike="noStrike" cap="none" normalizeH="0" baseline="0" dirty="0" smtClean="0">
                <a:ln>
                  <a:noFill/>
                </a:ln>
                <a:solidFill>
                  <a:schemeClr val="tx1"/>
                </a:solidFill>
                <a:effectLst/>
                <a:latin typeface="droid sans mono"/>
              </a:rPr>
              <a:t>FRONT</a:t>
            </a:r>
            <a:r>
              <a:rPr kumimoji="0" lang="en-US" altLang="en-US" sz="2000" b="0" i="0" u="none" strike="noStrike" cap="none" normalizeH="0" baseline="0" dirty="0" smtClean="0">
                <a:ln>
                  <a:noFill/>
                </a:ln>
                <a:solidFill>
                  <a:schemeClr val="tx1"/>
                </a:solidFill>
                <a:effectLst/>
                <a:latin typeface="euclid_circular_a"/>
              </a:rPr>
              <a:t> = 0 &amp;&amp; </a:t>
            </a:r>
            <a:r>
              <a:rPr kumimoji="0" lang="en-US" altLang="en-US" sz="1400" b="0" i="0" u="none" strike="noStrike" cap="none" normalizeH="0" baseline="0" dirty="0" smtClean="0">
                <a:ln>
                  <a:noFill/>
                </a:ln>
                <a:solidFill>
                  <a:schemeClr val="tx1"/>
                </a:solidFill>
                <a:effectLst/>
                <a:latin typeface="droid sans mono"/>
              </a:rPr>
              <a:t>REAR == SIZE - 1</a:t>
            </a:r>
            <a:endParaRPr kumimoji="0" lang="en-US" altLang="en-US" sz="2000" b="0" i="0" u="none" strike="noStrike" cap="none" normalizeH="0" baseline="0" dirty="0" smtClean="0">
              <a:ln>
                <a:noFill/>
              </a:ln>
              <a:solidFill>
                <a:schemeClr val="tx1"/>
              </a:solidFill>
              <a:effectLst/>
              <a:latin typeface="euclid_circular_a"/>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Case 2: </a:t>
            </a:r>
            <a:r>
              <a:rPr kumimoji="0" lang="en-US" altLang="en-US" sz="1400" b="0" i="0" u="none" strike="noStrike" cap="none" normalizeH="0" baseline="0" dirty="0" smtClean="0">
                <a:ln>
                  <a:noFill/>
                </a:ln>
                <a:solidFill>
                  <a:schemeClr val="tx1"/>
                </a:solidFill>
                <a:effectLst/>
                <a:latin typeface="droid sans mono"/>
              </a:rPr>
              <a:t>FRONT = REAR + 1</a:t>
            </a:r>
            <a:endParaRPr kumimoji="0" lang="en-US" altLang="en-US" sz="2000" b="0" i="0" u="none" strike="noStrike" cap="none" normalizeH="0" baseline="0" dirty="0" smtClean="0">
              <a:ln>
                <a:noFill/>
              </a:ln>
              <a:solidFill>
                <a:schemeClr val="tx1"/>
              </a:solidFill>
              <a:effectLst/>
              <a:latin typeface="euclid_circular_a"/>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000" b="0" i="0" u="none" strike="noStrike" cap="none" normalizeH="0" baseline="0" dirty="0" smtClean="0">
                <a:ln>
                  <a:noFill/>
                </a:ln>
                <a:solidFill>
                  <a:schemeClr val="tx1"/>
                </a:solidFill>
                <a:effectLst/>
                <a:latin typeface="euclid_circular_a"/>
              </a:rPr>
              <a:t>The second case happens when </a:t>
            </a:r>
            <a:r>
              <a:rPr kumimoji="0" lang="en-US" altLang="en-US" sz="1400" b="0" i="0" u="none" strike="noStrike" cap="none" normalizeH="0" baseline="0" dirty="0" smtClean="0">
                <a:ln>
                  <a:noFill/>
                </a:ln>
                <a:solidFill>
                  <a:schemeClr val="tx1"/>
                </a:solidFill>
                <a:effectLst/>
                <a:latin typeface="droid sans mono"/>
              </a:rPr>
              <a:t>REAR</a:t>
            </a:r>
            <a:r>
              <a:rPr kumimoji="0" lang="en-US" altLang="en-US" sz="2000" b="0" i="0" u="none" strike="noStrike" cap="none" normalizeH="0" baseline="0" dirty="0" smtClean="0">
                <a:ln>
                  <a:noFill/>
                </a:ln>
                <a:solidFill>
                  <a:schemeClr val="tx1"/>
                </a:solidFill>
                <a:effectLst/>
                <a:latin typeface="euclid_circular_a"/>
              </a:rPr>
              <a:t> starts from 0 due to circular increment and when its value is just 1 less than </a:t>
            </a:r>
            <a:r>
              <a:rPr kumimoji="0" lang="en-US" altLang="en-US" sz="1400" b="0" i="0" u="none" strike="noStrike" cap="none" normalizeH="0" baseline="0" dirty="0" smtClean="0">
                <a:ln>
                  <a:noFill/>
                </a:ln>
                <a:solidFill>
                  <a:schemeClr val="tx1"/>
                </a:solidFill>
                <a:effectLst/>
                <a:latin typeface="droid sans mono"/>
              </a:rPr>
              <a:t>FRONT</a:t>
            </a:r>
            <a:r>
              <a:rPr kumimoji="0" lang="en-US" altLang="en-US" sz="2000" b="0" i="0" u="none" strike="noStrike" cap="none" normalizeH="0" baseline="0" dirty="0" smtClean="0">
                <a:ln>
                  <a:noFill/>
                </a:ln>
                <a:solidFill>
                  <a:schemeClr val="tx1"/>
                </a:solidFill>
                <a:effectLst/>
                <a:latin typeface="euclid_circular_a"/>
              </a:rPr>
              <a:t>, the queue is full.</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267286" y="444863"/>
            <a:ext cx="2569934" cy="369332"/>
          </a:xfrm>
          <a:prstGeom prst="rect">
            <a:avLst/>
          </a:prstGeom>
        </p:spPr>
        <p:txBody>
          <a:bodyPr wrap="none">
            <a:spAutoFit/>
          </a:bodyPr>
          <a:lstStyle/>
          <a:p>
            <a:pPr lvl="0" eaLnBrk="0" fontAlgn="base" hangingPunct="0">
              <a:spcBef>
                <a:spcPct val="0"/>
              </a:spcBef>
              <a:spcAft>
                <a:spcPct val="0"/>
              </a:spcAft>
            </a:pPr>
            <a:r>
              <a:rPr lang="en-US" altLang="en-US" b="1" dirty="0">
                <a:solidFill>
                  <a:srgbClr val="25265E"/>
                </a:solidFill>
                <a:latin typeface="euclid_circular_a"/>
              </a:rPr>
              <a:t>2. </a:t>
            </a:r>
            <a:r>
              <a:rPr lang="en-US" altLang="en-US" b="1" dirty="0" err="1">
                <a:solidFill>
                  <a:srgbClr val="25265E"/>
                </a:solidFill>
                <a:latin typeface="euclid_circular_a"/>
              </a:rPr>
              <a:t>Dequeue</a:t>
            </a:r>
            <a:r>
              <a:rPr lang="en-US" altLang="en-US" b="1" dirty="0">
                <a:solidFill>
                  <a:srgbClr val="25265E"/>
                </a:solidFill>
                <a:latin typeface="euclid_circular_a"/>
              </a:rPr>
              <a:t> Operation</a:t>
            </a:r>
          </a:p>
        </p:txBody>
      </p:sp>
    </p:spTree>
    <p:extLst>
      <p:ext uri="{BB962C8B-B14F-4D97-AF65-F5344CB8AC3E}">
        <p14:creationId xmlns:p14="http://schemas.microsoft.com/office/powerpoint/2010/main" val="171756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274" y="378880"/>
            <a:ext cx="6096000" cy="461665"/>
          </a:xfrm>
          <a:prstGeom prst="rect">
            <a:avLst/>
          </a:prstGeom>
        </p:spPr>
        <p:txBody>
          <a:bodyPr>
            <a:spAutoFit/>
          </a:bodyPr>
          <a:lstStyle/>
          <a:p>
            <a:r>
              <a:rPr lang="en-IN" sz="2400" b="1" i="0" dirty="0" err="1" smtClean="0">
                <a:solidFill>
                  <a:srgbClr val="25265E"/>
                </a:solidFill>
                <a:effectLst/>
                <a:latin typeface="euclid_circular_a"/>
              </a:rPr>
              <a:t>Deque</a:t>
            </a:r>
            <a:r>
              <a:rPr lang="en-IN" sz="2400" b="1" i="0" dirty="0" smtClean="0">
                <a:solidFill>
                  <a:srgbClr val="25265E"/>
                </a:solidFill>
                <a:effectLst/>
                <a:latin typeface="euclid_circular_a"/>
              </a:rPr>
              <a:t> Data Structure</a:t>
            </a:r>
          </a:p>
        </p:txBody>
      </p:sp>
      <p:sp>
        <p:nvSpPr>
          <p:cNvPr id="3" name="Rectangle 2"/>
          <p:cNvSpPr/>
          <p:nvPr/>
        </p:nvSpPr>
        <p:spPr>
          <a:xfrm>
            <a:off x="276664" y="1253255"/>
            <a:ext cx="11540198" cy="923330"/>
          </a:xfrm>
          <a:prstGeom prst="rect">
            <a:avLst/>
          </a:prstGeom>
        </p:spPr>
        <p:txBody>
          <a:bodyPr wrap="square">
            <a:spAutoFit/>
          </a:bodyPr>
          <a:lstStyle/>
          <a:p>
            <a:pPr>
              <a:lnSpc>
                <a:spcPct val="150000"/>
              </a:lnSpc>
            </a:pPr>
            <a:r>
              <a:rPr lang="en-GB" b="0" i="0" dirty="0" err="1" smtClean="0">
                <a:effectLst/>
                <a:latin typeface="euclid_circular_a"/>
              </a:rPr>
              <a:t>Deque</a:t>
            </a:r>
            <a:r>
              <a:rPr lang="en-GB" b="0" i="0" dirty="0" smtClean="0">
                <a:effectLst/>
                <a:latin typeface="euclid_circular_a"/>
              </a:rPr>
              <a:t> or Double Ended Queue is a type of </a:t>
            </a:r>
            <a:r>
              <a:rPr lang="en-GB" b="0" i="0" u="none" strike="noStrike" dirty="0" smtClean="0">
                <a:effectLst/>
                <a:latin typeface="euclid_circular_a"/>
              </a:rPr>
              <a:t>queue</a:t>
            </a:r>
            <a:r>
              <a:rPr lang="en-GB" b="0" i="0" dirty="0" smtClean="0">
                <a:effectLst/>
                <a:latin typeface="euclid_circular_a"/>
              </a:rPr>
              <a:t> in which insertion and removal of elements can either be performed from the front or the rear. Thus, it does not follow FIFO rule (First In First Out).</a:t>
            </a:r>
            <a:endParaRPr lang="en-IN" dirty="0"/>
          </a:p>
        </p:txBody>
      </p:sp>
      <p:pic>
        <p:nvPicPr>
          <p:cNvPr id="4098" name="Picture 2" descr="representation of deque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64" y="2589295"/>
            <a:ext cx="11070527" cy="177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4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7286" y="254091"/>
            <a:ext cx="9144000" cy="1812997"/>
          </a:xfrm>
          <a:prstGeom prst="rect">
            <a:avLst/>
          </a:prstGeom>
          <a:noFill/>
          <a:ln>
            <a:noFill/>
          </a:ln>
          <a:effectLst/>
        </p:spPr>
        <p:txBody>
          <a:bodyPr vert="horz" wrap="square" lIns="17457" tIns="0" rIns="17457"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euclid_circular_a"/>
              </a:rPr>
              <a:t>Before performing the following operations, these steps are followed.</a:t>
            </a:r>
            <a:endParaRPr kumimoji="0" lang="en-US" alt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b="0" i="0" u="none" strike="noStrike" cap="none" normalizeH="0" baseline="0" smtClean="0">
                <a:ln>
                  <a:noFill/>
                </a:ln>
                <a:solidFill>
                  <a:schemeClr val="tx1"/>
                </a:solidFill>
                <a:effectLst/>
                <a:latin typeface="euclid_circular_a"/>
              </a:rPr>
              <a:t>Take an array (deque) of size </a:t>
            </a:r>
            <a:r>
              <a:rPr kumimoji="0" lang="en-US" altLang="en-US" sz="1200" b="0" i="0" u="none" strike="noStrike" cap="none" normalizeH="0" baseline="0" smtClean="0">
                <a:ln>
                  <a:noFill/>
                </a:ln>
                <a:solidFill>
                  <a:schemeClr val="tx1"/>
                </a:solidFill>
                <a:effectLst/>
                <a:latin typeface="droid sans mono"/>
              </a:rPr>
              <a:t>n</a:t>
            </a:r>
            <a:r>
              <a:rPr kumimoji="0" lang="en-US" altLang="en-US" b="0" i="0" u="none" strike="noStrike" cap="none" normalizeH="0" baseline="0" smtClean="0">
                <a:ln>
                  <a:noFill/>
                </a:ln>
                <a:solidFill>
                  <a:schemeClr val="tx1"/>
                </a:solidFill>
                <a:effectLst/>
                <a:latin typeface="euclid_circular_a"/>
              </a:rPr>
              <a: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b="0" i="0" u="none" strike="noStrike" cap="none" normalizeH="0" baseline="0" smtClean="0">
                <a:ln>
                  <a:noFill/>
                </a:ln>
                <a:solidFill>
                  <a:schemeClr val="tx1"/>
                </a:solidFill>
                <a:effectLst/>
                <a:latin typeface="euclid_circular_a"/>
              </a:rPr>
              <a:t>Set two pointers at the first position and set </a:t>
            </a:r>
            <a:r>
              <a:rPr kumimoji="0" lang="en-US" altLang="en-US" sz="1200" b="0" i="0" u="none" strike="noStrike" cap="none" normalizeH="0" baseline="0" smtClean="0">
                <a:ln>
                  <a:noFill/>
                </a:ln>
                <a:solidFill>
                  <a:schemeClr val="tx1"/>
                </a:solidFill>
                <a:effectLst/>
                <a:latin typeface="droid sans mono"/>
              </a:rPr>
              <a:t>front = -1</a:t>
            </a:r>
            <a:r>
              <a:rPr kumimoji="0" lang="en-US" altLang="en-US" b="0" i="0" u="none" strike="noStrike" cap="none" normalizeH="0" baseline="0" smtClean="0">
                <a:ln>
                  <a:noFill/>
                </a:ln>
                <a:solidFill>
                  <a:schemeClr val="tx1"/>
                </a:solidFill>
                <a:effectLst/>
                <a:latin typeface="euclid_circular_a"/>
              </a:rPr>
              <a:t> and </a:t>
            </a:r>
            <a:r>
              <a:rPr kumimoji="0" lang="en-US" altLang="en-US" sz="1200" b="0" i="0" u="none" strike="noStrike" cap="none" normalizeH="0" baseline="0" smtClean="0">
                <a:ln>
                  <a:noFill/>
                </a:ln>
                <a:solidFill>
                  <a:schemeClr val="tx1"/>
                </a:solidFill>
                <a:effectLst/>
                <a:latin typeface="droid sans mono"/>
              </a:rPr>
              <a:t>rear = 0</a:t>
            </a:r>
            <a:r>
              <a:rPr kumimoji="0" lang="en-US" altLang="en-US" b="0" i="0" u="none" strike="noStrike" cap="none" normalizeH="0" baseline="0" smtClean="0">
                <a:ln>
                  <a:noFill/>
                </a:ln>
                <a:solidFill>
                  <a:schemeClr val="tx1"/>
                </a:solidFill>
                <a:effectLst/>
                <a:latin typeface="euclid_circular_a"/>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pic>
        <p:nvPicPr>
          <p:cNvPr id="6147" name="Picture 3" descr="initialize an array and pointers for deque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86" y="1390061"/>
            <a:ext cx="6105379" cy="272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9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273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droid sans mono</vt:lpstr>
      <vt:lpstr>euclid_circular_a</vt:lpstr>
      <vt:lpstr>Office Theme</vt:lpstr>
      <vt:lpstr>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Rachna</dc:creator>
  <cp:lastModifiedBy>Rachna</cp:lastModifiedBy>
  <cp:revision>25</cp:revision>
  <dcterms:created xsi:type="dcterms:W3CDTF">2022-10-07T15:40:53Z</dcterms:created>
  <dcterms:modified xsi:type="dcterms:W3CDTF">2022-10-07T16:26:38Z</dcterms:modified>
</cp:coreProperties>
</file>