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6" r:id="rId28"/>
    <p:sldId id="282" r:id="rId29"/>
    <p:sldId id="283" r:id="rId30"/>
    <p:sldId id="284"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364" autoAdjust="0"/>
  </p:normalViewPr>
  <p:slideViewPr>
    <p:cSldViewPr snapToGrid="0">
      <p:cViewPr varScale="1">
        <p:scale>
          <a:sx n="69" d="100"/>
          <a:sy n="69"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EDD2549-FCA7-4C78-BB46-731D5A14F0EB}" type="datetimeFigureOut">
              <a:rPr lang="en-IN" smtClean="0"/>
              <a:t>28-09-2022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A3C62FA-5668-4054-9DF2-B45C3F1F456E}" type="slidenum">
              <a:rPr lang="en-IN" smtClean="0"/>
              <a:t>‹#›</a:t>
            </a:fld>
            <a:endParaRPr lang="en-IN"/>
          </a:p>
        </p:txBody>
      </p:sp>
    </p:spTree>
    <p:extLst>
      <p:ext uri="{BB962C8B-B14F-4D97-AF65-F5344CB8AC3E}">
        <p14:creationId xmlns:p14="http://schemas.microsoft.com/office/powerpoint/2010/main" val="2427039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EDD2549-FCA7-4C78-BB46-731D5A14F0EB}"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A3C62FA-5668-4054-9DF2-B45C3F1F456E}" type="slidenum">
              <a:rPr lang="en-IN" smtClean="0"/>
              <a:t>‹#›</a:t>
            </a:fld>
            <a:endParaRPr lang="en-IN"/>
          </a:p>
        </p:txBody>
      </p:sp>
    </p:spTree>
    <p:extLst>
      <p:ext uri="{BB962C8B-B14F-4D97-AF65-F5344CB8AC3E}">
        <p14:creationId xmlns:p14="http://schemas.microsoft.com/office/powerpoint/2010/main" val="166822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EDD2549-FCA7-4C78-BB46-731D5A14F0EB}"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3C62FA-5668-4054-9DF2-B45C3F1F456E}" type="slidenum">
              <a:rPr lang="en-IN" smtClean="0"/>
              <a:t>‹#›</a:t>
            </a:fld>
            <a:endParaRPr lang="en-IN"/>
          </a:p>
        </p:txBody>
      </p:sp>
    </p:spTree>
    <p:extLst>
      <p:ext uri="{BB962C8B-B14F-4D97-AF65-F5344CB8AC3E}">
        <p14:creationId xmlns:p14="http://schemas.microsoft.com/office/powerpoint/2010/main" val="4163699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EDD2549-FCA7-4C78-BB46-731D5A14F0EB}"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3C62FA-5668-4054-9DF2-B45C3F1F456E}" type="slidenum">
              <a:rPr lang="en-IN" smtClean="0"/>
              <a:t>‹#›</a:t>
            </a:fld>
            <a:endParaRPr lang="en-IN"/>
          </a:p>
        </p:txBody>
      </p:sp>
    </p:spTree>
    <p:extLst>
      <p:ext uri="{BB962C8B-B14F-4D97-AF65-F5344CB8AC3E}">
        <p14:creationId xmlns:p14="http://schemas.microsoft.com/office/powerpoint/2010/main" val="3953464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D2549-FCA7-4C78-BB46-731D5A14F0EB}"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3C62FA-5668-4054-9DF2-B45C3F1F456E}" type="slidenum">
              <a:rPr lang="en-IN" smtClean="0"/>
              <a:t>‹#›</a:t>
            </a:fld>
            <a:endParaRPr lang="en-IN"/>
          </a:p>
        </p:txBody>
      </p:sp>
    </p:spTree>
    <p:extLst>
      <p:ext uri="{BB962C8B-B14F-4D97-AF65-F5344CB8AC3E}">
        <p14:creationId xmlns:p14="http://schemas.microsoft.com/office/powerpoint/2010/main" val="3942655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EDD2549-FCA7-4C78-BB46-731D5A14F0EB}" type="datetimeFigureOut">
              <a:rPr lang="en-IN" smtClean="0"/>
              <a:t>28-09-2022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3C62FA-5668-4054-9DF2-B45C3F1F456E}" type="slidenum">
              <a:rPr lang="en-IN" smtClean="0"/>
              <a:t>‹#›</a:t>
            </a:fld>
            <a:endParaRPr lang="en-IN"/>
          </a:p>
        </p:txBody>
      </p:sp>
    </p:spTree>
    <p:extLst>
      <p:ext uri="{BB962C8B-B14F-4D97-AF65-F5344CB8AC3E}">
        <p14:creationId xmlns:p14="http://schemas.microsoft.com/office/powerpoint/2010/main" val="2460621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EDD2549-FCA7-4C78-BB46-731D5A14F0EB}" type="datetimeFigureOut">
              <a:rPr lang="en-IN" smtClean="0"/>
              <a:t>28-09-2022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FA3C62FA-5668-4054-9DF2-B45C3F1F456E}" type="slidenum">
              <a:rPr lang="en-IN" smtClean="0"/>
              <a:t>‹#›</a:t>
            </a:fld>
            <a:endParaRPr lang="en-IN"/>
          </a:p>
        </p:txBody>
      </p:sp>
    </p:spTree>
    <p:extLst>
      <p:ext uri="{BB962C8B-B14F-4D97-AF65-F5344CB8AC3E}">
        <p14:creationId xmlns:p14="http://schemas.microsoft.com/office/powerpoint/2010/main" val="385570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EDD2549-FCA7-4C78-BB46-731D5A14F0EB}"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3C62FA-5668-4054-9DF2-B45C3F1F456E}" type="slidenum">
              <a:rPr lang="en-IN" smtClean="0"/>
              <a:t>‹#›</a:t>
            </a:fld>
            <a:endParaRPr lang="en-IN"/>
          </a:p>
        </p:txBody>
      </p:sp>
    </p:spTree>
    <p:extLst>
      <p:ext uri="{BB962C8B-B14F-4D97-AF65-F5344CB8AC3E}">
        <p14:creationId xmlns:p14="http://schemas.microsoft.com/office/powerpoint/2010/main" val="3266122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EDD2549-FCA7-4C78-BB46-731D5A14F0EB}"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3C62FA-5668-4054-9DF2-B45C3F1F456E}" type="slidenum">
              <a:rPr lang="en-IN" smtClean="0"/>
              <a:t>‹#›</a:t>
            </a:fld>
            <a:endParaRPr lang="en-IN"/>
          </a:p>
        </p:txBody>
      </p:sp>
    </p:spTree>
    <p:extLst>
      <p:ext uri="{BB962C8B-B14F-4D97-AF65-F5344CB8AC3E}">
        <p14:creationId xmlns:p14="http://schemas.microsoft.com/office/powerpoint/2010/main" val="109133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DD2549-FCA7-4C78-BB46-731D5A14F0EB}"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3C62FA-5668-4054-9DF2-B45C3F1F456E}" type="slidenum">
              <a:rPr lang="en-IN" smtClean="0"/>
              <a:t>‹#›</a:t>
            </a:fld>
            <a:endParaRPr lang="en-IN"/>
          </a:p>
        </p:txBody>
      </p:sp>
    </p:spTree>
    <p:extLst>
      <p:ext uri="{BB962C8B-B14F-4D97-AF65-F5344CB8AC3E}">
        <p14:creationId xmlns:p14="http://schemas.microsoft.com/office/powerpoint/2010/main" val="3751601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D2549-FCA7-4C78-BB46-731D5A14F0EB}"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3C62FA-5668-4054-9DF2-B45C3F1F456E}" type="slidenum">
              <a:rPr lang="en-IN" smtClean="0"/>
              <a:t>‹#›</a:t>
            </a:fld>
            <a:endParaRPr lang="en-IN"/>
          </a:p>
        </p:txBody>
      </p:sp>
    </p:spTree>
    <p:extLst>
      <p:ext uri="{BB962C8B-B14F-4D97-AF65-F5344CB8AC3E}">
        <p14:creationId xmlns:p14="http://schemas.microsoft.com/office/powerpoint/2010/main" val="4262446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DD2549-FCA7-4C78-BB46-731D5A14F0EB}"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3C62FA-5668-4054-9DF2-B45C3F1F456E}" type="slidenum">
              <a:rPr lang="en-IN" smtClean="0"/>
              <a:t>‹#›</a:t>
            </a:fld>
            <a:endParaRPr lang="en-IN"/>
          </a:p>
        </p:txBody>
      </p:sp>
    </p:spTree>
    <p:extLst>
      <p:ext uri="{BB962C8B-B14F-4D97-AF65-F5344CB8AC3E}">
        <p14:creationId xmlns:p14="http://schemas.microsoft.com/office/powerpoint/2010/main" val="3531227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DD2549-FCA7-4C78-BB46-731D5A14F0EB}" type="datetimeFigureOut">
              <a:rPr lang="en-IN" smtClean="0"/>
              <a:t>28-09-2022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3C62FA-5668-4054-9DF2-B45C3F1F456E}" type="slidenum">
              <a:rPr lang="en-IN" smtClean="0"/>
              <a:t>‹#›</a:t>
            </a:fld>
            <a:endParaRPr lang="en-IN"/>
          </a:p>
        </p:txBody>
      </p:sp>
    </p:spTree>
    <p:extLst>
      <p:ext uri="{BB962C8B-B14F-4D97-AF65-F5344CB8AC3E}">
        <p14:creationId xmlns:p14="http://schemas.microsoft.com/office/powerpoint/2010/main" val="3030767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DD2549-FCA7-4C78-BB46-731D5A14F0EB}" type="datetimeFigureOut">
              <a:rPr lang="en-IN" smtClean="0"/>
              <a:t>28-09-2022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3C62FA-5668-4054-9DF2-B45C3F1F456E}" type="slidenum">
              <a:rPr lang="en-IN" smtClean="0"/>
              <a:t>‹#›</a:t>
            </a:fld>
            <a:endParaRPr lang="en-IN"/>
          </a:p>
        </p:txBody>
      </p:sp>
    </p:spTree>
    <p:extLst>
      <p:ext uri="{BB962C8B-B14F-4D97-AF65-F5344CB8AC3E}">
        <p14:creationId xmlns:p14="http://schemas.microsoft.com/office/powerpoint/2010/main" val="29442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D2549-FCA7-4C78-BB46-731D5A14F0EB}" type="datetimeFigureOut">
              <a:rPr lang="en-IN" smtClean="0"/>
              <a:t>28-09-2022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A3C62FA-5668-4054-9DF2-B45C3F1F456E}" type="slidenum">
              <a:rPr lang="en-IN" smtClean="0"/>
              <a:t>‹#›</a:t>
            </a:fld>
            <a:endParaRPr lang="en-IN"/>
          </a:p>
        </p:txBody>
      </p:sp>
    </p:spTree>
    <p:extLst>
      <p:ext uri="{BB962C8B-B14F-4D97-AF65-F5344CB8AC3E}">
        <p14:creationId xmlns:p14="http://schemas.microsoft.com/office/powerpoint/2010/main" val="398045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EDD2549-FCA7-4C78-BB46-731D5A14F0EB}"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A3C62FA-5668-4054-9DF2-B45C3F1F456E}" type="slidenum">
              <a:rPr lang="en-IN" smtClean="0"/>
              <a:t>‹#›</a:t>
            </a:fld>
            <a:endParaRPr lang="en-IN"/>
          </a:p>
        </p:txBody>
      </p:sp>
    </p:spTree>
    <p:extLst>
      <p:ext uri="{BB962C8B-B14F-4D97-AF65-F5344CB8AC3E}">
        <p14:creationId xmlns:p14="http://schemas.microsoft.com/office/powerpoint/2010/main" val="4045410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EDD2549-FCA7-4C78-BB46-731D5A14F0EB}"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A3C62FA-5668-4054-9DF2-B45C3F1F456E}" type="slidenum">
              <a:rPr lang="en-IN" smtClean="0"/>
              <a:t>‹#›</a:t>
            </a:fld>
            <a:endParaRPr lang="en-IN"/>
          </a:p>
        </p:txBody>
      </p:sp>
    </p:spTree>
    <p:extLst>
      <p:ext uri="{BB962C8B-B14F-4D97-AF65-F5344CB8AC3E}">
        <p14:creationId xmlns:p14="http://schemas.microsoft.com/office/powerpoint/2010/main" val="3584452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EDD2549-FCA7-4C78-BB46-731D5A14F0EB}" type="datetimeFigureOut">
              <a:rPr lang="en-IN" smtClean="0"/>
              <a:t>28-09-2022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A3C62FA-5668-4054-9DF2-B45C3F1F456E}" type="slidenum">
              <a:rPr lang="en-IN" smtClean="0"/>
              <a:t>‹#›</a:t>
            </a:fld>
            <a:endParaRPr lang="en-IN"/>
          </a:p>
        </p:txBody>
      </p:sp>
    </p:spTree>
    <p:extLst>
      <p:ext uri="{BB962C8B-B14F-4D97-AF65-F5344CB8AC3E}">
        <p14:creationId xmlns:p14="http://schemas.microsoft.com/office/powerpoint/2010/main" val="10187268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t>Sorting in Data Structure</a:t>
            </a:r>
            <a:endParaRPr lang="en-IN" b="1" dirty="0"/>
          </a:p>
        </p:txBody>
      </p:sp>
    </p:spTree>
    <p:extLst>
      <p:ext uri="{BB962C8B-B14F-4D97-AF65-F5344CB8AC3E}">
        <p14:creationId xmlns:p14="http://schemas.microsoft.com/office/powerpoint/2010/main" val="4050737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nsertion Sort St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61" y="521986"/>
            <a:ext cx="4211782" cy="5393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8812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636" y="1457696"/>
            <a:ext cx="9490364" cy="4524315"/>
          </a:xfrm>
          <a:prstGeom prst="rect">
            <a:avLst/>
          </a:prstGeom>
        </p:spPr>
        <p:txBody>
          <a:bodyPr wrap="square">
            <a:spAutoFit/>
          </a:bodyPr>
          <a:lstStyle/>
          <a:p>
            <a:pPr algn="just">
              <a:lnSpc>
                <a:spcPct val="200000"/>
              </a:lnSpc>
            </a:pPr>
            <a:r>
              <a:rPr lang="en-GB" dirty="0" smtClean="0">
                <a:solidFill>
                  <a:srgbClr val="333333"/>
                </a:solidFill>
                <a:latin typeface="inter-regular"/>
              </a:rPr>
              <a:t>The </a:t>
            </a:r>
            <a:r>
              <a:rPr lang="en-GB" dirty="0">
                <a:solidFill>
                  <a:srgbClr val="333333"/>
                </a:solidFill>
                <a:latin typeface="inter-regular"/>
              </a:rPr>
              <a:t>simple steps of achieving the insertion sort are listed as follows -</a:t>
            </a:r>
          </a:p>
          <a:p>
            <a:pPr algn="just">
              <a:lnSpc>
                <a:spcPct val="200000"/>
              </a:lnSpc>
            </a:pPr>
            <a:r>
              <a:rPr lang="en-GB" b="1" dirty="0">
                <a:solidFill>
                  <a:srgbClr val="333333"/>
                </a:solidFill>
                <a:latin typeface="inter-bold"/>
              </a:rPr>
              <a:t>Step 1 -</a:t>
            </a:r>
            <a:r>
              <a:rPr lang="en-GB" dirty="0">
                <a:solidFill>
                  <a:srgbClr val="333333"/>
                </a:solidFill>
                <a:latin typeface="inter-regular"/>
              </a:rPr>
              <a:t> If the element is the first element, assume that it is already sorted. Return 1.</a:t>
            </a:r>
          </a:p>
          <a:p>
            <a:pPr algn="just">
              <a:lnSpc>
                <a:spcPct val="200000"/>
              </a:lnSpc>
            </a:pPr>
            <a:r>
              <a:rPr lang="en-GB" b="1" dirty="0">
                <a:solidFill>
                  <a:srgbClr val="333333"/>
                </a:solidFill>
                <a:latin typeface="inter-bold"/>
              </a:rPr>
              <a:t>Step2 -</a:t>
            </a:r>
            <a:r>
              <a:rPr lang="en-GB" dirty="0">
                <a:solidFill>
                  <a:srgbClr val="333333"/>
                </a:solidFill>
                <a:latin typeface="inter-regular"/>
              </a:rPr>
              <a:t> Pick the next element, and store it separately in a </a:t>
            </a:r>
            <a:r>
              <a:rPr lang="en-GB" b="1" dirty="0">
                <a:solidFill>
                  <a:srgbClr val="333333"/>
                </a:solidFill>
                <a:latin typeface="inter-bold"/>
              </a:rPr>
              <a:t>key.</a:t>
            </a:r>
            <a:endParaRPr lang="en-GB" dirty="0">
              <a:solidFill>
                <a:srgbClr val="333333"/>
              </a:solidFill>
              <a:latin typeface="inter-regular"/>
            </a:endParaRPr>
          </a:p>
          <a:p>
            <a:pPr algn="just">
              <a:lnSpc>
                <a:spcPct val="200000"/>
              </a:lnSpc>
            </a:pPr>
            <a:r>
              <a:rPr lang="en-GB" b="1" dirty="0">
                <a:solidFill>
                  <a:srgbClr val="333333"/>
                </a:solidFill>
                <a:latin typeface="inter-bold"/>
              </a:rPr>
              <a:t>Step3 -</a:t>
            </a:r>
            <a:r>
              <a:rPr lang="en-GB" dirty="0">
                <a:solidFill>
                  <a:srgbClr val="333333"/>
                </a:solidFill>
                <a:latin typeface="inter-regular"/>
              </a:rPr>
              <a:t> Now, compare the </a:t>
            </a:r>
            <a:r>
              <a:rPr lang="en-GB" b="1" dirty="0">
                <a:solidFill>
                  <a:srgbClr val="333333"/>
                </a:solidFill>
                <a:latin typeface="inter-bold"/>
              </a:rPr>
              <a:t>key</a:t>
            </a:r>
            <a:r>
              <a:rPr lang="en-GB" dirty="0">
                <a:solidFill>
                  <a:srgbClr val="333333"/>
                </a:solidFill>
                <a:latin typeface="inter-regular"/>
              </a:rPr>
              <a:t> with all elements in the sorted array.</a:t>
            </a:r>
          </a:p>
          <a:p>
            <a:pPr algn="just">
              <a:lnSpc>
                <a:spcPct val="200000"/>
              </a:lnSpc>
            </a:pPr>
            <a:r>
              <a:rPr lang="en-GB" b="1" dirty="0">
                <a:solidFill>
                  <a:srgbClr val="333333"/>
                </a:solidFill>
                <a:latin typeface="inter-bold"/>
              </a:rPr>
              <a:t>Step 4 -</a:t>
            </a:r>
            <a:r>
              <a:rPr lang="en-GB" dirty="0">
                <a:solidFill>
                  <a:srgbClr val="333333"/>
                </a:solidFill>
                <a:latin typeface="inter-regular"/>
              </a:rPr>
              <a:t> If the element in the sorted array is smaller than the current element, then move to the next element. Else, shift greater elements in the array towards the right.</a:t>
            </a:r>
          </a:p>
          <a:p>
            <a:pPr algn="just">
              <a:lnSpc>
                <a:spcPct val="200000"/>
              </a:lnSpc>
            </a:pPr>
            <a:r>
              <a:rPr lang="en-GB" b="1" dirty="0">
                <a:solidFill>
                  <a:srgbClr val="333333"/>
                </a:solidFill>
                <a:latin typeface="inter-bold"/>
              </a:rPr>
              <a:t>Step 5 -</a:t>
            </a:r>
            <a:r>
              <a:rPr lang="en-GB" dirty="0">
                <a:solidFill>
                  <a:srgbClr val="333333"/>
                </a:solidFill>
                <a:latin typeface="inter-regular"/>
              </a:rPr>
              <a:t> Insert the value.</a:t>
            </a:r>
          </a:p>
          <a:p>
            <a:pPr algn="just">
              <a:lnSpc>
                <a:spcPct val="200000"/>
              </a:lnSpc>
            </a:pPr>
            <a:r>
              <a:rPr lang="en-GB" b="1" dirty="0">
                <a:solidFill>
                  <a:srgbClr val="333333"/>
                </a:solidFill>
                <a:latin typeface="inter-bold"/>
              </a:rPr>
              <a:t>Step 6 -</a:t>
            </a:r>
            <a:r>
              <a:rPr lang="en-GB" dirty="0">
                <a:solidFill>
                  <a:srgbClr val="333333"/>
                </a:solidFill>
                <a:latin typeface="inter-regular"/>
              </a:rPr>
              <a:t> Repeat until the array is sorted.</a:t>
            </a:r>
            <a:endParaRPr lang="en-GB" b="0" i="0" dirty="0">
              <a:solidFill>
                <a:srgbClr val="333333"/>
              </a:solidFill>
              <a:effectLst/>
              <a:latin typeface="inter-regular"/>
            </a:endParaRPr>
          </a:p>
        </p:txBody>
      </p:sp>
      <p:sp>
        <p:nvSpPr>
          <p:cNvPr id="3" name="Rectangle 2"/>
          <p:cNvSpPr/>
          <p:nvPr/>
        </p:nvSpPr>
        <p:spPr>
          <a:xfrm>
            <a:off x="415636" y="624237"/>
            <a:ext cx="7952509" cy="716350"/>
          </a:xfrm>
          <a:prstGeom prst="rect">
            <a:avLst/>
          </a:prstGeom>
        </p:spPr>
        <p:txBody>
          <a:bodyPr wrap="square">
            <a:spAutoFit/>
          </a:bodyPr>
          <a:lstStyle/>
          <a:p>
            <a:pPr algn="just">
              <a:lnSpc>
                <a:spcPct val="200000"/>
              </a:lnSpc>
            </a:pPr>
            <a:r>
              <a:rPr lang="en-GB" sz="2400" b="1" dirty="0">
                <a:latin typeface="erdana"/>
              </a:rPr>
              <a:t>Algorithm</a:t>
            </a:r>
          </a:p>
        </p:txBody>
      </p:sp>
    </p:spTree>
    <p:extLst>
      <p:ext uri="{BB962C8B-B14F-4D97-AF65-F5344CB8AC3E}">
        <p14:creationId xmlns:p14="http://schemas.microsoft.com/office/powerpoint/2010/main" val="1401518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388361" y="679046"/>
            <a:ext cx="6255327" cy="54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Function to sort an array using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insertion sort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effectLst/>
                <a:latin typeface="Times New Roman" panose="02020603050405020304" pitchFamily="18" charset="0"/>
                <a:cs typeface="Times New Roman" panose="02020603050405020304" pitchFamily="18" charset="0"/>
              </a:rPr>
              <a:t>void</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smtClean="0">
                <a:ln>
                  <a:noFill/>
                </a:ln>
                <a:effectLst/>
                <a:latin typeface="Times New Roman" panose="02020603050405020304" pitchFamily="18" charset="0"/>
                <a:cs typeface="Times New Roman" panose="02020603050405020304" pitchFamily="18" charset="0"/>
              </a:rPr>
              <a:t>insertionSort</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a:t>
            </a:r>
            <a:r>
              <a:rPr kumimoji="0" lang="en-US" altLang="en-US" sz="1600" b="1" i="0" u="none" strike="noStrike" cap="none" normalizeH="0" baseline="0" dirty="0" err="1" smtClean="0">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smtClean="0">
                <a:ln>
                  <a:noFill/>
                </a:ln>
                <a:effectLst/>
                <a:latin typeface="Times New Roman" panose="02020603050405020304" pitchFamily="18" charset="0"/>
                <a:cs typeface="Times New Roman" panose="02020603050405020304" pitchFamily="18" charset="0"/>
              </a:rPr>
              <a:t>arr</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smtClean="0">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smtClean="0">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smtClean="0">
                <a:ln>
                  <a:noFill/>
                </a:ln>
                <a:effectLst/>
                <a:latin typeface="Times New Roman" panose="02020603050405020304" pitchFamily="18" charset="0"/>
                <a:cs typeface="Times New Roman" panose="02020603050405020304" pitchFamily="18" charset="0"/>
              </a:rPr>
              <a:t>i</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key, j;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smtClean="0">
                <a:ln>
                  <a:noFill/>
                </a:ln>
                <a:effectLst/>
                <a:latin typeface="Times New Roman" panose="02020603050405020304" pitchFamily="18" charset="0"/>
                <a:cs typeface="Times New Roman" panose="02020603050405020304" pitchFamily="18" charset="0"/>
              </a:rPr>
              <a:t>for</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smtClean="0">
                <a:ln>
                  <a:noFill/>
                </a:ln>
                <a:effectLst/>
                <a:latin typeface="Times New Roman" panose="02020603050405020304" pitchFamily="18" charset="0"/>
                <a:cs typeface="Times New Roman" panose="02020603050405020304" pitchFamily="18" charset="0"/>
              </a:rPr>
              <a:t>i</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 1; </a:t>
            </a:r>
            <a:r>
              <a:rPr kumimoji="0" lang="en-US" altLang="en-US" sz="1600" b="0" i="0" u="none" strike="noStrike" cap="none" normalizeH="0" baseline="0" dirty="0" err="1" smtClean="0">
                <a:ln>
                  <a:noFill/>
                </a:ln>
                <a:effectLst/>
                <a:latin typeface="Times New Roman" panose="02020603050405020304" pitchFamily="18" charset="0"/>
                <a:cs typeface="Times New Roman" panose="02020603050405020304" pitchFamily="18" charset="0"/>
              </a:rPr>
              <a:t>i</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&lt; n; </a:t>
            </a:r>
            <a:r>
              <a:rPr kumimoji="0" lang="en-US" altLang="en-US" sz="1600" b="0" i="0" u="none" strike="noStrike" cap="none" normalizeH="0" baseline="0" dirty="0" err="1" smtClean="0">
                <a:ln>
                  <a:noFill/>
                </a:ln>
                <a:effectLst/>
                <a:latin typeface="Times New Roman" panose="02020603050405020304" pitchFamily="18" charset="0"/>
                <a:cs typeface="Times New Roman" panose="02020603050405020304" pitchFamily="18" charset="0"/>
              </a:rPr>
              <a:t>i</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key = </a:t>
            </a:r>
            <a:r>
              <a:rPr kumimoji="0" lang="en-US" altLang="en-US" sz="1600" b="0" i="0" u="none" strike="noStrike" cap="none" normalizeH="0" baseline="0" dirty="0" err="1" smtClean="0">
                <a:ln>
                  <a:noFill/>
                </a:ln>
                <a:effectLst/>
                <a:latin typeface="Times New Roman" panose="02020603050405020304" pitchFamily="18" charset="0"/>
                <a:cs typeface="Times New Roman" panose="02020603050405020304" pitchFamily="18" charset="0"/>
              </a:rPr>
              <a:t>arr</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smtClean="0">
                <a:ln>
                  <a:noFill/>
                </a:ln>
                <a:effectLst/>
                <a:latin typeface="Times New Roman" panose="02020603050405020304" pitchFamily="18" charset="0"/>
                <a:cs typeface="Times New Roman" panose="02020603050405020304" pitchFamily="18" charset="0"/>
              </a:rPr>
              <a:t>i</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j = </a:t>
            </a:r>
            <a:r>
              <a:rPr kumimoji="0" lang="en-US" altLang="en-US" sz="1600" b="0" i="0" u="none" strike="noStrike" cap="none" normalizeH="0" baseline="0" dirty="0" err="1" smtClean="0">
                <a:ln>
                  <a:noFill/>
                </a:ln>
                <a:effectLst/>
                <a:latin typeface="Times New Roman" panose="02020603050405020304" pitchFamily="18" charset="0"/>
                <a:cs typeface="Times New Roman" panose="02020603050405020304" pitchFamily="18" charset="0"/>
              </a:rPr>
              <a:t>i</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a:t>
            </a:r>
            <a:endParaRPr kumimoji="0" lang="en-US" altLang="en-US" sz="28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 Move elements of </a:t>
            </a:r>
            <a:r>
              <a:rPr kumimoji="0" lang="en-US" altLang="en-US" sz="1600" b="0" i="0" u="none" strike="noStrike" cap="none" normalizeH="0" baseline="0" dirty="0" err="1" smtClean="0">
                <a:ln>
                  <a:noFill/>
                </a:ln>
                <a:effectLst/>
                <a:latin typeface="Times New Roman" panose="02020603050405020304" pitchFamily="18" charset="0"/>
                <a:cs typeface="Times New Roman" panose="02020603050405020304" pitchFamily="18" charset="0"/>
              </a:rPr>
              <a:t>arr</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[0..i-1],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 that are greater than key, to 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 position ahead of their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 current position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smtClean="0">
                <a:ln>
                  <a:noFill/>
                </a:ln>
                <a:effectLst/>
                <a:latin typeface="Times New Roman" panose="02020603050405020304" pitchFamily="18" charset="0"/>
                <a:cs typeface="Times New Roman" panose="02020603050405020304" pitchFamily="18" charset="0"/>
              </a:rPr>
              <a:t>while</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(j &gt;= 0 &amp;&amp; </a:t>
            </a:r>
            <a:r>
              <a:rPr kumimoji="0" lang="en-US" altLang="en-US" sz="1600" b="0" i="0" u="none" strike="noStrike" cap="none" normalizeH="0" baseline="0" dirty="0" err="1" smtClean="0">
                <a:ln>
                  <a:noFill/>
                </a:ln>
                <a:effectLst/>
                <a:latin typeface="Times New Roman" panose="02020603050405020304" pitchFamily="18" charset="0"/>
                <a:cs typeface="Times New Roman" panose="02020603050405020304" pitchFamily="18" charset="0"/>
              </a:rPr>
              <a:t>arr</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[j] &gt; key)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smtClean="0">
                <a:ln>
                  <a:noFill/>
                </a:ln>
                <a:effectLst/>
                <a:latin typeface="Times New Roman" panose="02020603050405020304" pitchFamily="18" charset="0"/>
                <a:cs typeface="Times New Roman" panose="02020603050405020304" pitchFamily="18" charset="0"/>
              </a:rPr>
              <a:t>arr</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[j + 1] = </a:t>
            </a:r>
            <a:r>
              <a:rPr kumimoji="0" lang="en-US" altLang="en-US" sz="1600" b="0" i="0" u="none" strike="noStrike" cap="none" normalizeH="0" baseline="0" dirty="0" err="1" smtClean="0">
                <a:ln>
                  <a:noFill/>
                </a:ln>
                <a:effectLst/>
                <a:latin typeface="Times New Roman" panose="02020603050405020304" pitchFamily="18" charset="0"/>
                <a:cs typeface="Times New Roman" panose="02020603050405020304" pitchFamily="18" charset="0"/>
              </a:rPr>
              <a:t>arr</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[j];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j = j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smtClean="0">
                <a:ln>
                  <a:noFill/>
                </a:ln>
                <a:effectLst/>
                <a:latin typeface="Times New Roman" panose="02020603050405020304" pitchFamily="18" charset="0"/>
                <a:cs typeface="Times New Roman" panose="02020603050405020304" pitchFamily="18" charset="0"/>
              </a:rPr>
              <a:t>arr</a:t>
            </a: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[j + 1] = key;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a:t>
            </a:r>
            <a:endParaRPr kumimoji="0" lang="en-US" altLang="en-US" sz="2800" b="0" i="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sp>
        <p:nvSpPr>
          <p:cNvPr id="3" name="Rectangle 3"/>
          <p:cNvSpPr>
            <a:spLocks noChangeArrowheads="1"/>
          </p:cNvSpPr>
          <p:nvPr/>
        </p:nvSpPr>
        <p:spPr bwMode="auto">
          <a:xfrm>
            <a:off x="5272088" y="1569244"/>
            <a:ext cx="545782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altLang="en-US" sz="1600">
                <a:latin typeface="Times New Roman" panose="02020603050405020304" pitchFamily="18" charset="0"/>
                <a:cs typeface="Times New Roman" panose="02020603050405020304" pitchFamily="18" charset="0"/>
              </a:rPr>
              <a:t>// A utility function to print an array </a:t>
            </a:r>
          </a:p>
          <a:p>
            <a:pPr defTabSz="914400" eaLnBrk="0" fontAlgn="base" hangingPunct="0">
              <a:spcBef>
                <a:spcPct val="0"/>
              </a:spcBef>
              <a:spcAft>
                <a:spcPct val="0"/>
              </a:spcAft>
            </a:pPr>
            <a:r>
              <a:rPr lang="en-US" altLang="en-US" sz="1600">
                <a:latin typeface="Times New Roman" panose="02020603050405020304" pitchFamily="18" charset="0"/>
                <a:cs typeface="Times New Roman" panose="02020603050405020304" pitchFamily="18" charset="0"/>
              </a:rPr>
              <a:t>// of size n </a:t>
            </a:r>
          </a:p>
          <a:p>
            <a:pPr defTabSz="914400" eaLnBrk="0" fontAlgn="base" hangingPunct="0">
              <a:spcBef>
                <a:spcPct val="0"/>
              </a:spcBef>
              <a:spcAft>
                <a:spcPct val="0"/>
              </a:spcAft>
            </a:pPr>
            <a:r>
              <a:rPr lang="en-US" altLang="en-US" sz="1600">
                <a:latin typeface="Times New Roman" panose="02020603050405020304" pitchFamily="18" charset="0"/>
                <a:cs typeface="Times New Roman" panose="02020603050405020304" pitchFamily="18" charset="0"/>
              </a:rPr>
              <a:t>void printArray(int arr[], int n) </a:t>
            </a:r>
          </a:p>
          <a:p>
            <a:pPr defTabSz="914400" eaLnBrk="0" fontAlgn="base" hangingPunct="0">
              <a:spcBef>
                <a:spcPct val="0"/>
              </a:spcBef>
              <a:spcAft>
                <a:spcPct val="0"/>
              </a:spcAft>
            </a:pPr>
            <a:r>
              <a:rPr lang="en-US" altLang="en-US" sz="1600">
                <a:latin typeface="Times New Roman" panose="02020603050405020304" pitchFamily="18" charset="0"/>
                <a:cs typeface="Times New Roman" panose="02020603050405020304" pitchFamily="18" charset="0"/>
              </a:rPr>
              <a:t>{ </a:t>
            </a:r>
          </a:p>
          <a:p>
            <a:pPr defTabSz="914400" eaLnBrk="0" fontAlgn="base" hangingPunct="0">
              <a:spcBef>
                <a:spcPct val="0"/>
              </a:spcBef>
              <a:spcAft>
                <a:spcPct val="0"/>
              </a:spcAft>
            </a:pPr>
            <a:r>
              <a:rPr lang="en-US" altLang="en-US" sz="1600">
                <a:latin typeface="Times New Roman" panose="02020603050405020304" pitchFamily="18" charset="0"/>
                <a:cs typeface="Times New Roman" panose="02020603050405020304" pitchFamily="18" charset="0"/>
              </a:rPr>
              <a:t>    int i; </a:t>
            </a:r>
          </a:p>
          <a:p>
            <a:pPr defTabSz="914400" eaLnBrk="0" fontAlgn="base" hangingPunct="0">
              <a:spcBef>
                <a:spcPct val="0"/>
              </a:spcBef>
              <a:spcAft>
                <a:spcPct val="0"/>
              </a:spcAft>
            </a:pPr>
            <a:r>
              <a:rPr lang="en-US" altLang="en-US" sz="1600">
                <a:latin typeface="Times New Roman" panose="02020603050405020304" pitchFamily="18" charset="0"/>
                <a:cs typeface="Times New Roman" panose="02020603050405020304" pitchFamily="18" charset="0"/>
              </a:rPr>
              <a:t>    for (i = 0; i &lt; n; i++) </a:t>
            </a:r>
          </a:p>
          <a:p>
            <a:pPr defTabSz="914400" eaLnBrk="0" fontAlgn="base" hangingPunct="0">
              <a:spcBef>
                <a:spcPct val="0"/>
              </a:spcBef>
              <a:spcAft>
                <a:spcPct val="0"/>
              </a:spcAft>
            </a:pPr>
            <a:r>
              <a:rPr lang="en-US" altLang="en-US" sz="1600">
                <a:latin typeface="Times New Roman" panose="02020603050405020304" pitchFamily="18" charset="0"/>
                <a:cs typeface="Times New Roman" panose="02020603050405020304" pitchFamily="18" charset="0"/>
              </a:rPr>
              <a:t>        cout &lt;&lt; arr[i] &lt;&lt; " "; </a:t>
            </a:r>
          </a:p>
          <a:p>
            <a:pPr defTabSz="914400" eaLnBrk="0" fontAlgn="base" hangingPunct="0">
              <a:spcBef>
                <a:spcPct val="0"/>
              </a:spcBef>
              <a:spcAft>
                <a:spcPct val="0"/>
              </a:spcAft>
            </a:pPr>
            <a:r>
              <a:rPr lang="en-US" altLang="en-US" sz="1600">
                <a:latin typeface="Times New Roman" panose="02020603050405020304" pitchFamily="18" charset="0"/>
                <a:cs typeface="Times New Roman" panose="02020603050405020304" pitchFamily="18" charset="0"/>
              </a:rPr>
              <a:t>    cout &lt;&lt; endl;</a:t>
            </a:r>
          </a:p>
          <a:p>
            <a:pPr defTabSz="914400" eaLnBrk="0" fontAlgn="base" hangingPunct="0">
              <a:spcBef>
                <a:spcPct val="0"/>
              </a:spcBef>
              <a:spcAft>
                <a:spcPct val="0"/>
              </a:spcAft>
            </a:pPr>
            <a:r>
              <a:rPr lang="en-US" altLang="en-US" sz="1600">
                <a:latin typeface="Times New Roman" panose="02020603050405020304" pitchFamily="18" charset="0"/>
                <a:cs typeface="Times New Roman" panose="02020603050405020304" pitchFamily="18" charset="0"/>
              </a:rPr>
              <a:t>} </a:t>
            </a:r>
          </a:p>
          <a:p>
            <a:pPr defTabSz="914400" eaLnBrk="0" fontAlgn="base" hangingPunct="0">
              <a:spcBef>
                <a:spcPct val="0"/>
              </a:spcBef>
              <a:spcAft>
                <a:spcPct val="0"/>
              </a:spcAft>
            </a:pPr>
            <a:r>
              <a:rPr lang="en-US" altLang="en-US" sz="16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79437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87882141"/>
              </p:ext>
            </p:extLst>
          </p:nvPr>
        </p:nvGraphicFramePr>
        <p:xfrm>
          <a:off x="415925" y="1245552"/>
          <a:ext cx="7239000" cy="3017520"/>
        </p:xfrm>
        <a:graphic>
          <a:graphicData uri="http://schemas.openxmlformats.org/drawingml/2006/table">
            <a:tbl>
              <a:tblPr/>
              <a:tblGrid>
                <a:gridCol w="3619500">
                  <a:extLst>
                    <a:ext uri="{9D8B030D-6E8A-4147-A177-3AD203B41FA5}">
                      <a16:colId xmlns:a16="http://schemas.microsoft.com/office/drawing/2014/main" val="3580533536"/>
                    </a:ext>
                  </a:extLst>
                </a:gridCol>
                <a:gridCol w="3619500">
                  <a:extLst>
                    <a:ext uri="{9D8B030D-6E8A-4147-A177-3AD203B41FA5}">
                      <a16:colId xmlns:a16="http://schemas.microsoft.com/office/drawing/2014/main" val="2661724508"/>
                    </a:ext>
                  </a:extLst>
                </a:gridCol>
              </a:tblGrid>
              <a:tr h="0">
                <a:tc>
                  <a:txBody>
                    <a:bodyPr/>
                    <a:lstStyle/>
                    <a:p>
                      <a:pPr algn="l"/>
                      <a:r>
                        <a:rPr lang="en-IN" b="1">
                          <a:effectLst/>
                        </a:rPr>
                        <a:t>Time Complexity</a:t>
                      </a:r>
                      <a:endParaRPr lang="en-IN" b="0">
                        <a:effectLst/>
                      </a:endParaRPr>
                    </a:p>
                  </a:txBody>
                  <a:tcPr marL="228600" marR="228600" marT="114300" marB="114300" anchor="ctr">
                    <a:lnL>
                      <a:noFill/>
                    </a:lnL>
                    <a:lnR>
                      <a:noFill/>
                    </a:lnR>
                    <a:lnT>
                      <a:noFill/>
                    </a:lnT>
                    <a:lnB>
                      <a:noFill/>
                    </a:lnB>
                    <a:solidFill>
                      <a:srgbClr val="F8FAFF"/>
                    </a:solidFill>
                  </a:tcPr>
                </a:tc>
                <a:tc>
                  <a:txBody>
                    <a:bodyPr/>
                    <a:lstStyle/>
                    <a:p>
                      <a:r>
                        <a:rPr lang="en-IN">
                          <a:effectLst/>
                        </a:rPr>
                        <a:t> </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3510500682"/>
                  </a:ext>
                </a:extLst>
              </a:tr>
              <a:tr h="0">
                <a:tc>
                  <a:txBody>
                    <a:bodyPr/>
                    <a:lstStyle/>
                    <a:p>
                      <a:r>
                        <a:rPr lang="en-IN">
                          <a:effectLst/>
                        </a:rPr>
                        <a:t>Best</a:t>
                      </a:r>
                    </a:p>
                  </a:txBody>
                  <a:tcPr marL="228600" marR="228600" marT="114300" marB="114300" anchor="ctr">
                    <a:lnL>
                      <a:noFill/>
                    </a:lnL>
                    <a:lnR>
                      <a:noFill/>
                    </a:lnR>
                    <a:lnT>
                      <a:noFill/>
                    </a:lnT>
                    <a:lnB>
                      <a:noFill/>
                    </a:lnB>
                    <a:solidFill>
                      <a:srgbClr val="F8FAFF"/>
                    </a:solidFill>
                  </a:tcPr>
                </a:tc>
                <a:tc>
                  <a:txBody>
                    <a:bodyPr/>
                    <a:lstStyle/>
                    <a:p>
                      <a:r>
                        <a:rPr lang="en-IN">
                          <a:effectLst/>
                        </a:rPr>
                        <a:t>O(n)</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2287164959"/>
                  </a:ext>
                </a:extLst>
              </a:tr>
              <a:tr h="0">
                <a:tc>
                  <a:txBody>
                    <a:bodyPr/>
                    <a:lstStyle/>
                    <a:p>
                      <a:r>
                        <a:rPr lang="en-IN">
                          <a:effectLst/>
                        </a:rPr>
                        <a:t>Worst</a:t>
                      </a:r>
                    </a:p>
                  </a:txBody>
                  <a:tcPr marL="228600" marR="228600" marT="114300" marB="114300" anchor="ctr">
                    <a:lnL>
                      <a:noFill/>
                    </a:lnL>
                    <a:lnR>
                      <a:noFill/>
                    </a:lnR>
                    <a:lnT>
                      <a:noFill/>
                    </a:lnT>
                    <a:lnB>
                      <a:noFill/>
                    </a:lnB>
                    <a:solidFill>
                      <a:srgbClr val="F8FAFF"/>
                    </a:solidFill>
                  </a:tcPr>
                </a:tc>
                <a:tc>
                  <a:txBody>
                    <a:bodyPr/>
                    <a:lstStyle/>
                    <a:p>
                      <a:r>
                        <a:rPr lang="en-IN">
                          <a:effectLst/>
                        </a:rPr>
                        <a:t>O(n</a:t>
                      </a:r>
                      <a:r>
                        <a:rPr lang="en-IN" baseline="30000">
                          <a:effectLst/>
                        </a:rPr>
                        <a:t>2</a:t>
                      </a:r>
                      <a:r>
                        <a:rPr lang="en-IN">
                          <a:effectLst/>
                        </a:rPr>
                        <a:t>)</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3996212568"/>
                  </a:ext>
                </a:extLst>
              </a:tr>
              <a:tr h="0">
                <a:tc>
                  <a:txBody>
                    <a:bodyPr/>
                    <a:lstStyle/>
                    <a:p>
                      <a:r>
                        <a:rPr lang="en-IN">
                          <a:effectLst/>
                        </a:rPr>
                        <a:t>Average</a:t>
                      </a:r>
                    </a:p>
                  </a:txBody>
                  <a:tcPr marL="228600" marR="228600" marT="114300" marB="114300" anchor="ctr">
                    <a:lnL>
                      <a:noFill/>
                    </a:lnL>
                    <a:lnR>
                      <a:noFill/>
                    </a:lnR>
                    <a:lnT>
                      <a:noFill/>
                    </a:lnT>
                    <a:lnB>
                      <a:noFill/>
                    </a:lnB>
                    <a:solidFill>
                      <a:srgbClr val="F8FAFF"/>
                    </a:solidFill>
                  </a:tcPr>
                </a:tc>
                <a:tc>
                  <a:txBody>
                    <a:bodyPr/>
                    <a:lstStyle/>
                    <a:p>
                      <a:r>
                        <a:rPr lang="en-IN">
                          <a:effectLst/>
                        </a:rPr>
                        <a:t>O(n</a:t>
                      </a:r>
                      <a:r>
                        <a:rPr lang="en-IN" baseline="30000">
                          <a:effectLst/>
                        </a:rPr>
                        <a:t>2</a:t>
                      </a:r>
                      <a:r>
                        <a:rPr lang="en-IN">
                          <a:effectLst/>
                        </a:rPr>
                        <a:t>)</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510983860"/>
                  </a:ext>
                </a:extLst>
              </a:tr>
              <a:tr h="0">
                <a:tc>
                  <a:txBody>
                    <a:bodyPr/>
                    <a:lstStyle/>
                    <a:p>
                      <a:pPr algn="l"/>
                      <a:r>
                        <a:rPr lang="en-IN" b="1">
                          <a:effectLst/>
                        </a:rPr>
                        <a:t>Space Complexity</a:t>
                      </a:r>
                      <a:endParaRPr lang="en-IN" b="0">
                        <a:effectLst/>
                      </a:endParaRPr>
                    </a:p>
                  </a:txBody>
                  <a:tcPr marL="228600" marR="228600" marT="114300" marB="114300" anchor="ctr">
                    <a:lnL>
                      <a:noFill/>
                    </a:lnL>
                    <a:lnR>
                      <a:noFill/>
                    </a:lnR>
                    <a:lnT>
                      <a:noFill/>
                    </a:lnT>
                    <a:lnB>
                      <a:noFill/>
                    </a:lnB>
                    <a:solidFill>
                      <a:srgbClr val="F8FAFF"/>
                    </a:solidFill>
                  </a:tcPr>
                </a:tc>
                <a:tc>
                  <a:txBody>
                    <a:bodyPr/>
                    <a:lstStyle/>
                    <a:p>
                      <a:r>
                        <a:rPr lang="en-IN" dirty="0">
                          <a:effectLst/>
                        </a:rPr>
                        <a:t>O(1)</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185591577"/>
                  </a:ext>
                </a:extLst>
              </a:tr>
              <a:tr h="0">
                <a:tc>
                  <a:txBody>
                    <a:bodyPr/>
                    <a:lstStyle/>
                    <a:p>
                      <a:pPr algn="l"/>
                      <a:r>
                        <a:rPr lang="en-IN" b="1">
                          <a:effectLst/>
                        </a:rPr>
                        <a:t>Stability</a:t>
                      </a:r>
                      <a:endParaRPr lang="en-IN" b="0">
                        <a:effectLst/>
                      </a:endParaRPr>
                    </a:p>
                  </a:txBody>
                  <a:tcPr marL="228600" marR="228600" marT="114300" marB="114300" anchor="ctr">
                    <a:lnL>
                      <a:noFill/>
                    </a:lnL>
                    <a:lnR>
                      <a:noFill/>
                    </a:lnR>
                    <a:lnT>
                      <a:noFill/>
                    </a:lnT>
                    <a:lnB>
                      <a:noFill/>
                    </a:lnB>
                    <a:solidFill>
                      <a:srgbClr val="F8FAFF"/>
                    </a:solidFill>
                  </a:tcPr>
                </a:tc>
                <a:tc>
                  <a:txBody>
                    <a:bodyPr/>
                    <a:lstStyle/>
                    <a:p>
                      <a:r>
                        <a:rPr lang="en-IN" dirty="0">
                          <a:effectLst/>
                        </a:rPr>
                        <a:t>Yes</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647962684"/>
                  </a:ext>
                </a:extLst>
              </a:tr>
            </a:tbl>
          </a:graphicData>
        </a:graphic>
      </p:graphicFrame>
      <p:sp>
        <p:nvSpPr>
          <p:cNvPr id="3" name="Rectangle 1"/>
          <p:cNvSpPr>
            <a:spLocks noChangeArrowheads="1"/>
          </p:cNvSpPr>
          <p:nvPr/>
        </p:nvSpPr>
        <p:spPr bwMode="auto">
          <a:xfrm>
            <a:off x="415925" y="481827"/>
            <a:ext cx="9585325" cy="553998"/>
          </a:xfrm>
          <a:prstGeom prst="rect">
            <a:avLst/>
          </a:prstGeom>
          <a:solidFill>
            <a:srgbClr val="F8FA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25265E"/>
                </a:solidFill>
                <a:effectLst/>
                <a:latin typeface="euclid_circular_a"/>
              </a:rPr>
              <a:t>Insertion Sort Complexity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3"/>
          <p:cNvSpPr/>
          <p:nvPr/>
        </p:nvSpPr>
        <p:spPr>
          <a:xfrm>
            <a:off x="415925" y="4680674"/>
            <a:ext cx="6096000" cy="1754326"/>
          </a:xfrm>
          <a:prstGeom prst="rect">
            <a:avLst/>
          </a:prstGeom>
        </p:spPr>
        <p:txBody>
          <a:bodyPr>
            <a:spAutoFit/>
          </a:bodyPr>
          <a:lstStyle/>
          <a:p>
            <a:pPr>
              <a:lnSpc>
                <a:spcPct val="150000"/>
              </a:lnSpc>
            </a:pPr>
            <a:r>
              <a:rPr lang="en-GB" b="1" dirty="0">
                <a:solidFill>
                  <a:srgbClr val="25265E"/>
                </a:solidFill>
                <a:latin typeface="euclid_circular_a"/>
              </a:rPr>
              <a:t>Insertion Sort Applications</a:t>
            </a:r>
          </a:p>
          <a:p>
            <a:pPr>
              <a:lnSpc>
                <a:spcPct val="150000"/>
              </a:lnSpc>
            </a:pPr>
            <a:r>
              <a:rPr lang="en-GB" dirty="0">
                <a:latin typeface="euclid_circular_a"/>
              </a:rPr>
              <a:t>The insertion sort is used when:</a:t>
            </a:r>
          </a:p>
          <a:p>
            <a:pPr>
              <a:lnSpc>
                <a:spcPct val="150000"/>
              </a:lnSpc>
              <a:buFont typeface="Arial" panose="020B0604020202020204" pitchFamily="34" charset="0"/>
              <a:buChar char="•"/>
            </a:pPr>
            <a:r>
              <a:rPr lang="en-GB" dirty="0">
                <a:latin typeface="euclid_circular_a"/>
              </a:rPr>
              <a:t>the array is has a small number of elements</a:t>
            </a:r>
          </a:p>
          <a:p>
            <a:pPr>
              <a:lnSpc>
                <a:spcPct val="150000"/>
              </a:lnSpc>
              <a:buFont typeface="Arial" panose="020B0604020202020204" pitchFamily="34" charset="0"/>
              <a:buChar char="•"/>
            </a:pPr>
            <a:r>
              <a:rPr lang="en-GB" dirty="0">
                <a:latin typeface="euclid_circular_a"/>
              </a:rPr>
              <a:t>there are only a few elements left to be </a:t>
            </a:r>
            <a:r>
              <a:rPr lang="en-GB" dirty="0" smtClean="0">
                <a:latin typeface="euclid_circular_a"/>
              </a:rPr>
              <a:t>sorted</a:t>
            </a:r>
            <a:endParaRPr lang="en-GB" dirty="0">
              <a:latin typeface="euclid_circular_a"/>
            </a:endParaRPr>
          </a:p>
        </p:txBody>
      </p:sp>
    </p:spTree>
    <p:extLst>
      <p:ext uri="{BB962C8B-B14F-4D97-AF65-F5344CB8AC3E}">
        <p14:creationId xmlns:p14="http://schemas.microsoft.com/office/powerpoint/2010/main" val="35343781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4813" y="452735"/>
            <a:ext cx="9639300" cy="461665"/>
          </a:xfrm>
          <a:prstGeom prst="rect">
            <a:avLst/>
          </a:prstGeom>
        </p:spPr>
        <p:txBody>
          <a:bodyPr wrap="square">
            <a:spAutoFit/>
          </a:bodyPr>
          <a:lstStyle/>
          <a:p>
            <a:r>
              <a:rPr lang="en-IN" sz="2400" b="1" dirty="0">
                <a:latin typeface="euclid_circular_a"/>
              </a:rPr>
              <a:t>Selection Sort </a:t>
            </a:r>
            <a:r>
              <a:rPr lang="en-IN" sz="2400" b="1" dirty="0" smtClean="0">
                <a:latin typeface="euclid_circular_a"/>
              </a:rPr>
              <a:t>Algorithm</a:t>
            </a:r>
            <a:endParaRPr lang="en-IN" sz="2400" b="1" dirty="0">
              <a:latin typeface="euclid_circular_a"/>
            </a:endParaRPr>
          </a:p>
        </p:txBody>
      </p:sp>
      <p:sp>
        <p:nvSpPr>
          <p:cNvPr id="3" name="Rectangle 2"/>
          <p:cNvSpPr/>
          <p:nvPr/>
        </p:nvSpPr>
        <p:spPr>
          <a:xfrm>
            <a:off x="404812" y="1194524"/>
            <a:ext cx="10010775" cy="872034"/>
          </a:xfrm>
          <a:prstGeom prst="rect">
            <a:avLst/>
          </a:prstGeom>
        </p:spPr>
        <p:txBody>
          <a:bodyPr wrap="square">
            <a:spAutoFit/>
          </a:bodyPr>
          <a:lstStyle/>
          <a:p>
            <a:pPr>
              <a:lnSpc>
                <a:spcPct val="150000"/>
              </a:lnSpc>
            </a:pPr>
            <a:r>
              <a:rPr lang="en-GB" dirty="0">
                <a:latin typeface="euclid_circular_a"/>
              </a:rPr>
              <a:t>Selection sort is a sorting algorithm that selects the smallest element from an unsorted list in each iteration and places that element at the beginning of the unsorted list</a:t>
            </a:r>
            <a:r>
              <a:rPr lang="en-GB" dirty="0" smtClean="0">
                <a:latin typeface="euclid_circular_a"/>
              </a:rPr>
              <a:t>.</a:t>
            </a:r>
            <a:endParaRPr lang="en-GB" dirty="0">
              <a:latin typeface="euclid_circular_a"/>
            </a:endParaRPr>
          </a:p>
        </p:txBody>
      </p:sp>
      <p:sp>
        <p:nvSpPr>
          <p:cNvPr id="4" name="Rectangle 3"/>
          <p:cNvSpPr/>
          <p:nvPr/>
        </p:nvSpPr>
        <p:spPr>
          <a:xfrm>
            <a:off x="404812" y="2346682"/>
            <a:ext cx="10910888" cy="2118529"/>
          </a:xfrm>
          <a:prstGeom prst="rect">
            <a:avLst/>
          </a:prstGeom>
        </p:spPr>
        <p:txBody>
          <a:bodyPr wrap="square">
            <a:spAutoFit/>
          </a:bodyPr>
          <a:lstStyle/>
          <a:p>
            <a:pPr algn="just">
              <a:lnSpc>
                <a:spcPct val="150000"/>
              </a:lnSpc>
            </a:pPr>
            <a:r>
              <a:rPr lang="en-GB" dirty="0">
                <a:solidFill>
                  <a:srgbClr val="333333"/>
                </a:solidFill>
                <a:latin typeface="inter-regular"/>
              </a:rPr>
              <a:t>In selection sort, the smallest value among the unsorted elements of the array is selected in every pass and inserted to its appropriate position into the array. It is also the simplest algorithm. It is an in-place comparison sorting algorithm. In this algorithm, the array is divided into two parts, first is sorted part, and another one is the unsorted part. Initially, the sorted part of the array is empty, and unsorted part is the given array. Sorted part is placed at the left, while the unsorted part is placed at the right</a:t>
            </a:r>
            <a:r>
              <a:rPr lang="en-GB" dirty="0" smtClean="0">
                <a:solidFill>
                  <a:srgbClr val="333333"/>
                </a:solidFill>
                <a:latin typeface="inter-regular"/>
              </a:rPr>
              <a:t>.</a:t>
            </a:r>
            <a:endParaRPr lang="en-GB" dirty="0">
              <a:solidFill>
                <a:srgbClr val="333333"/>
              </a:solidFill>
              <a:latin typeface="inter-regular"/>
            </a:endParaRPr>
          </a:p>
        </p:txBody>
      </p:sp>
    </p:spTree>
    <p:extLst>
      <p:ext uri="{BB962C8B-B14F-4D97-AF65-F5344CB8AC3E}">
        <p14:creationId xmlns:p14="http://schemas.microsoft.com/office/powerpoint/2010/main" val="34900510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950" y="471398"/>
            <a:ext cx="9582150" cy="2308324"/>
          </a:xfrm>
          <a:prstGeom prst="rect">
            <a:avLst/>
          </a:prstGeom>
        </p:spPr>
        <p:txBody>
          <a:bodyPr wrap="square">
            <a:spAutoFit/>
          </a:bodyPr>
          <a:lstStyle/>
          <a:p>
            <a:pPr algn="just">
              <a:lnSpc>
                <a:spcPct val="200000"/>
              </a:lnSpc>
            </a:pPr>
            <a:r>
              <a:rPr lang="en-GB" b="1" dirty="0">
                <a:solidFill>
                  <a:srgbClr val="333333"/>
                </a:solidFill>
                <a:latin typeface="inter-regular"/>
              </a:rPr>
              <a:t>Selection sort is generally used when -</a:t>
            </a:r>
          </a:p>
          <a:p>
            <a:pPr algn="just">
              <a:lnSpc>
                <a:spcPct val="200000"/>
              </a:lnSpc>
              <a:buFont typeface="Arial" panose="020B0604020202020204" pitchFamily="34" charset="0"/>
              <a:buChar char="•"/>
            </a:pPr>
            <a:r>
              <a:rPr lang="en-GB" dirty="0">
                <a:solidFill>
                  <a:srgbClr val="000000"/>
                </a:solidFill>
                <a:latin typeface="inter-regular"/>
              </a:rPr>
              <a:t>A small array is to be sorted</a:t>
            </a:r>
          </a:p>
          <a:p>
            <a:pPr algn="just">
              <a:lnSpc>
                <a:spcPct val="200000"/>
              </a:lnSpc>
              <a:buFont typeface="Arial" panose="020B0604020202020204" pitchFamily="34" charset="0"/>
              <a:buChar char="•"/>
            </a:pPr>
            <a:r>
              <a:rPr lang="en-GB" dirty="0">
                <a:solidFill>
                  <a:srgbClr val="000000"/>
                </a:solidFill>
                <a:latin typeface="inter-regular"/>
              </a:rPr>
              <a:t>Swapping cost doesn't matter</a:t>
            </a:r>
          </a:p>
          <a:p>
            <a:pPr algn="just">
              <a:lnSpc>
                <a:spcPct val="200000"/>
              </a:lnSpc>
              <a:buFont typeface="Arial" panose="020B0604020202020204" pitchFamily="34" charset="0"/>
              <a:buChar char="•"/>
            </a:pPr>
            <a:r>
              <a:rPr lang="en-GB" dirty="0">
                <a:solidFill>
                  <a:srgbClr val="000000"/>
                </a:solidFill>
                <a:latin typeface="inter-regular"/>
              </a:rPr>
              <a:t>It is compulsory to check all elements</a:t>
            </a:r>
            <a:endParaRPr lang="en-GB" b="0" i="0" dirty="0">
              <a:solidFill>
                <a:srgbClr val="000000"/>
              </a:solidFill>
              <a:effectLst/>
              <a:latin typeface="inter-regular"/>
            </a:endParaRPr>
          </a:p>
        </p:txBody>
      </p:sp>
      <p:pic>
        <p:nvPicPr>
          <p:cNvPr id="9218" name="Picture 2" descr="https://www.w3resource.com/w3r_images/selection-sho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025" y="471398"/>
            <a:ext cx="5143500" cy="6276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603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493" y="32602"/>
            <a:ext cx="10067925" cy="6924973"/>
          </a:xfrm>
          <a:prstGeom prst="rect">
            <a:avLst/>
          </a:prstGeom>
        </p:spPr>
        <p:txBody>
          <a:bodyPr wrap="square">
            <a:spAutoFit/>
          </a:bodyPr>
          <a:lstStyle/>
          <a:p>
            <a:pPr algn="just">
              <a:lnSpc>
                <a:spcPct val="150000"/>
              </a:lnSpc>
              <a:buFont typeface="+mj-lt"/>
              <a:buAutoNum type="arabicPeriod"/>
            </a:pPr>
            <a:r>
              <a:rPr lang="en-GB" sz="1600" dirty="0">
                <a:solidFill>
                  <a:srgbClr val="000000"/>
                </a:solidFill>
                <a:latin typeface="inter-regular"/>
              </a:rPr>
              <a:t>SELECTION SORT(</a:t>
            </a:r>
            <a:r>
              <a:rPr lang="en-GB" sz="1600" dirty="0" err="1">
                <a:solidFill>
                  <a:srgbClr val="000000"/>
                </a:solidFill>
                <a:latin typeface="inter-regular"/>
              </a:rPr>
              <a:t>arr</a:t>
            </a:r>
            <a:r>
              <a:rPr lang="en-GB" sz="1600" dirty="0">
                <a:solidFill>
                  <a:srgbClr val="000000"/>
                </a:solidFill>
                <a:latin typeface="inter-regular"/>
              </a:rPr>
              <a:t>, n)  </a:t>
            </a:r>
          </a:p>
          <a:p>
            <a:pPr algn="just">
              <a:lnSpc>
                <a:spcPct val="150000"/>
              </a:lnSpc>
              <a:buFont typeface="+mj-lt"/>
              <a:buAutoNum type="arabicPeriod"/>
            </a:pPr>
            <a:r>
              <a:rPr lang="en-GB" sz="1600" dirty="0">
                <a:solidFill>
                  <a:srgbClr val="000000"/>
                </a:solidFill>
                <a:latin typeface="inter-regular"/>
              </a:rPr>
              <a:t>  </a:t>
            </a:r>
          </a:p>
          <a:p>
            <a:pPr algn="just">
              <a:lnSpc>
                <a:spcPct val="150000"/>
              </a:lnSpc>
              <a:buFont typeface="+mj-lt"/>
              <a:buAutoNum type="arabicPeriod"/>
            </a:pPr>
            <a:r>
              <a:rPr lang="en-GB" sz="1600" dirty="0">
                <a:solidFill>
                  <a:srgbClr val="000000"/>
                </a:solidFill>
                <a:latin typeface="inter-regular"/>
              </a:rPr>
              <a:t>Step 1: Repeat Steps 2 </a:t>
            </a:r>
            <a:r>
              <a:rPr lang="en-GB" sz="1600" b="1" dirty="0">
                <a:solidFill>
                  <a:srgbClr val="006699"/>
                </a:solidFill>
                <a:latin typeface="inter-regular"/>
              </a:rPr>
              <a:t>and</a:t>
            </a:r>
            <a:r>
              <a:rPr lang="en-GB" sz="1600" dirty="0">
                <a:solidFill>
                  <a:srgbClr val="000000"/>
                </a:solidFill>
                <a:latin typeface="inter-regular"/>
              </a:rPr>
              <a:t> 3 </a:t>
            </a:r>
            <a:r>
              <a:rPr lang="en-GB" sz="1600" b="1" dirty="0">
                <a:solidFill>
                  <a:srgbClr val="006699"/>
                </a:solidFill>
                <a:latin typeface="inter-regular"/>
              </a:rPr>
              <a:t>for</a:t>
            </a:r>
            <a:r>
              <a:rPr lang="en-GB" sz="1600" dirty="0">
                <a:solidFill>
                  <a:srgbClr val="000000"/>
                </a:solidFill>
                <a:latin typeface="inter-regular"/>
              </a:rPr>
              <a:t> </a:t>
            </a:r>
            <a:r>
              <a:rPr lang="en-GB" sz="1600" dirty="0" err="1">
                <a:solidFill>
                  <a:srgbClr val="000000"/>
                </a:solidFill>
                <a:latin typeface="inter-regular"/>
              </a:rPr>
              <a:t>i</a:t>
            </a:r>
            <a:r>
              <a:rPr lang="en-GB" sz="1600" dirty="0">
                <a:solidFill>
                  <a:srgbClr val="000000"/>
                </a:solidFill>
                <a:latin typeface="inter-regular"/>
              </a:rPr>
              <a:t> = 0 to n-1  </a:t>
            </a:r>
          </a:p>
          <a:p>
            <a:pPr algn="just">
              <a:lnSpc>
                <a:spcPct val="150000"/>
              </a:lnSpc>
              <a:buFont typeface="+mj-lt"/>
              <a:buAutoNum type="arabicPeriod"/>
            </a:pPr>
            <a:r>
              <a:rPr lang="en-GB" sz="1600" dirty="0">
                <a:solidFill>
                  <a:srgbClr val="000000"/>
                </a:solidFill>
                <a:latin typeface="inter-regular"/>
              </a:rPr>
              <a:t>Step 2: CALL SMALLEST(</a:t>
            </a:r>
            <a:r>
              <a:rPr lang="en-GB" sz="1600" dirty="0" err="1">
                <a:solidFill>
                  <a:srgbClr val="000000"/>
                </a:solidFill>
                <a:latin typeface="inter-regular"/>
              </a:rPr>
              <a:t>arr</a:t>
            </a:r>
            <a:r>
              <a:rPr lang="en-GB" sz="1600" dirty="0">
                <a:solidFill>
                  <a:srgbClr val="000000"/>
                </a:solidFill>
                <a:latin typeface="inter-regular"/>
              </a:rPr>
              <a:t>, </a:t>
            </a:r>
            <a:r>
              <a:rPr lang="en-GB" sz="1600" dirty="0" err="1">
                <a:solidFill>
                  <a:srgbClr val="000000"/>
                </a:solidFill>
                <a:latin typeface="inter-regular"/>
              </a:rPr>
              <a:t>i</a:t>
            </a:r>
            <a:r>
              <a:rPr lang="en-GB" sz="1600" dirty="0">
                <a:solidFill>
                  <a:srgbClr val="000000"/>
                </a:solidFill>
                <a:latin typeface="inter-regular"/>
              </a:rPr>
              <a:t>, n, </a:t>
            </a:r>
            <a:r>
              <a:rPr lang="en-GB" sz="1600" dirty="0" err="1">
                <a:solidFill>
                  <a:srgbClr val="000000"/>
                </a:solidFill>
                <a:latin typeface="inter-regular"/>
              </a:rPr>
              <a:t>pos</a:t>
            </a:r>
            <a:r>
              <a:rPr lang="en-GB" sz="1600" dirty="0">
                <a:solidFill>
                  <a:srgbClr val="000000"/>
                </a:solidFill>
                <a:latin typeface="inter-regular"/>
              </a:rPr>
              <a:t>)  </a:t>
            </a:r>
          </a:p>
          <a:p>
            <a:pPr algn="just">
              <a:lnSpc>
                <a:spcPct val="150000"/>
              </a:lnSpc>
              <a:buFont typeface="+mj-lt"/>
              <a:buAutoNum type="arabicPeriod"/>
            </a:pPr>
            <a:r>
              <a:rPr lang="en-GB" sz="1600" dirty="0">
                <a:solidFill>
                  <a:srgbClr val="000000"/>
                </a:solidFill>
                <a:latin typeface="inter-regular"/>
              </a:rPr>
              <a:t>Step 3: SWAP </a:t>
            </a:r>
            <a:r>
              <a:rPr lang="en-GB" sz="1600" dirty="0" err="1">
                <a:solidFill>
                  <a:srgbClr val="000000"/>
                </a:solidFill>
                <a:latin typeface="inter-regular"/>
              </a:rPr>
              <a:t>arr</a:t>
            </a:r>
            <a:r>
              <a:rPr lang="en-GB" sz="1600" dirty="0">
                <a:solidFill>
                  <a:srgbClr val="000000"/>
                </a:solidFill>
                <a:latin typeface="inter-regular"/>
              </a:rPr>
              <a:t>[</a:t>
            </a:r>
            <a:r>
              <a:rPr lang="en-GB" sz="1600" dirty="0" err="1">
                <a:solidFill>
                  <a:srgbClr val="000000"/>
                </a:solidFill>
                <a:latin typeface="inter-regular"/>
              </a:rPr>
              <a:t>i</a:t>
            </a:r>
            <a:r>
              <a:rPr lang="en-GB" sz="1600" dirty="0">
                <a:solidFill>
                  <a:srgbClr val="000000"/>
                </a:solidFill>
                <a:latin typeface="inter-regular"/>
              </a:rPr>
              <a:t>] with </a:t>
            </a:r>
            <a:r>
              <a:rPr lang="en-GB" sz="1600" dirty="0" err="1">
                <a:solidFill>
                  <a:srgbClr val="000000"/>
                </a:solidFill>
                <a:latin typeface="inter-regular"/>
              </a:rPr>
              <a:t>arr</a:t>
            </a:r>
            <a:r>
              <a:rPr lang="en-GB" sz="1600" dirty="0">
                <a:solidFill>
                  <a:srgbClr val="000000"/>
                </a:solidFill>
                <a:latin typeface="inter-regular"/>
              </a:rPr>
              <a:t>[</a:t>
            </a:r>
            <a:r>
              <a:rPr lang="en-GB" sz="1600" dirty="0" err="1">
                <a:solidFill>
                  <a:srgbClr val="000000"/>
                </a:solidFill>
                <a:latin typeface="inter-regular"/>
              </a:rPr>
              <a:t>pos</a:t>
            </a:r>
            <a:r>
              <a:rPr lang="en-GB" sz="1600" dirty="0">
                <a:solidFill>
                  <a:srgbClr val="000000"/>
                </a:solidFill>
                <a:latin typeface="inter-regular"/>
              </a:rPr>
              <a:t>]  </a:t>
            </a:r>
          </a:p>
          <a:p>
            <a:pPr algn="just">
              <a:lnSpc>
                <a:spcPct val="150000"/>
              </a:lnSpc>
              <a:buFont typeface="+mj-lt"/>
              <a:buAutoNum type="arabicPeriod"/>
            </a:pPr>
            <a:r>
              <a:rPr lang="en-GB" sz="1600" dirty="0">
                <a:solidFill>
                  <a:srgbClr val="000000"/>
                </a:solidFill>
                <a:latin typeface="inter-regular"/>
              </a:rPr>
              <a:t>[END OF LOOP]  </a:t>
            </a:r>
          </a:p>
          <a:p>
            <a:pPr algn="just">
              <a:lnSpc>
                <a:spcPct val="150000"/>
              </a:lnSpc>
              <a:buFont typeface="+mj-lt"/>
              <a:buAutoNum type="arabicPeriod"/>
            </a:pPr>
            <a:r>
              <a:rPr lang="en-GB" sz="1600" dirty="0">
                <a:solidFill>
                  <a:srgbClr val="000000"/>
                </a:solidFill>
                <a:latin typeface="inter-regular"/>
              </a:rPr>
              <a:t>Step 4: EXIT  </a:t>
            </a:r>
          </a:p>
          <a:p>
            <a:pPr algn="just">
              <a:lnSpc>
                <a:spcPct val="150000"/>
              </a:lnSpc>
              <a:buFont typeface="+mj-lt"/>
              <a:buAutoNum type="arabicPeriod"/>
            </a:pPr>
            <a:r>
              <a:rPr lang="en-GB" sz="1600" dirty="0">
                <a:solidFill>
                  <a:srgbClr val="000000"/>
                </a:solidFill>
                <a:latin typeface="inter-regular"/>
              </a:rPr>
              <a:t>  </a:t>
            </a:r>
          </a:p>
          <a:p>
            <a:pPr algn="just">
              <a:lnSpc>
                <a:spcPct val="150000"/>
              </a:lnSpc>
              <a:buFont typeface="+mj-lt"/>
              <a:buAutoNum type="arabicPeriod"/>
            </a:pPr>
            <a:r>
              <a:rPr lang="en-GB" sz="1600" dirty="0">
                <a:solidFill>
                  <a:srgbClr val="000000"/>
                </a:solidFill>
                <a:latin typeface="inter-regular"/>
              </a:rPr>
              <a:t>SMALLEST (</a:t>
            </a:r>
            <a:r>
              <a:rPr lang="en-GB" sz="1600" dirty="0" err="1">
                <a:solidFill>
                  <a:srgbClr val="000000"/>
                </a:solidFill>
                <a:latin typeface="inter-regular"/>
              </a:rPr>
              <a:t>arr</a:t>
            </a:r>
            <a:r>
              <a:rPr lang="en-GB" sz="1600" dirty="0">
                <a:solidFill>
                  <a:srgbClr val="000000"/>
                </a:solidFill>
                <a:latin typeface="inter-regular"/>
              </a:rPr>
              <a:t>, </a:t>
            </a:r>
            <a:r>
              <a:rPr lang="en-GB" sz="1600" dirty="0" err="1">
                <a:solidFill>
                  <a:srgbClr val="000000"/>
                </a:solidFill>
                <a:latin typeface="inter-regular"/>
              </a:rPr>
              <a:t>i</a:t>
            </a:r>
            <a:r>
              <a:rPr lang="en-GB" sz="1600" dirty="0">
                <a:solidFill>
                  <a:srgbClr val="000000"/>
                </a:solidFill>
                <a:latin typeface="inter-regular"/>
              </a:rPr>
              <a:t>, n, </a:t>
            </a:r>
            <a:r>
              <a:rPr lang="en-GB" sz="1600" dirty="0" err="1">
                <a:solidFill>
                  <a:srgbClr val="000000"/>
                </a:solidFill>
                <a:latin typeface="inter-regular"/>
              </a:rPr>
              <a:t>pos</a:t>
            </a:r>
            <a:r>
              <a:rPr lang="en-GB" sz="1600" dirty="0">
                <a:solidFill>
                  <a:srgbClr val="000000"/>
                </a:solidFill>
                <a:latin typeface="inter-regular"/>
              </a:rPr>
              <a:t>)  </a:t>
            </a:r>
          </a:p>
          <a:p>
            <a:pPr algn="just">
              <a:lnSpc>
                <a:spcPct val="150000"/>
              </a:lnSpc>
              <a:buFont typeface="+mj-lt"/>
              <a:buAutoNum type="arabicPeriod"/>
            </a:pPr>
            <a:r>
              <a:rPr lang="en-GB" sz="1600" dirty="0">
                <a:solidFill>
                  <a:srgbClr val="000000"/>
                </a:solidFill>
                <a:latin typeface="inter-regular"/>
              </a:rPr>
              <a:t>Step 1: [INITIALIZE] SET SMALL = </a:t>
            </a:r>
            <a:r>
              <a:rPr lang="en-GB" sz="1600" dirty="0" err="1">
                <a:solidFill>
                  <a:srgbClr val="000000"/>
                </a:solidFill>
                <a:latin typeface="inter-regular"/>
              </a:rPr>
              <a:t>arr</a:t>
            </a:r>
            <a:r>
              <a:rPr lang="en-GB" sz="1600" dirty="0">
                <a:solidFill>
                  <a:srgbClr val="000000"/>
                </a:solidFill>
                <a:latin typeface="inter-regular"/>
              </a:rPr>
              <a:t>[</a:t>
            </a:r>
            <a:r>
              <a:rPr lang="en-GB" sz="1600" dirty="0" err="1">
                <a:solidFill>
                  <a:srgbClr val="000000"/>
                </a:solidFill>
                <a:latin typeface="inter-regular"/>
              </a:rPr>
              <a:t>i</a:t>
            </a:r>
            <a:r>
              <a:rPr lang="en-GB" sz="1600" dirty="0">
                <a:solidFill>
                  <a:srgbClr val="000000"/>
                </a:solidFill>
                <a:latin typeface="inter-regular"/>
              </a:rPr>
              <a:t>]  </a:t>
            </a:r>
          </a:p>
          <a:p>
            <a:pPr algn="just">
              <a:lnSpc>
                <a:spcPct val="150000"/>
              </a:lnSpc>
              <a:buFont typeface="+mj-lt"/>
              <a:buAutoNum type="arabicPeriod"/>
            </a:pPr>
            <a:r>
              <a:rPr lang="en-GB" sz="1600" dirty="0">
                <a:solidFill>
                  <a:srgbClr val="000000"/>
                </a:solidFill>
                <a:latin typeface="inter-regular"/>
              </a:rPr>
              <a:t>Step 2: [INITIALIZE] SET </a:t>
            </a:r>
            <a:r>
              <a:rPr lang="en-GB" sz="1600" dirty="0" err="1">
                <a:solidFill>
                  <a:srgbClr val="000000"/>
                </a:solidFill>
                <a:latin typeface="inter-regular"/>
              </a:rPr>
              <a:t>pos</a:t>
            </a:r>
            <a:r>
              <a:rPr lang="en-GB" sz="1600" dirty="0">
                <a:solidFill>
                  <a:srgbClr val="000000"/>
                </a:solidFill>
                <a:latin typeface="inter-regular"/>
              </a:rPr>
              <a:t> = </a:t>
            </a:r>
            <a:r>
              <a:rPr lang="en-GB" sz="1600" dirty="0" err="1">
                <a:solidFill>
                  <a:srgbClr val="000000"/>
                </a:solidFill>
                <a:latin typeface="inter-regular"/>
              </a:rPr>
              <a:t>i</a:t>
            </a:r>
            <a:r>
              <a:rPr lang="en-GB" sz="1600" dirty="0">
                <a:solidFill>
                  <a:srgbClr val="000000"/>
                </a:solidFill>
                <a:latin typeface="inter-regular"/>
              </a:rPr>
              <a:t>  </a:t>
            </a:r>
          </a:p>
          <a:p>
            <a:pPr algn="just">
              <a:lnSpc>
                <a:spcPct val="150000"/>
              </a:lnSpc>
              <a:buFont typeface="+mj-lt"/>
              <a:buAutoNum type="arabicPeriod"/>
            </a:pPr>
            <a:r>
              <a:rPr lang="en-GB" sz="1600" dirty="0">
                <a:solidFill>
                  <a:srgbClr val="000000"/>
                </a:solidFill>
                <a:latin typeface="inter-regular"/>
              </a:rPr>
              <a:t>Step 3: Repeat </a:t>
            </a:r>
            <a:r>
              <a:rPr lang="en-GB" sz="1600" b="1" dirty="0">
                <a:solidFill>
                  <a:srgbClr val="006699"/>
                </a:solidFill>
                <a:latin typeface="inter-regular"/>
              </a:rPr>
              <a:t>for</a:t>
            </a:r>
            <a:r>
              <a:rPr lang="en-GB" sz="1600" dirty="0">
                <a:solidFill>
                  <a:srgbClr val="000000"/>
                </a:solidFill>
                <a:latin typeface="inter-regular"/>
              </a:rPr>
              <a:t> j = i+1 to n  </a:t>
            </a:r>
          </a:p>
          <a:p>
            <a:pPr algn="just">
              <a:lnSpc>
                <a:spcPct val="150000"/>
              </a:lnSpc>
              <a:buFont typeface="+mj-lt"/>
              <a:buAutoNum type="arabicPeriod"/>
            </a:pPr>
            <a:r>
              <a:rPr lang="en-GB" sz="1600" b="1" dirty="0">
                <a:solidFill>
                  <a:srgbClr val="006699"/>
                </a:solidFill>
                <a:latin typeface="inter-regular"/>
              </a:rPr>
              <a:t>if</a:t>
            </a:r>
            <a:r>
              <a:rPr lang="en-GB" sz="1600" dirty="0">
                <a:solidFill>
                  <a:srgbClr val="000000"/>
                </a:solidFill>
                <a:latin typeface="inter-regular"/>
              </a:rPr>
              <a:t> (SMALL &gt; </a:t>
            </a:r>
            <a:r>
              <a:rPr lang="en-GB" sz="1600" dirty="0" err="1">
                <a:solidFill>
                  <a:srgbClr val="000000"/>
                </a:solidFill>
                <a:latin typeface="inter-regular"/>
              </a:rPr>
              <a:t>arr</a:t>
            </a:r>
            <a:r>
              <a:rPr lang="en-GB" sz="1600" dirty="0">
                <a:solidFill>
                  <a:srgbClr val="000000"/>
                </a:solidFill>
                <a:latin typeface="inter-regular"/>
              </a:rPr>
              <a:t>[j])  </a:t>
            </a:r>
          </a:p>
          <a:p>
            <a:pPr algn="just">
              <a:lnSpc>
                <a:spcPct val="150000"/>
              </a:lnSpc>
              <a:buFont typeface="+mj-lt"/>
              <a:buAutoNum type="arabicPeriod"/>
            </a:pPr>
            <a:r>
              <a:rPr lang="en-GB" sz="1600" dirty="0">
                <a:solidFill>
                  <a:srgbClr val="000000"/>
                </a:solidFill>
                <a:latin typeface="inter-regular"/>
              </a:rPr>
              <a:t>     SET SMALL = </a:t>
            </a:r>
            <a:r>
              <a:rPr lang="en-GB" sz="1600" dirty="0" err="1">
                <a:solidFill>
                  <a:srgbClr val="000000"/>
                </a:solidFill>
                <a:latin typeface="inter-regular"/>
              </a:rPr>
              <a:t>arr</a:t>
            </a:r>
            <a:r>
              <a:rPr lang="en-GB" sz="1600" dirty="0">
                <a:solidFill>
                  <a:srgbClr val="000000"/>
                </a:solidFill>
                <a:latin typeface="inter-regular"/>
              </a:rPr>
              <a:t>[j]  </a:t>
            </a:r>
          </a:p>
          <a:p>
            <a:pPr algn="just">
              <a:lnSpc>
                <a:spcPct val="150000"/>
              </a:lnSpc>
              <a:buFont typeface="+mj-lt"/>
              <a:buAutoNum type="arabicPeriod"/>
            </a:pPr>
            <a:r>
              <a:rPr lang="en-GB" sz="1600" dirty="0">
                <a:solidFill>
                  <a:srgbClr val="000000"/>
                </a:solidFill>
                <a:latin typeface="inter-regular"/>
              </a:rPr>
              <a:t>SET </a:t>
            </a:r>
            <a:r>
              <a:rPr lang="en-GB" sz="1600" dirty="0" err="1">
                <a:solidFill>
                  <a:srgbClr val="000000"/>
                </a:solidFill>
                <a:latin typeface="inter-regular"/>
              </a:rPr>
              <a:t>pos</a:t>
            </a:r>
            <a:r>
              <a:rPr lang="en-GB" sz="1600" dirty="0">
                <a:solidFill>
                  <a:srgbClr val="000000"/>
                </a:solidFill>
                <a:latin typeface="inter-regular"/>
              </a:rPr>
              <a:t> = j  </a:t>
            </a:r>
          </a:p>
          <a:p>
            <a:pPr algn="just">
              <a:lnSpc>
                <a:spcPct val="150000"/>
              </a:lnSpc>
              <a:buFont typeface="+mj-lt"/>
              <a:buAutoNum type="arabicPeriod"/>
            </a:pPr>
            <a:r>
              <a:rPr lang="en-GB" sz="1600" dirty="0">
                <a:solidFill>
                  <a:srgbClr val="000000"/>
                </a:solidFill>
                <a:latin typeface="inter-regular"/>
              </a:rPr>
              <a:t>[END OF </a:t>
            </a:r>
            <a:r>
              <a:rPr lang="en-GB" sz="1600" b="1" dirty="0">
                <a:solidFill>
                  <a:srgbClr val="006699"/>
                </a:solidFill>
                <a:latin typeface="inter-regular"/>
              </a:rPr>
              <a:t>if</a:t>
            </a:r>
            <a:r>
              <a:rPr lang="en-GB" sz="1600" dirty="0">
                <a:solidFill>
                  <a:srgbClr val="000000"/>
                </a:solidFill>
                <a:latin typeface="inter-regular"/>
              </a:rPr>
              <a:t>]  </a:t>
            </a:r>
          </a:p>
          <a:p>
            <a:pPr algn="just">
              <a:lnSpc>
                <a:spcPct val="150000"/>
              </a:lnSpc>
              <a:buFont typeface="+mj-lt"/>
              <a:buAutoNum type="arabicPeriod"/>
            </a:pPr>
            <a:r>
              <a:rPr lang="en-GB" sz="1600" dirty="0">
                <a:solidFill>
                  <a:srgbClr val="000000"/>
                </a:solidFill>
                <a:latin typeface="inter-regular"/>
              </a:rPr>
              <a:t>[END OF LOOP]  </a:t>
            </a:r>
          </a:p>
          <a:p>
            <a:pPr algn="just">
              <a:lnSpc>
                <a:spcPct val="150000"/>
              </a:lnSpc>
              <a:buFont typeface="+mj-lt"/>
              <a:buAutoNum type="arabicPeriod"/>
            </a:pPr>
            <a:r>
              <a:rPr lang="en-GB" sz="1600" dirty="0">
                <a:solidFill>
                  <a:srgbClr val="000000"/>
                </a:solidFill>
                <a:latin typeface="inter-regular"/>
              </a:rPr>
              <a:t>Step 4: RETURN </a:t>
            </a:r>
            <a:r>
              <a:rPr lang="en-GB" sz="1600" dirty="0" err="1">
                <a:solidFill>
                  <a:srgbClr val="000000"/>
                </a:solidFill>
                <a:latin typeface="inter-regular"/>
              </a:rPr>
              <a:t>pos</a:t>
            </a:r>
            <a:r>
              <a:rPr lang="en-GB" sz="1600" dirty="0">
                <a:solidFill>
                  <a:srgbClr val="000000"/>
                </a:solidFill>
                <a:latin typeface="inter-regular"/>
              </a:rPr>
              <a:t>  </a:t>
            </a:r>
            <a:endParaRPr lang="en-GB" sz="1600" b="0" i="0" dirty="0">
              <a:solidFill>
                <a:srgbClr val="000000"/>
              </a:solidFill>
              <a:effectLst/>
              <a:latin typeface="inter-regular"/>
            </a:endParaRPr>
          </a:p>
        </p:txBody>
      </p:sp>
    </p:spTree>
    <p:extLst>
      <p:ext uri="{BB962C8B-B14F-4D97-AF65-F5344CB8AC3E}">
        <p14:creationId xmlns:p14="http://schemas.microsoft.com/office/powerpoint/2010/main" val="1127314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073" y="122691"/>
            <a:ext cx="6967540" cy="6370975"/>
          </a:xfrm>
          <a:prstGeom prst="rect">
            <a:avLst/>
          </a:prstGeom>
        </p:spPr>
        <p:txBody>
          <a:bodyPr wrap="square">
            <a:spAutoFit/>
          </a:bodyPr>
          <a:lstStyle/>
          <a:p>
            <a:pPr algn="just">
              <a:lnSpc>
                <a:spcPct val="150000"/>
              </a:lnSpc>
            </a:pPr>
            <a:r>
              <a:rPr lang="en-IN" sz="1600" b="1" dirty="0">
                <a:solidFill>
                  <a:srgbClr val="006699"/>
                </a:solidFill>
                <a:latin typeface="inter-regular"/>
              </a:rPr>
              <a:t>void</a:t>
            </a:r>
            <a:r>
              <a:rPr lang="en-IN" sz="1600" dirty="0">
                <a:solidFill>
                  <a:srgbClr val="000000"/>
                </a:solidFill>
                <a:latin typeface="inter-regular"/>
              </a:rPr>
              <a:t> selection(</a:t>
            </a:r>
            <a:r>
              <a:rPr lang="en-IN" sz="1600" b="1" dirty="0" err="1">
                <a:solidFill>
                  <a:srgbClr val="2E8B57"/>
                </a:solidFill>
                <a:latin typeface="inter-regular"/>
              </a:rPr>
              <a:t>int</a:t>
            </a:r>
            <a:r>
              <a:rPr lang="en-IN" sz="1600" dirty="0">
                <a:solidFill>
                  <a:srgbClr val="000000"/>
                </a:solidFill>
                <a:latin typeface="inter-regular"/>
              </a:rPr>
              <a:t> </a:t>
            </a:r>
            <a:r>
              <a:rPr lang="en-IN" sz="1600" dirty="0" err="1">
                <a:solidFill>
                  <a:srgbClr val="000000"/>
                </a:solidFill>
                <a:latin typeface="inter-regular"/>
              </a:rPr>
              <a:t>arr</a:t>
            </a:r>
            <a:r>
              <a:rPr lang="en-IN" sz="1600" dirty="0">
                <a:solidFill>
                  <a:srgbClr val="000000"/>
                </a:solidFill>
                <a:latin typeface="inter-regular"/>
              </a:rPr>
              <a:t>[], </a:t>
            </a:r>
            <a:r>
              <a:rPr lang="en-IN" sz="1600" b="1" dirty="0" err="1">
                <a:solidFill>
                  <a:srgbClr val="2E8B57"/>
                </a:solidFill>
                <a:latin typeface="inter-regular"/>
              </a:rPr>
              <a:t>int</a:t>
            </a:r>
            <a:r>
              <a:rPr lang="en-IN" sz="1600" dirty="0">
                <a:solidFill>
                  <a:srgbClr val="000000"/>
                </a:solidFill>
                <a:latin typeface="inter-regular"/>
              </a:rPr>
              <a:t> n)  </a:t>
            </a:r>
          </a:p>
          <a:p>
            <a:pPr algn="just">
              <a:lnSpc>
                <a:spcPct val="150000"/>
              </a:lnSpc>
            </a:pPr>
            <a:r>
              <a:rPr lang="en-IN" sz="1600" dirty="0">
                <a:solidFill>
                  <a:srgbClr val="000000"/>
                </a:solidFill>
                <a:latin typeface="inter-regular"/>
              </a:rPr>
              <a:t>{  </a:t>
            </a:r>
          </a:p>
          <a:p>
            <a:pPr algn="just">
              <a:lnSpc>
                <a:spcPct val="150000"/>
              </a:lnSpc>
            </a:pPr>
            <a:r>
              <a:rPr lang="en-IN" sz="1600" dirty="0">
                <a:solidFill>
                  <a:srgbClr val="000000"/>
                </a:solidFill>
                <a:latin typeface="inter-regular"/>
              </a:rPr>
              <a:t>    </a:t>
            </a:r>
            <a:r>
              <a:rPr lang="en-IN" sz="1600" b="1" dirty="0" err="1">
                <a:solidFill>
                  <a:srgbClr val="2E8B57"/>
                </a:solidFill>
                <a:latin typeface="inter-regular"/>
              </a:rPr>
              <a:t>int</a:t>
            </a:r>
            <a:r>
              <a:rPr lang="en-IN" sz="1600" dirty="0">
                <a:solidFill>
                  <a:srgbClr val="000000"/>
                </a:solidFill>
                <a:latin typeface="inter-regular"/>
              </a:rPr>
              <a:t> </a:t>
            </a:r>
            <a:r>
              <a:rPr lang="en-IN" sz="1600" dirty="0" err="1">
                <a:solidFill>
                  <a:srgbClr val="000000"/>
                </a:solidFill>
                <a:latin typeface="inter-regular"/>
              </a:rPr>
              <a:t>i</a:t>
            </a:r>
            <a:r>
              <a:rPr lang="en-IN" sz="1600" dirty="0">
                <a:solidFill>
                  <a:srgbClr val="000000"/>
                </a:solidFill>
                <a:latin typeface="inter-regular"/>
              </a:rPr>
              <a:t>, j, small;  </a:t>
            </a:r>
          </a:p>
          <a:p>
            <a:pPr algn="just">
              <a:lnSpc>
                <a:spcPct val="150000"/>
              </a:lnSpc>
            </a:pPr>
            <a:r>
              <a:rPr lang="en-IN" sz="1600" dirty="0">
                <a:solidFill>
                  <a:srgbClr val="000000"/>
                </a:solidFill>
                <a:latin typeface="inter-regular"/>
              </a:rPr>
              <a:t>      </a:t>
            </a:r>
          </a:p>
          <a:p>
            <a:pPr algn="just">
              <a:lnSpc>
                <a:spcPct val="150000"/>
              </a:lnSpc>
            </a:pPr>
            <a:r>
              <a:rPr lang="en-IN" sz="1600" dirty="0">
                <a:solidFill>
                  <a:srgbClr val="000000"/>
                </a:solidFill>
                <a:latin typeface="inter-regular"/>
              </a:rPr>
              <a:t> </a:t>
            </a:r>
            <a:r>
              <a:rPr lang="en-IN" sz="1600" b="1" dirty="0" smtClean="0">
                <a:solidFill>
                  <a:srgbClr val="006699"/>
                </a:solidFill>
                <a:latin typeface="inter-regular"/>
              </a:rPr>
              <a:t>for</a:t>
            </a:r>
            <a:r>
              <a:rPr lang="en-IN" sz="1600" dirty="0" smtClean="0">
                <a:solidFill>
                  <a:srgbClr val="000000"/>
                </a:solidFill>
                <a:latin typeface="inter-regular"/>
              </a:rPr>
              <a:t>(</a:t>
            </a:r>
            <a:r>
              <a:rPr lang="en-IN" sz="1600" dirty="0" err="1" smtClean="0">
                <a:solidFill>
                  <a:srgbClr val="000000"/>
                </a:solidFill>
                <a:latin typeface="inter-regular"/>
              </a:rPr>
              <a:t>i</a:t>
            </a:r>
            <a:r>
              <a:rPr lang="en-IN" sz="1600" dirty="0" smtClean="0">
                <a:solidFill>
                  <a:srgbClr val="000000"/>
                </a:solidFill>
                <a:latin typeface="inter-regular"/>
              </a:rPr>
              <a:t>=0;i&lt;n-1</a:t>
            </a:r>
            <a:r>
              <a:rPr lang="en-IN" sz="1600" dirty="0">
                <a:solidFill>
                  <a:srgbClr val="000000"/>
                </a:solidFill>
                <a:latin typeface="inter-regular"/>
              </a:rPr>
              <a:t>; </a:t>
            </a:r>
            <a:r>
              <a:rPr lang="en-IN" sz="1600" dirty="0" err="1">
                <a:solidFill>
                  <a:srgbClr val="000000"/>
                </a:solidFill>
                <a:latin typeface="inter-regular"/>
              </a:rPr>
              <a:t>i</a:t>
            </a:r>
            <a:r>
              <a:rPr lang="en-IN" sz="1600" dirty="0">
                <a:solidFill>
                  <a:srgbClr val="000000"/>
                </a:solidFill>
                <a:latin typeface="inter-regular"/>
              </a:rPr>
              <a:t>++)    </a:t>
            </a:r>
            <a:r>
              <a:rPr lang="en-IN" sz="1600" dirty="0">
                <a:solidFill>
                  <a:srgbClr val="008200"/>
                </a:solidFill>
                <a:latin typeface="inter-regular"/>
              </a:rPr>
              <a:t>// One by one move boundary of unsorted subarray</a:t>
            </a:r>
            <a:r>
              <a:rPr lang="en-IN" sz="1600" dirty="0">
                <a:solidFill>
                  <a:srgbClr val="000000"/>
                </a:solidFill>
                <a:latin typeface="inter-regular"/>
              </a:rPr>
              <a:t>  </a:t>
            </a:r>
          </a:p>
          <a:p>
            <a:pPr algn="just">
              <a:lnSpc>
                <a:spcPct val="150000"/>
              </a:lnSpc>
            </a:pPr>
            <a:r>
              <a:rPr lang="en-IN" sz="1600" dirty="0">
                <a:solidFill>
                  <a:srgbClr val="000000"/>
                </a:solidFill>
                <a:latin typeface="inter-regular"/>
              </a:rPr>
              <a:t>    {  </a:t>
            </a:r>
          </a:p>
          <a:p>
            <a:pPr algn="just">
              <a:lnSpc>
                <a:spcPct val="150000"/>
              </a:lnSpc>
            </a:pPr>
            <a:r>
              <a:rPr lang="en-IN" sz="1600" dirty="0">
                <a:solidFill>
                  <a:srgbClr val="000000"/>
                </a:solidFill>
                <a:latin typeface="inter-regular"/>
              </a:rPr>
              <a:t>        small = </a:t>
            </a:r>
            <a:r>
              <a:rPr lang="en-IN" sz="1600" dirty="0" err="1">
                <a:solidFill>
                  <a:srgbClr val="000000"/>
                </a:solidFill>
                <a:latin typeface="inter-regular"/>
              </a:rPr>
              <a:t>i</a:t>
            </a:r>
            <a:r>
              <a:rPr lang="en-IN" sz="1600" dirty="0">
                <a:solidFill>
                  <a:srgbClr val="000000"/>
                </a:solidFill>
                <a:latin typeface="inter-regular"/>
              </a:rPr>
              <a:t>; </a:t>
            </a:r>
            <a:r>
              <a:rPr lang="en-IN" sz="1600" dirty="0">
                <a:solidFill>
                  <a:srgbClr val="008200"/>
                </a:solidFill>
                <a:latin typeface="inter-regular"/>
              </a:rPr>
              <a:t>//minimum element in unsorted array</a:t>
            </a:r>
            <a:r>
              <a:rPr lang="en-IN" sz="1600" dirty="0">
                <a:solidFill>
                  <a:srgbClr val="000000"/>
                </a:solidFill>
                <a:latin typeface="inter-regular"/>
              </a:rPr>
              <a:t>  </a:t>
            </a:r>
          </a:p>
          <a:p>
            <a:pPr algn="just">
              <a:lnSpc>
                <a:spcPct val="150000"/>
              </a:lnSpc>
            </a:pPr>
            <a:r>
              <a:rPr lang="en-IN" sz="1600" dirty="0">
                <a:solidFill>
                  <a:srgbClr val="000000"/>
                </a:solidFill>
                <a:latin typeface="inter-regular"/>
              </a:rPr>
              <a:t>          </a:t>
            </a:r>
          </a:p>
          <a:p>
            <a:pPr algn="just">
              <a:lnSpc>
                <a:spcPct val="150000"/>
              </a:lnSpc>
            </a:pPr>
            <a:r>
              <a:rPr lang="en-IN" sz="1600" dirty="0">
                <a:solidFill>
                  <a:srgbClr val="000000"/>
                </a:solidFill>
                <a:latin typeface="inter-regular"/>
              </a:rPr>
              <a:t>        </a:t>
            </a:r>
            <a:r>
              <a:rPr lang="en-IN" sz="1600" b="1" dirty="0">
                <a:solidFill>
                  <a:srgbClr val="006699"/>
                </a:solidFill>
                <a:latin typeface="inter-regular"/>
              </a:rPr>
              <a:t>for</a:t>
            </a:r>
            <a:r>
              <a:rPr lang="en-IN" sz="1600" dirty="0">
                <a:solidFill>
                  <a:srgbClr val="000000"/>
                </a:solidFill>
                <a:latin typeface="inter-regular"/>
              </a:rPr>
              <a:t> (j = i+1; j &lt; n; </a:t>
            </a:r>
            <a:r>
              <a:rPr lang="en-IN" sz="1600" dirty="0" err="1">
                <a:solidFill>
                  <a:srgbClr val="000000"/>
                </a:solidFill>
                <a:latin typeface="inter-regular"/>
              </a:rPr>
              <a:t>j++</a:t>
            </a:r>
            <a:r>
              <a:rPr lang="en-IN" sz="1600" dirty="0">
                <a:solidFill>
                  <a:srgbClr val="000000"/>
                </a:solidFill>
                <a:latin typeface="inter-regular"/>
              </a:rPr>
              <a:t>)  </a:t>
            </a:r>
          </a:p>
          <a:p>
            <a:pPr algn="just">
              <a:lnSpc>
                <a:spcPct val="150000"/>
              </a:lnSpc>
            </a:pPr>
            <a:r>
              <a:rPr lang="en-IN" sz="1600" dirty="0">
                <a:solidFill>
                  <a:srgbClr val="000000"/>
                </a:solidFill>
                <a:latin typeface="inter-regular"/>
              </a:rPr>
              <a:t>        </a:t>
            </a:r>
            <a:r>
              <a:rPr lang="en-IN" sz="1600" b="1" dirty="0">
                <a:solidFill>
                  <a:srgbClr val="006699"/>
                </a:solidFill>
                <a:latin typeface="inter-regular"/>
              </a:rPr>
              <a:t>if</a:t>
            </a:r>
            <a:r>
              <a:rPr lang="en-IN" sz="1600" dirty="0">
                <a:solidFill>
                  <a:srgbClr val="000000"/>
                </a:solidFill>
                <a:latin typeface="inter-regular"/>
              </a:rPr>
              <a:t> (</a:t>
            </a:r>
            <a:r>
              <a:rPr lang="en-IN" sz="1600" dirty="0" err="1">
                <a:solidFill>
                  <a:srgbClr val="000000"/>
                </a:solidFill>
                <a:latin typeface="inter-regular"/>
              </a:rPr>
              <a:t>arr</a:t>
            </a:r>
            <a:r>
              <a:rPr lang="en-IN" sz="1600" dirty="0">
                <a:solidFill>
                  <a:srgbClr val="000000"/>
                </a:solidFill>
                <a:latin typeface="inter-regular"/>
              </a:rPr>
              <a:t>[j] &lt; </a:t>
            </a:r>
            <a:r>
              <a:rPr lang="en-IN" sz="1600" dirty="0" err="1">
                <a:solidFill>
                  <a:srgbClr val="000000"/>
                </a:solidFill>
                <a:latin typeface="inter-regular"/>
              </a:rPr>
              <a:t>arr</a:t>
            </a:r>
            <a:r>
              <a:rPr lang="en-IN" sz="1600" dirty="0">
                <a:solidFill>
                  <a:srgbClr val="000000"/>
                </a:solidFill>
                <a:latin typeface="inter-regular"/>
              </a:rPr>
              <a:t>[small])  </a:t>
            </a:r>
          </a:p>
          <a:p>
            <a:pPr algn="just">
              <a:lnSpc>
                <a:spcPct val="150000"/>
              </a:lnSpc>
            </a:pPr>
            <a:r>
              <a:rPr lang="en-IN" sz="1600" dirty="0">
                <a:solidFill>
                  <a:srgbClr val="000000"/>
                </a:solidFill>
                <a:latin typeface="inter-regular"/>
              </a:rPr>
              <a:t>            small = j;  </a:t>
            </a:r>
          </a:p>
          <a:p>
            <a:pPr algn="just">
              <a:lnSpc>
                <a:spcPct val="150000"/>
              </a:lnSpc>
            </a:pPr>
            <a:r>
              <a:rPr lang="en-IN" sz="1600" dirty="0">
                <a:solidFill>
                  <a:srgbClr val="008200"/>
                </a:solidFill>
                <a:latin typeface="inter-regular"/>
              </a:rPr>
              <a:t>// Swap the minimum element with the first element</a:t>
            </a:r>
            <a:r>
              <a:rPr lang="en-IN" sz="1600" dirty="0">
                <a:solidFill>
                  <a:srgbClr val="000000"/>
                </a:solidFill>
                <a:latin typeface="inter-regular"/>
              </a:rPr>
              <a:t>  </a:t>
            </a:r>
          </a:p>
          <a:p>
            <a:pPr algn="just">
              <a:lnSpc>
                <a:spcPct val="150000"/>
              </a:lnSpc>
            </a:pPr>
            <a:r>
              <a:rPr lang="en-IN" sz="1600" dirty="0">
                <a:solidFill>
                  <a:srgbClr val="000000"/>
                </a:solidFill>
                <a:latin typeface="inter-regular"/>
              </a:rPr>
              <a:t>    </a:t>
            </a:r>
            <a:r>
              <a:rPr lang="en-IN" sz="1600" b="1" dirty="0" err="1">
                <a:solidFill>
                  <a:srgbClr val="2E8B57"/>
                </a:solidFill>
                <a:latin typeface="inter-regular"/>
              </a:rPr>
              <a:t>int</a:t>
            </a:r>
            <a:r>
              <a:rPr lang="en-IN" sz="1600" dirty="0">
                <a:solidFill>
                  <a:srgbClr val="000000"/>
                </a:solidFill>
                <a:latin typeface="inter-regular"/>
              </a:rPr>
              <a:t> temp = </a:t>
            </a:r>
            <a:r>
              <a:rPr lang="en-IN" sz="1600" dirty="0" err="1">
                <a:solidFill>
                  <a:srgbClr val="000000"/>
                </a:solidFill>
                <a:latin typeface="inter-regular"/>
              </a:rPr>
              <a:t>arr</a:t>
            </a:r>
            <a:r>
              <a:rPr lang="en-IN" sz="1600" dirty="0">
                <a:solidFill>
                  <a:srgbClr val="000000"/>
                </a:solidFill>
                <a:latin typeface="inter-regular"/>
              </a:rPr>
              <a:t>[small];  </a:t>
            </a:r>
          </a:p>
          <a:p>
            <a:pPr algn="just">
              <a:lnSpc>
                <a:spcPct val="150000"/>
              </a:lnSpc>
            </a:pPr>
            <a:r>
              <a:rPr lang="en-IN" sz="1600" dirty="0">
                <a:solidFill>
                  <a:srgbClr val="000000"/>
                </a:solidFill>
                <a:latin typeface="inter-regular"/>
              </a:rPr>
              <a:t>    </a:t>
            </a:r>
            <a:r>
              <a:rPr lang="en-IN" sz="1600" dirty="0" err="1">
                <a:solidFill>
                  <a:srgbClr val="000000"/>
                </a:solidFill>
                <a:latin typeface="inter-regular"/>
              </a:rPr>
              <a:t>arr</a:t>
            </a:r>
            <a:r>
              <a:rPr lang="en-IN" sz="1600" dirty="0">
                <a:solidFill>
                  <a:srgbClr val="000000"/>
                </a:solidFill>
                <a:latin typeface="inter-regular"/>
              </a:rPr>
              <a:t>[small] = </a:t>
            </a:r>
            <a:r>
              <a:rPr lang="en-IN" sz="1600" dirty="0" err="1">
                <a:solidFill>
                  <a:srgbClr val="000000"/>
                </a:solidFill>
                <a:latin typeface="inter-regular"/>
              </a:rPr>
              <a:t>arr</a:t>
            </a:r>
            <a:r>
              <a:rPr lang="en-IN" sz="1600" dirty="0">
                <a:solidFill>
                  <a:srgbClr val="000000"/>
                </a:solidFill>
                <a:latin typeface="inter-regular"/>
              </a:rPr>
              <a:t>[</a:t>
            </a:r>
            <a:r>
              <a:rPr lang="en-IN" sz="1600" dirty="0" err="1">
                <a:solidFill>
                  <a:srgbClr val="000000"/>
                </a:solidFill>
                <a:latin typeface="inter-regular"/>
              </a:rPr>
              <a:t>i</a:t>
            </a:r>
            <a:r>
              <a:rPr lang="en-IN" sz="1600" dirty="0">
                <a:solidFill>
                  <a:srgbClr val="000000"/>
                </a:solidFill>
                <a:latin typeface="inter-regular"/>
              </a:rPr>
              <a:t>];  </a:t>
            </a:r>
          </a:p>
          <a:p>
            <a:pPr algn="just">
              <a:lnSpc>
                <a:spcPct val="150000"/>
              </a:lnSpc>
            </a:pPr>
            <a:r>
              <a:rPr lang="en-IN" sz="1600" dirty="0">
                <a:solidFill>
                  <a:srgbClr val="000000"/>
                </a:solidFill>
                <a:latin typeface="inter-regular"/>
              </a:rPr>
              <a:t>    </a:t>
            </a:r>
            <a:r>
              <a:rPr lang="en-IN" sz="1600" dirty="0" err="1">
                <a:solidFill>
                  <a:srgbClr val="000000"/>
                </a:solidFill>
                <a:latin typeface="inter-regular"/>
              </a:rPr>
              <a:t>arr</a:t>
            </a:r>
            <a:r>
              <a:rPr lang="en-IN" sz="1600" dirty="0">
                <a:solidFill>
                  <a:srgbClr val="000000"/>
                </a:solidFill>
                <a:latin typeface="inter-regular"/>
              </a:rPr>
              <a:t>[</a:t>
            </a:r>
            <a:r>
              <a:rPr lang="en-IN" sz="1600" dirty="0" err="1">
                <a:solidFill>
                  <a:srgbClr val="000000"/>
                </a:solidFill>
                <a:latin typeface="inter-regular"/>
              </a:rPr>
              <a:t>i</a:t>
            </a:r>
            <a:r>
              <a:rPr lang="en-IN" sz="1600" dirty="0">
                <a:solidFill>
                  <a:srgbClr val="000000"/>
                </a:solidFill>
                <a:latin typeface="inter-regular"/>
              </a:rPr>
              <a:t>] = temp;  </a:t>
            </a:r>
          </a:p>
          <a:p>
            <a:pPr algn="just">
              <a:lnSpc>
                <a:spcPct val="150000"/>
              </a:lnSpc>
            </a:pPr>
            <a:r>
              <a:rPr lang="en-IN" sz="1600" dirty="0">
                <a:solidFill>
                  <a:srgbClr val="000000"/>
                </a:solidFill>
                <a:latin typeface="inter-regular"/>
              </a:rPr>
              <a:t>    }  </a:t>
            </a:r>
          </a:p>
          <a:p>
            <a:pPr algn="just">
              <a:lnSpc>
                <a:spcPct val="150000"/>
              </a:lnSpc>
            </a:pPr>
            <a:r>
              <a:rPr lang="en-IN" sz="1600" dirty="0">
                <a:solidFill>
                  <a:srgbClr val="000000"/>
                </a:solidFill>
                <a:latin typeface="inter-regular"/>
              </a:rPr>
              <a:t>}  </a:t>
            </a:r>
            <a:endParaRPr lang="en-IN" sz="1600" b="0" i="0" dirty="0">
              <a:solidFill>
                <a:srgbClr val="000000"/>
              </a:solidFill>
              <a:effectLst/>
              <a:latin typeface="inter-regular"/>
            </a:endParaRPr>
          </a:p>
        </p:txBody>
      </p:sp>
      <p:sp>
        <p:nvSpPr>
          <p:cNvPr id="3" name="Rectangle 2"/>
          <p:cNvSpPr/>
          <p:nvPr/>
        </p:nvSpPr>
        <p:spPr>
          <a:xfrm>
            <a:off x="5476875" y="2441913"/>
            <a:ext cx="6096000" cy="2534027"/>
          </a:xfrm>
          <a:prstGeom prst="rect">
            <a:avLst/>
          </a:prstGeom>
        </p:spPr>
        <p:txBody>
          <a:bodyPr>
            <a:spAutoFit/>
          </a:bodyPr>
          <a:lstStyle/>
          <a:p>
            <a:pPr algn="just">
              <a:lnSpc>
                <a:spcPct val="150000"/>
              </a:lnSpc>
            </a:pPr>
            <a:r>
              <a:rPr lang="en-IN" b="1" dirty="0">
                <a:solidFill>
                  <a:srgbClr val="006699"/>
                </a:solidFill>
                <a:latin typeface="inter-regular"/>
              </a:rPr>
              <a:t>void</a:t>
            </a:r>
            <a:r>
              <a:rPr lang="en-IN" dirty="0">
                <a:solidFill>
                  <a:srgbClr val="000000"/>
                </a:solidFill>
                <a:latin typeface="inter-regular"/>
              </a:rPr>
              <a:t> </a:t>
            </a:r>
            <a:r>
              <a:rPr lang="en-IN" dirty="0" err="1">
                <a:solidFill>
                  <a:srgbClr val="000000"/>
                </a:solidFill>
                <a:latin typeface="inter-regular"/>
              </a:rPr>
              <a:t>printArr</a:t>
            </a:r>
            <a:r>
              <a:rPr lang="en-IN" dirty="0">
                <a:solidFill>
                  <a:srgbClr val="000000"/>
                </a:solidFill>
                <a:latin typeface="inter-regular"/>
              </a:rPr>
              <a:t>(</a:t>
            </a:r>
            <a:r>
              <a:rPr lang="en-IN" b="1" dirty="0" err="1">
                <a:solidFill>
                  <a:srgbClr val="2E8B57"/>
                </a:solidFill>
                <a:latin typeface="inter-regular"/>
              </a:rPr>
              <a:t>int</a:t>
            </a:r>
            <a:r>
              <a:rPr lang="en-IN" dirty="0">
                <a:solidFill>
                  <a:srgbClr val="000000"/>
                </a:solidFill>
                <a:latin typeface="inter-regular"/>
              </a:rPr>
              <a:t> a[], </a:t>
            </a:r>
            <a:r>
              <a:rPr lang="en-IN" b="1" dirty="0" err="1">
                <a:solidFill>
                  <a:srgbClr val="2E8B57"/>
                </a:solidFill>
                <a:latin typeface="inter-regular"/>
              </a:rPr>
              <a:t>int</a:t>
            </a:r>
            <a:r>
              <a:rPr lang="en-IN" dirty="0">
                <a:solidFill>
                  <a:srgbClr val="000000"/>
                </a:solidFill>
                <a:latin typeface="inter-regular"/>
              </a:rPr>
              <a:t> n) </a:t>
            </a:r>
            <a:r>
              <a:rPr lang="en-IN" dirty="0">
                <a:solidFill>
                  <a:srgbClr val="008200"/>
                </a:solidFill>
                <a:latin typeface="inter-regular"/>
              </a:rPr>
              <a:t>/* function to print the array */</a:t>
            </a:r>
            <a:r>
              <a:rPr lang="en-IN" dirty="0">
                <a:solidFill>
                  <a:srgbClr val="000000"/>
                </a:solidFill>
                <a:latin typeface="inter-regular"/>
              </a:rPr>
              <a:t>  </a:t>
            </a:r>
          </a:p>
          <a:p>
            <a:pPr algn="just">
              <a:lnSpc>
                <a:spcPct val="150000"/>
              </a:lnSpc>
            </a:pPr>
            <a:r>
              <a:rPr lang="en-IN" dirty="0">
                <a:solidFill>
                  <a:srgbClr val="000000"/>
                </a:solidFill>
                <a:latin typeface="inter-regular"/>
              </a:rPr>
              <a:t>{  </a:t>
            </a:r>
          </a:p>
          <a:p>
            <a:pPr algn="just">
              <a:lnSpc>
                <a:spcPct val="150000"/>
              </a:lnSpc>
            </a:pPr>
            <a:r>
              <a:rPr lang="en-IN" dirty="0">
                <a:solidFill>
                  <a:srgbClr val="000000"/>
                </a:solidFill>
                <a:latin typeface="inter-regular"/>
              </a:rPr>
              <a:t>    </a:t>
            </a:r>
            <a:r>
              <a:rPr lang="en-IN" b="1" dirty="0" err="1">
                <a:solidFill>
                  <a:srgbClr val="2E8B57"/>
                </a:solidFill>
                <a:latin typeface="inter-regular"/>
              </a:rPr>
              <a:t>int</a:t>
            </a:r>
            <a:r>
              <a:rPr lang="en-IN" dirty="0">
                <a:solidFill>
                  <a:srgbClr val="000000"/>
                </a:solidFill>
                <a:latin typeface="inter-regular"/>
              </a:rPr>
              <a:t> </a:t>
            </a:r>
            <a:r>
              <a:rPr lang="en-IN" dirty="0" err="1">
                <a:solidFill>
                  <a:srgbClr val="000000"/>
                </a:solidFill>
                <a:latin typeface="inter-regular"/>
              </a:rPr>
              <a:t>i</a:t>
            </a:r>
            <a:r>
              <a:rPr lang="en-IN" dirty="0">
                <a:solidFill>
                  <a:srgbClr val="000000"/>
                </a:solidFill>
                <a:latin typeface="inter-regular"/>
              </a:rPr>
              <a:t>;  </a:t>
            </a:r>
          </a:p>
          <a:p>
            <a:pPr algn="just">
              <a:lnSpc>
                <a:spcPct val="150000"/>
              </a:lnSpc>
            </a:pPr>
            <a:r>
              <a:rPr lang="en-IN" dirty="0">
                <a:solidFill>
                  <a:srgbClr val="000000"/>
                </a:solidFill>
                <a:latin typeface="inter-regular"/>
              </a:rPr>
              <a:t>    </a:t>
            </a:r>
            <a:r>
              <a:rPr lang="en-IN" b="1" dirty="0">
                <a:solidFill>
                  <a:srgbClr val="006699"/>
                </a:solidFill>
                <a:latin typeface="inter-regular"/>
              </a:rPr>
              <a:t>for</a:t>
            </a:r>
            <a:r>
              <a:rPr lang="en-IN" dirty="0">
                <a:solidFill>
                  <a:srgbClr val="000000"/>
                </a:solidFill>
                <a:latin typeface="inter-regular"/>
              </a:rPr>
              <a:t> (</a:t>
            </a:r>
            <a:r>
              <a:rPr lang="en-IN" dirty="0" err="1">
                <a:solidFill>
                  <a:srgbClr val="000000"/>
                </a:solidFill>
                <a:latin typeface="inter-regular"/>
              </a:rPr>
              <a:t>i</a:t>
            </a:r>
            <a:r>
              <a:rPr lang="en-IN" dirty="0">
                <a:solidFill>
                  <a:srgbClr val="000000"/>
                </a:solidFill>
                <a:latin typeface="inter-regular"/>
              </a:rPr>
              <a:t> = 0; </a:t>
            </a:r>
            <a:r>
              <a:rPr lang="en-IN" dirty="0" err="1">
                <a:solidFill>
                  <a:srgbClr val="000000"/>
                </a:solidFill>
                <a:latin typeface="inter-regular"/>
              </a:rPr>
              <a:t>i</a:t>
            </a:r>
            <a:r>
              <a:rPr lang="en-IN" dirty="0">
                <a:solidFill>
                  <a:srgbClr val="000000"/>
                </a:solidFill>
                <a:latin typeface="inter-regular"/>
              </a:rPr>
              <a:t> &lt; n; </a:t>
            </a:r>
            <a:r>
              <a:rPr lang="en-IN" dirty="0" err="1">
                <a:solidFill>
                  <a:srgbClr val="000000"/>
                </a:solidFill>
                <a:latin typeface="inter-regular"/>
              </a:rPr>
              <a:t>i</a:t>
            </a:r>
            <a:r>
              <a:rPr lang="en-IN" dirty="0">
                <a:solidFill>
                  <a:srgbClr val="000000"/>
                </a:solidFill>
                <a:latin typeface="inter-regular"/>
              </a:rPr>
              <a:t>++)  </a:t>
            </a:r>
          </a:p>
          <a:p>
            <a:pPr algn="just">
              <a:lnSpc>
                <a:spcPct val="150000"/>
              </a:lnSpc>
            </a:pPr>
            <a:r>
              <a:rPr lang="en-IN" dirty="0">
                <a:solidFill>
                  <a:srgbClr val="000000"/>
                </a:solidFill>
                <a:latin typeface="inter-regular"/>
              </a:rPr>
              <a:t>        </a:t>
            </a:r>
            <a:r>
              <a:rPr lang="en-IN" dirty="0" err="1">
                <a:solidFill>
                  <a:srgbClr val="000000"/>
                </a:solidFill>
                <a:latin typeface="inter-regular"/>
              </a:rPr>
              <a:t>printf</a:t>
            </a:r>
            <a:r>
              <a:rPr lang="en-IN" dirty="0">
                <a:solidFill>
                  <a:srgbClr val="000000"/>
                </a:solidFill>
                <a:latin typeface="inter-regular"/>
              </a:rPr>
              <a:t>(</a:t>
            </a:r>
            <a:r>
              <a:rPr lang="en-IN" dirty="0">
                <a:solidFill>
                  <a:srgbClr val="0000FF"/>
                </a:solidFill>
                <a:latin typeface="inter-regular"/>
              </a:rPr>
              <a:t>"%d "</a:t>
            </a:r>
            <a:r>
              <a:rPr lang="en-IN" dirty="0">
                <a:solidFill>
                  <a:srgbClr val="000000"/>
                </a:solidFill>
                <a:latin typeface="inter-regular"/>
              </a:rPr>
              <a:t>, a[</a:t>
            </a:r>
            <a:r>
              <a:rPr lang="en-IN" dirty="0" err="1">
                <a:solidFill>
                  <a:srgbClr val="000000"/>
                </a:solidFill>
                <a:latin typeface="inter-regular"/>
              </a:rPr>
              <a:t>i</a:t>
            </a:r>
            <a:r>
              <a:rPr lang="en-IN" dirty="0">
                <a:solidFill>
                  <a:srgbClr val="000000"/>
                </a:solidFill>
                <a:latin typeface="inter-regular"/>
              </a:rPr>
              <a:t>]);  </a:t>
            </a:r>
          </a:p>
          <a:p>
            <a:pPr algn="just">
              <a:lnSpc>
                <a:spcPct val="150000"/>
              </a:lnSpc>
            </a:pPr>
            <a:r>
              <a:rPr lang="en-IN" dirty="0">
                <a:solidFill>
                  <a:srgbClr val="000000"/>
                </a:solidFill>
                <a:latin typeface="inter-regular"/>
              </a:rPr>
              <a:t>}  </a:t>
            </a:r>
            <a:endParaRPr lang="en-IN" b="0" i="0" dirty="0">
              <a:solidFill>
                <a:srgbClr val="000000"/>
              </a:solidFill>
              <a:effectLst/>
              <a:latin typeface="inter-regular"/>
            </a:endParaRPr>
          </a:p>
        </p:txBody>
      </p:sp>
    </p:spTree>
    <p:extLst>
      <p:ext uri="{BB962C8B-B14F-4D97-AF65-F5344CB8AC3E}">
        <p14:creationId xmlns:p14="http://schemas.microsoft.com/office/powerpoint/2010/main" val="3732508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09066656"/>
              </p:ext>
            </p:extLst>
          </p:nvPr>
        </p:nvGraphicFramePr>
        <p:xfrm>
          <a:off x="254360" y="1084926"/>
          <a:ext cx="7239000" cy="3017520"/>
        </p:xfrm>
        <a:graphic>
          <a:graphicData uri="http://schemas.openxmlformats.org/drawingml/2006/table">
            <a:tbl>
              <a:tblPr>
                <a:tableStyleId>{306799F8-075E-4A3A-A7F6-7FBC6576F1A4}</a:tableStyleId>
              </a:tblPr>
              <a:tblGrid>
                <a:gridCol w="3619500">
                  <a:extLst>
                    <a:ext uri="{9D8B030D-6E8A-4147-A177-3AD203B41FA5}">
                      <a16:colId xmlns:a16="http://schemas.microsoft.com/office/drawing/2014/main" val="843929056"/>
                    </a:ext>
                  </a:extLst>
                </a:gridCol>
                <a:gridCol w="3619500">
                  <a:extLst>
                    <a:ext uri="{9D8B030D-6E8A-4147-A177-3AD203B41FA5}">
                      <a16:colId xmlns:a16="http://schemas.microsoft.com/office/drawing/2014/main" val="2557929939"/>
                    </a:ext>
                  </a:extLst>
                </a:gridCol>
              </a:tblGrid>
              <a:tr h="0">
                <a:tc>
                  <a:txBody>
                    <a:bodyPr/>
                    <a:lstStyle/>
                    <a:p>
                      <a:pPr algn="l"/>
                      <a:r>
                        <a:rPr lang="en-IN">
                          <a:solidFill>
                            <a:schemeClr val="tx1"/>
                          </a:solidFill>
                          <a:effectLst/>
                        </a:rPr>
                        <a:t>Time Complexity</a:t>
                      </a:r>
                      <a:endParaRPr lang="en-IN" b="0">
                        <a:solidFill>
                          <a:schemeClr val="tx1"/>
                        </a:solidFill>
                        <a:effectLst/>
                      </a:endParaRPr>
                    </a:p>
                  </a:txBody>
                  <a:tcPr marL="228600" marR="228600"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a:solidFill>
                            <a:schemeClr val="tx1"/>
                          </a:solidFill>
                          <a:effectLst/>
                        </a:rPr>
                        <a:t> </a:t>
                      </a:r>
                    </a:p>
                  </a:txBody>
                  <a:tcPr marL="228600" marR="228600"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134918"/>
                  </a:ext>
                </a:extLst>
              </a:tr>
              <a:tr h="0">
                <a:tc>
                  <a:txBody>
                    <a:bodyPr/>
                    <a:lstStyle/>
                    <a:p>
                      <a:r>
                        <a:rPr lang="en-IN" dirty="0">
                          <a:solidFill>
                            <a:schemeClr val="tx1"/>
                          </a:solidFill>
                          <a:effectLst/>
                        </a:rPr>
                        <a:t>Best</a:t>
                      </a:r>
                    </a:p>
                  </a:txBody>
                  <a:tcPr marL="228600" marR="228600"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a:solidFill>
                            <a:schemeClr val="tx1"/>
                          </a:solidFill>
                          <a:effectLst/>
                        </a:rPr>
                        <a:t>O(n</a:t>
                      </a:r>
                      <a:r>
                        <a:rPr lang="en-IN" baseline="30000">
                          <a:solidFill>
                            <a:schemeClr val="tx1"/>
                          </a:solidFill>
                          <a:effectLst/>
                        </a:rPr>
                        <a:t>2</a:t>
                      </a:r>
                      <a:r>
                        <a:rPr lang="en-IN">
                          <a:solidFill>
                            <a:schemeClr val="tx1"/>
                          </a:solidFill>
                          <a:effectLst/>
                        </a:rPr>
                        <a:t>)</a:t>
                      </a:r>
                    </a:p>
                  </a:txBody>
                  <a:tcPr marL="228600" marR="228600"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35554355"/>
                  </a:ext>
                </a:extLst>
              </a:tr>
              <a:tr h="0">
                <a:tc>
                  <a:txBody>
                    <a:bodyPr/>
                    <a:lstStyle/>
                    <a:p>
                      <a:r>
                        <a:rPr lang="en-IN">
                          <a:solidFill>
                            <a:schemeClr val="tx1"/>
                          </a:solidFill>
                          <a:effectLst/>
                        </a:rPr>
                        <a:t>Worst</a:t>
                      </a:r>
                    </a:p>
                  </a:txBody>
                  <a:tcPr marL="228600" marR="228600"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a:solidFill>
                            <a:schemeClr val="tx1"/>
                          </a:solidFill>
                          <a:effectLst/>
                        </a:rPr>
                        <a:t>O(n</a:t>
                      </a:r>
                      <a:r>
                        <a:rPr lang="en-IN" baseline="30000">
                          <a:solidFill>
                            <a:schemeClr val="tx1"/>
                          </a:solidFill>
                          <a:effectLst/>
                        </a:rPr>
                        <a:t>2</a:t>
                      </a:r>
                      <a:r>
                        <a:rPr lang="en-IN">
                          <a:solidFill>
                            <a:schemeClr val="tx1"/>
                          </a:solidFill>
                          <a:effectLst/>
                        </a:rPr>
                        <a:t>)</a:t>
                      </a:r>
                    </a:p>
                  </a:txBody>
                  <a:tcPr marL="228600" marR="228600"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0783766"/>
                  </a:ext>
                </a:extLst>
              </a:tr>
              <a:tr h="0">
                <a:tc>
                  <a:txBody>
                    <a:bodyPr/>
                    <a:lstStyle/>
                    <a:p>
                      <a:r>
                        <a:rPr lang="en-IN">
                          <a:solidFill>
                            <a:schemeClr val="tx1"/>
                          </a:solidFill>
                          <a:effectLst/>
                        </a:rPr>
                        <a:t>Average</a:t>
                      </a:r>
                    </a:p>
                  </a:txBody>
                  <a:tcPr marL="228600" marR="228600"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a:solidFill>
                            <a:schemeClr val="tx1"/>
                          </a:solidFill>
                          <a:effectLst/>
                        </a:rPr>
                        <a:t>O(n</a:t>
                      </a:r>
                      <a:r>
                        <a:rPr lang="en-IN" baseline="30000">
                          <a:solidFill>
                            <a:schemeClr val="tx1"/>
                          </a:solidFill>
                          <a:effectLst/>
                        </a:rPr>
                        <a:t>2</a:t>
                      </a:r>
                      <a:r>
                        <a:rPr lang="en-IN">
                          <a:solidFill>
                            <a:schemeClr val="tx1"/>
                          </a:solidFill>
                          <a:effectLst/>
                        </a:rPr>
                        <a:t>)</a:t>
                      </a:r>
                    </a:p>
                  </a:txBody>
                  <a:tcPr marL="228600" marR="228600"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78375291"/>
                  </a:ext>
                </a:extLst>
              </a:tr>
              <a:tr h="0">
                <a:tc>
                  <a:txBody>
                    <a:bodyPr/>
                    <a:lstStyle/>
                    <a:p>
                      <a:pPr algn="l"/>
                      <a:r>
                        <a:rPr lang="en-IN">
                          <a:solidFill>
                            <a:schemeClr val="tx1"/>
                          </a:solidFill>
                          <a:effectLst/>
                        </a:rPr>
                        <a:t>Space Complexity</a:t>
                      </a:r>
                      <a:endParaRPr lang="en-IN" b="0">
                        <a:solidFill>
                          <a:schemeClr val="tx1"/>
                        </a:solidFill>
                        <a:effectLst/>
                      </a:endParaRPr>
                    </a:p>
                  </a:txBody>
                  <a:tcPr marL="228600" marR="228600"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a:solidFill>
                            <a:schemeClr val="tx1"/>
                          </a:solidFill>
                          <a:effectLst/>
                        </a:rPr>
                        <a:t>O(1)</a:t>
                      </a:r>
                    </a:p>
                  </a:txBody>
                  <a:tcPr marL="228600" marR="228600"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0438821"/>
                  </a:ext>
                </a:extLst>
              </a:tr>
              <a:tr h="0">
                <a:tc>
                  <a:txBody>
                    <a:bodyPr/>
                    <a:lstStyle/>
                    <a:p>
                      <a:pPr algn="l"/>
                      <a:r>
                        <a:rPr lang="en-IN">
                          <a:solidFill>
                            <a:schemeClr val="tx1"/>
                          </a:solidFill>
                          <a:effectLst/>
                        </a:rPr>
                        <a:t>Stability</a:t>
                      </a:r>
                      <a:endParaRPr lang="en-IN" b="0">
                        <a:solidFill>
                          <a:schemeClr val="tx1"/>
                        </a:solidFill>
                        <a:effectLst/>
                      </a:endParaRPr>
                    </a:p>
                  </a:txBody>
                  <a:tcPr marL="228600" marR="228600"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solidFill>
                            <a:schemeClr val="tx1"/>
                          </a:solidFill>
                          <a:effectLst/>
                        </a:rPr>
                        <a:t>No</a:t>
                      </a:r>
                    </a:p>
                  </a:txBody>
                  <a:tcPr marL="228600" marR="228600"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8525039"/>
                  </a:ext>
                </a:extLst>
              </a:tr>
            </a:tbl>
          </a:graphicData>
        </a:graphic>
      </p:graphicFrame>
      <p:sp>
        <p:nvSpPr>
          <p:cNvPr id="3" name="Rectangle 1"/>
          <p:cNvSpPr>
            <a:spLocks noChangeArrowheads="1"/>
          </p:cNvSpPr>
          <p:nvPr/>
        </p:nvSpPr>
        <p:spPr bwMode="auto">
          <a:xfrm>
            <a:off x="254360" y="593769"/>
            <a:ext cx="9928730" cy="276999"/>
          </a:xfrm>
          <a:prstGeom prst="rect">
            <a:avLst/>
          </a:prstGeom>
          <a:solidFill>
            <a:srgbClr val="F8FA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25265E"/>
                </a:solidFill>
                <a:effectLst/>
                <a:latin typeface="euclid_circular_a"/>
              </a:rPr>
              <a:t>Selection Sort Complexity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254360" y="4316604"/>
            <a:ext cx="6096000" cy="2118529"/>
          </a:xfrm>
          <a:prstGeom prst="rect">
            <a:avLst/>
          </a:prstGeom>
        </p:spPr>
        <p:txBody>
          <a:bodyPr>
            <a:spAutoFit/>
          </a:bodyPr>
          <a:lstStyle/>
          <a:p>
            <a:pPr>
              <a:lnSpc>
                <a:spcPct val="150000"/>
              </a:lnSpc>
            </a:pPr>
            <a:r>
              <a:rPr lang="en-GB" b="1" dirty="0">
                <a:solidFill>
                  <a:srgbClr val="25265E"/>
                </a:solidFill>
                <a:latin typeface="euclid_circular_a"/>
              </a:rPr>
              <a:t>Selection Sort Applications</a:t>
            </a:r>
          </a:p>
          <a:p>
            <a:pPr>
              <a:lnSpc>
                <a:spcPct val="150000"/>
              </a:lnSpc>
            </a:pPr>
            <a:r>
              <a:rPr lang="en-GB" dirty="0">
                <a:latin typeface="euclid_circular_a"/>
              </a:rPr>
              <a:t>The selection sort is used when</a:t>
            </a:r>
          </a:p>
          <a:p>
            <a:pPr>
              <a:lnSpc>
                <a:spcPct val="150000"/>
              </a:lnSpc>
              <a:buFont typeface="Arial" panose="020B0604020202020204" pitchFamily="34" charset="0"/>
              <a:buChar char="•"/>
            </a:pPr>
            <a:r>
              <a:rPr lang="en-GB" dirty="0">
                <a:latin typeface="euclid_circular_a"/>
              </a:rPr>
              <a:t>a small list is to be sorted</a:t>
            </a:r>
          </a:p>
          <a:p>
            <a:pPr>
              <a:lnSpc>
                <a:spcPct val="150000"/>
              </a:lnSpc>
              <a:buFont typeface="Arial" panose="020B0604020202020204" pitchFamily="34" charset="0"/>
              <a:buChar char="•"/>
            </a:pPr>
            <a:r>
              <a:rPr lang="en-GB" dirty="0">
                <a:latin typeface="euclid_circular_a"/>
              </a:rPr>
              <a:t>cost of swapping does not matter</a:t>
            </a:r>
          </a:p>
          <a:p>
            <a:pPr>
              <a:lnSpc>
                <a:spcPct val="150000"/>
              </a:lnSpc>
              <a:buFont typeface="Arial" panose="020B0604020202020204" pitchFamily="34" charset="0"/>
              <a:buChar char="•"/>
            </a:pPr>
            <a:r>
              <a:rPr lang="en-GB" dirty="0">
                <a:latin typeface="euclid_circular_a"/>
              </a:rPr>
              <a:t>checking of all the elements is compulsory</a:t>
            </a:r>
            <a:endParaRPr lang="en-GB" b="0" i="0" dirty="0">
              <a:effectLst/>
              <a:latin typeface="euclid_circular_a"/>
            </a:endParaRPr>
          </a:p>
        </p:txBody>
      </p:sp>
    </p:spTree>
    <p:extLst>
      <p:ext uri="{BB962C8B-B14F-4D97-AF65-F5344CB8AC3E}">
        <p14:creationId xmlns:p14="http://schemas.microsoft.com/office/powerpoint/2010/main" val="4246971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681" y="598116"/>
            <a:ext cx="9649846" cy="400110"/>
          </a:xfrm>
          <a:prstGeom prst="rect">
            <a:avLst/>
          </a:prstGeom>
        </p:spPr>
        <p:txBody>
          <a:bodyPr wrap="square">
            <a:spAutoFit/>
          </a:bodyPr>
          <a:lstStyle/>
          <a:p>
            <a:r>
              <a:rPr lang="en-IN" sz="2000" b="1" dirty="0">
                <a:solidFill>
                  <a:srgbClr val="25265E"/>
                </a:solidFill>
                <a:latin typeface="euclid_circular_a"/>
              </a:rPr>
              <a:t>Merge Sort Algorithm</a:t>
            </a:r>
            <a:endParaRPr lang="en-IN" sz="2000" b="1" i="0" dirty="0">
              <a:solidFill>
                <a:srgbClr val="25265E"/>
              </a:solidFill>
              <a:effectLst/>
              <a:latin typeface="euclid_circular_a"/>
            </a:endParaRPr>
          </a:p>
        </p:txBody>
      </p:sp>
      <p:sp>
        <p:nvSpPr>
          <p:cNvPr id="3" name="Rectangle 2"/>
          <p:cNvSpPr/>
          <p:nvPr/>
        </p:nvSpPr>
        <p:spPr>
          <a:xfrm>
            <a:off x="457045" y="962677"/>
            <a:ext cx="9961417" cy="1754326"/>
          </a:xfrm>
          <a:prstGeom prst="rect">
            <a:avLst/>
          </a:prstGeom>
        </p:spPr>
        <p:txBody>
          <a:bodyPr wrap="square">
            <a:spAutoFit/>
          </a:bodyPr>
          <a:lstStyle/>
          <a:p>
            <a:pPr>
              <a:lnSpc>
                <a:spcPct val="150000"/>
              </a:lnSpc>
            </a:pPr>
            <a:r>
              <a:rPr lang="en-GB" dirty="0">
                <a:latin typeface="euclid_circular_a"/>
              </a:rPr>
              <a:t>Merge Sort is one of the most popular sorting algorithms that is based on the principle of Divide and Conquer Algorithm.</a:t>
            </a:r>
          </a:p>
          <a:p>
            <a:pPr>
              <a:lnSpc>
                <a:spcPct val="150000"/>
              </a:lnSpc>
            </a:pPr>
            <a:r>
              <a:rPr lang="en-GB" dirty="0">
                <a:latin typeface="euclid_circular_a"/>
              </a:rPr>
              <a:t>Here, a problem is divided into multiple sub-problems. Each sub-problem is solved individually. Finally, sub-problems are combined to form the final solution.</a:t>
            </a:r>
            <a:endParaRPr lang="en-GB" b="0" i="0" dirty="0">
              <a:effectLst/>
              <a:latin typeface="euclid_circular_a"/>
            </a:endParaRPr>
          </a:p>
        </p:txBody>
      </p:sp>
      <p:sp>
        <p:nvSpPr>
          <p:cNvPr id="4" name="Rectangle 3"/>
          <p:cNvSpPr/>
          <p:nvPr/>
        </p:nvSpPr>
        <p:spPr>
          <a:xfrm>
            <a:off x="457045" y="2833807"/>
            <a:ext cx="10785919" cy="923330"/>
          </a:xfrm>
          <a:prstGeom prst="rect">
            <a:avLst/>
          </a:prstGeom>
        </p:spPr>
        <p:txBody>
          <a:bodyPr wrap="square">
            <a:spAutoFit/>
          </a:bodyPr>
          <a:lstStyle/>
          <a:p>
            <a:r>
              <a:rPr lang="en-GB" b="1" dirty="0">
                <a:latin typeface="euclid_circular_a"/>
              </a:rPr>
              <a:t>Divide</a:t>
            </a:r>
            <a:endParaRPr lang="en-GB" dirty="0">
              <a:latin typeface="euclid_circular_a"/>
            </a:endParaRPr>
          </a:p>
          <a:p>
            <a:r>
              <a:rPr lang="en-GB" dirty="0">
                <a:latin typeface="euclid_circular_a"/>
              </a:rPr>
              <a:t>If q is the half-way point between p and r, then we can split the subarray </a:t>
            </a:r>
            <a:r>
              <a:rPr lang="en-GB" dirty="0">
                <a:latin typeface="droid sans mono"/>
              </a:rPr>
              <a:t>A[</a:t>
            </a:r>
            <a:r>
              <a:rPr lang="en-GB" dirty="0" err="1">
                <a:latin typeface="droid sans mono"/>
              </a:rPr>
              <a:t>p..r</a:t>
            </a:r>
            <a:r>
              <a:rPr lang="en-GB" dirty="0">
                <a:latin typeface="droid sans mono"/>
              </a:rPr>
              <a:t>]</a:t>
            </a:r>
            <a:r>
              <a:rPr lang="en-GB" dirty="0">
                <a:latin typeface="euclid_circular_a"/>
              </a:rPr>
              <a:t> into two arrays </a:t>
            </a:r>
            <a:r>
              <a:rPr lang="en-GB" dirty="0">
                <a:latin typeface="droid sans mono"/>
              </a:rPr>
              <a:t>A[</a:t>
            </a:r>
            <a:r>
              <a:rPr lang="en-GB" dirty="0" err="1">
                <a:latin typeface="droid sans mono"/>
              </a:rPr>
              <a:t>p..q</a:t>
            </a:r>
            <a:r>
              <a:rPr lang="en-GB" dirty="0">
                <a:latin typeface="droid sans mono"/>
              </a:rPr>
              <a:t>]</a:t>
            </a:r>
            <a:r>
              <a:rPr lang="en-GB" dirty="0">
                <a:latin typeface="euclid_circular_a"/>
              </a:rPr>
              <a:t> and </a:t>
            </a:r>
            <a:r>
              <a:rPr lang="en-GB" dirty="0">
                <a:latin typeface="droid sans mono"/>
              </a:rPr>
              <a:t>A[q+1, r]</a:t>
            </a:r>
            <a:r>
              <a:rPr lang="en-GB" dirty="0">
                <a:latin typeface="euclid_circular_a"/>
              </a:rPr>
              <a:t>.</a:t>
            </a:r>
            <a:endParaRPr lang="en-GB" b="0" i="0" dirty="0">
              <a:effectLst/>
              <a:latin typeface="euclid_circular_a"/>
            </a:endParaRPr>
          </a:p>
        </p:txBody>
      </p:sp>
      <p:sp>
        <p:nvSpPr>
          <p:cNvPr id="5" name="Rectangle 4"/>
          <p:cNvSpPr/>
          <p:nvPr/>
        </p:nvSpPr>
        <p:spPr>
          <a:xfrm>
            <a:off x="387772" y="3873941"/>
            <a:ext cx="9857664" cy="923330"/>
          </a:xfrm>
          <a:prstGeom prst="rect">
            <a:avLst/>
          </a:prstGeom>
        </p:spPr>
        <p:txBody>
          <a:bodyPr wrap="square">
            <a:spAutoFit/>
          </a:bodyPr>
          <a:lstStyle/>
          <a:p>
            <a:r>
              <a:rPr lang="en-GB" b="1" dirty="0">
                <a:latin typeface="euclid_circular_a"/>
              </a:rPr>
              <a:t>Conquer</a:t>
            </a:r>
            <a:endParaRPr lang="en-GB" dirty="0">
              <a:latin typeface="euclid_circular_a"/>
            </a:endParaRPr>
          </a:p>
          <a:p>
            <a:r>
              <a:rPr lang="en-GB" dirty="0">
                <a:latin typeface="euclid_circular_a"/>
              </a:rPr>
              <a:t>In the conquer step, we try to sort both the subarrays </a:t>
            </a:r>
            <a:r>
              <a:rPr lang="en-GB" dirty="0">
                <a:latin typeface="droid sans mono"/>
              </a:rPr>
              <a:t>A[</a:t>
            </a:r>
            <a:r>
              <a:rPr lang="en-GB" dirty="0" err="1">
                <a:latin typeface="droid sans mono"/>
              </a:rPr>
              <a:t>p..q</a:t>
            </a:r>
            <a:r>
              <a:rPr lang="en-GB" dirty="0">
                <a:latin typeface="droid sans mono"/>
              </a:rPr>
              <a:t>]</a:t>
            </a:r>
            <a:r>
              <a:rPr lang="en-GB" dirty="0">
                <a:latin typeface="euclid_circular_a"/>
              </a:rPr>
              <a:t> and </a:t>
            </a:r>
            <a:r>
              <a:rPr lang="en-GB" dirty="0">
                <a:latin typeface="droid sans mono"/>
              </a:rPr>
              <a:t>A[q+1, r]</a:t>
            </a:r>
            <a:r>
              <a:rPr lang="en-GB" dirty="0">
                <a:latin typeface="euclid_circular_a"/>
              </a:rPr>
              <a:t>. If we haven't yet reached the base case, we again divide both these subarrays and try to sort them.</a:t>
            </a:r>
            <a:endParaRPr lang="en-GB" b="0" i="0" dirty="0">
              <a:effectLst/>
              <a:latin typeface="euclid_circular_a"/>
            </a:endParaRPr>
          </a:p>
        </p:txBody>
      </p:sp>
      <p:sp>
        <p:nvSpPr>
          <p:cNvPr id="6" name="Rectangle 5"/>
          <p:cNvSpPr/>
          <p:nvPr/>
        </p:nvSpPr>
        <p:spPr>
          <a:xfrm>
            <a:off x="387772" y="5103674"/>
            <a:ext cx="10855192" cy="1200329"/>
          </a:xfrm>
          <a:prstGeom prst="rect">
            <a:avLst/>
          </a:prstGeom>
        </p:spPr>
        <p:txBody>
          <a:bodyPr wrap="square">
            <a:spAutoFit/>
          </a:bodyPr>
          <a:lstStyle/>
          <a:p>
            <a:r>
              <a:rPr lang="en-GB" b="1" dirty="0">
                <a:latin typeface="euclid_circular_a"/>
              </a:rPr>
              <a:t>Combine</a:t>
            </a:r>
            <a:endParaRPr lang="en-GB" dirty="0">
              <a:latin typeface="euclid_circular_a"/>
            </a:endParaRPr>
          </a:p>
          <a:p>
            <a:r>
              <a:rPr lang="en-GB" dirty="0">
                <a:latin typeface="euclid_circular_a"/>
              </a:rPr>
              <a:t>When the conquer step reaches the base step and we get two sorted subarrays </a:t>
            </a:r>
            <a:r>
              <a:rPr lang="en-GB" dirty="0">
                <a:latin typeface="droid sans mono"/>
              </a:rPr>
              <a:t>A[</a:t>
            </a:r>
            <a:r>
              <a:rPr lang="en-GB" dirty="0" err="1">
                <a:latin typeface="droid sans mono"/>
              </a:rPr>
              <a:t>p..q</a:t>
            </a:r>
            <a:r>
              <a:rPr lang="en-GB" dirty="0">
                <a:latin typeface="droid sans mono"/>
              </a:rPr>
              <a:t>]</a:t>
            </a:r>
            <a:r>
              <a:rPr lang="en-GB" dirty="0">
                <a:latin typeface="euclid_circular_a"/>
              </a:rPr>
              <a:t> and </a:t>
            </a:r>
            <a:r>
              <a:rPr lang="en-GB" dirty="0">
                <a:latin typeface="droid sans mono"/>
              </a:rPr>
              <a:t>A[q+1, r]</a:t>
            </a:r>
            <a:r>
              <a:rPr lang="en-GB" dirty="0">
                <a:latin typeface="euclid_circular_a"/>
              </a:rPr>
              <a:t> for array </a:t>
            </a:r>
            <a:r>
              <a:rPr lang="en-GB" dirty="0">
                <a:latin typeface="droid sans mono"/>
              </a:rPr>
              <a:t>A[</a:t>
            </a:r>
            <a:r>
              <a:rPr lang="en-GB" dirty="0" err="1">
                <a:latin typeface="droid sans mono"/>
              </a:rPr>
              <a:t>p..r</a:t>
            </a:r>
            <a:r>
              <a:rPr lang="en-GB" dirty="0">
                <a:latin typeface="droid sans mono"/>
              </a:rPr>
              <a:t>]</a:t>
            </a:r>
            <a:r>
              <a:rPr lang="en-GB" dirty="0">
                <a:latin typeface="euclid_circular_a"/>
              </a:rPr>
              <a:t>, we combine the results by creating a sorted array </a:t>
            </a:r>
            <a:r>
              <a:rPr lang="en-GB" dirty="0">
                <a:latin typeface="droid sans mono"/>
              </a:rPr>
              <a:t>A[</a:t>
            </a:r>
            <a:r>
              <a:rPr lang="en-GB" dirty="0" err="1">
                <a:latin typeface="droid sans mono"/>
              </a:rPr>
              <a:t>p..r</a:t>
            </a:r>
            <a:r>
              <a:rPr lang="en-GB" dirty="0">
                <a:latin typeface="droid sans mono"/>
              </a:rPr>
              <a:t>]</a:t>
            </a:r>
            <a:r>
              <a:rPr lang="en-GB" dirty="0">
                <a:latin typeface="euclid_circular_a"/>
              </a:rPr>
              <a:t> from two sorted subarrays </a:t>
            </a:r>
            <a:r>
              <a:rPr lang="en-GB" dirty="0">
                <a:latin typeface="droid sans mono"/>
              </a:rPr>
              <a:t>A[</a:t>
            </a:r>
            <a:r>
              <a:rPr lang="en-GB" dirty="0" err="1">
                <a:latin typeface="droid sans mono"/>
              </a:rPr>
              <a:t>p..q</a:t>
            </a:r>
            <a:r>
              <a:rPr lang="en-GB" dirty="0">
                <a:latin typeface="droid sans mono"/>
              </a:rPr>
              <a:t>]</a:t>
            </a:r>
            <a:r>
              <a:rPr lang="en-GB" dirty="0">
                <a:latin typeface="euclid_circular_a"/>
              </a:rPr>
              <a:t> and </a:t>
            </a:r>
            <a:r>
              <a:rPr lang="en-GB" dirty="0">
                <a:latin typeface="droid sans mono"/>
              </a:rPr>
              <a:t>A[q+1, r</a:t>
            </a:r>
            <a:r>
              <a:rPr lang="en-GB" dirty="0" smtClean="0">
                <a:latin typeface="droid sans mono"/>
              </a:rPr>
              <a:t>]</a:t>
            </a:r>
            <a:r>
              <a:rPr lang="en-GB" dirty="0" smtClean="0">
                <a:latin typeface="euclid_circular_a"/>
              </a:rPr>
              <a:t>.</a:t>
            </a:r>
            <a:endParaRPr lang="en-IN" dirty="0"/>
          </a:p>
        </p:txBody>
      </p:sp>
    </p:spTree>
    <p:extLst>
      <p:ext uri="{BB962C8B-B14F-4D97-AF65-F5344CB8AC3E}">
        <p14:creationId xmlns:p14="http://schemas.microsoft.com/office/powerpoint/2010/main" val="648089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9451" y="1201871"/>
            <a:ext cx="11025051" cy="400110"/>
          </a:xfrm>
          <a:prstGeom prst="rect">
            <a:avLst/>
          </a:prstGeom>
        </p:spPr>
        <p:txBody>
          <a:bodyPr wrap="square">
            <a:spAutoFit/>
          </a:bodyPr>
          <a:lstStyle/>
          <a:p>
            <a:r>
              <a:rPr lang="en-IN" sz="2000" b="1" i="0" dirty="0" smtClean="0">
                <a:solidFill>
                  <a:srgbClr val="25265E"/>
                </a:solidFill>
                <a:effectLst/>
                <a:latin typeface="euclid_circular_a"/>
              </a:rPr>
              <a:t>Bubble Sort</a:t>
            </a:r>
          </a:p>
        </p:txBody>
      </p:sp>
      <p:sp>
        <p:nvSpPr>
          <p:cNvPr id="3" name="Rectangle 2"/>
          <p:cNvSpPr/>
          <p:nvPr/>
        </p:nvSpPr>
        <p:spPr>
          <a:xfrm>
            <a:off x="509451" y="2538890"/>
            <a:ext cx="10750732" cy="878574"/>
          </a:xfrm>
          <a:prstGeom prst="rect">
            <a:avLst/>
          </a:prstGeom>
        </p:spPr>
        <p:txBody>
          <a:bodyPr wrap="square">
            <a:spAutoFit/>
          </a:bodyPr>
          <a:lstStyle/>
          <a:p>
            <a:pPr>
              <a:lnSpc>
                <a:spcPct val="150000"/>
              </a:lnSpc>
            </a:pPr>
            <a:r>
              <a:rPr lang="en-GB" b="1" i="0" dirty="0" smtClean="0">
                <a:effectLst/>
                <a:latin typeface="euclid_circular_a"/>
              </a:rPr>
              <a:t>Bubble sort</a:t>
            </a:r>
            <a:r>
              <a:rPr lang="en-GB" b="0" i="0" dirty="0" smtClean="0">
                <a:effectLst/>
                <a:latin typeface="euclid_circular_a"/>
              </a:rPr>
              <a:t> is </a:t>
            </a:r>
            <a:r>
              <a:rPr lang="en-GB" b="0" i="0" u="none" strike="noStrike" dirty="0" smtClean="0">
                <a:effectLst/>
                <a:latin typeface="euclid_circular_a"/>
              </a:rPr>
              <a:t>a sorting algorithm</a:t>
            </a:r>
            <a:r>
              <a:rPr lang="en-GB" b="0" i="0" dirty="0" smtClean="0">
                <a:effectLst/>
                <a:latin typeface="euclid_circular_a"/>
              </a:rPr>
              <a:t> that compares two adjacent elements and swaps them until they are in the intended order.</a:t>
            </a:r>
            <a:endParaRPr lang="en-IN" dirty="0"/>
          </a:p>
        </p:txBody>
      </p:sp>
      <p:sp>
        <p:nvSpPr>
          <p:cNvPr id="4" name="Rectangle 3"/>
          <p:cNvSpPr/>
          <p:nvPr/>
        </p:nvSpPr>
        <p:spPr>
          <a:xfrm>
            <a:off x="577336" y="4229682"/>
            <a:ext cx="10750732" cy="646331"/>
          </a:xfrm>
          <a:prstGeom prst="rect">
            <a:avLst/>
          </a:prstGeom>
        </p:spPr>
        <p:txBody>
          <a:bodyPr wrap="square">
            <a:spAutoFit/>
          </a:bodyPr>
          <a:lstStyle/>
          <a:p>
            <a:r>
              <a:rPr lang="en-GB" b="1" i="0" dirty="0" smtClean="0">
                <a:solidFill>
                  <a:srgbClr val="25265E"/>
                </a:solidFill>
                <a:effectLst/>
                <a:latin typeface="euclid_circular_a"/>
              </a:rPr>
              <a:t>Working of Bubble Sort</a:t>
            </a:r>
          </a:p>
          <a:p>
            <a:r>
              <a:rPr lang="en-GB" b="0" i="0" dirty="0" smtClean="0">
                <a:effectLst/>
                <a:latin typeface="euclid_circular_a"/>
              </a:rPr>
              <a:t>Suppose we are trying to sort the elements in </a:t>
            </a:r>
            <a:r>
              <a:rPr lang="en-GB" b="1" i="0" dirty="0" smtClean="0">
                <a:effectLst/>
                <a:latin typeface="euclid_circular_a"/>
              </a:rPr>
              <a:t>ascending order</a:t>
            </a:r>
            <a:r>
              <a:rPr lang="en-GB" b="0" i="0" dirty="0" smtClean="0">
                <a:effectLst/>
                <a:latin typeface="euclid_circular_a"/>
              </a:rPr>
              <a:t>.</a:t>
            </a:r>
            <a:endParaRPr lang="en-GB" b="0" i="0" dirty="0">
              <a:effectLst/>
              <a:latin typeface="euclid_circular_a"/>
            </a:endParaRPr>
          </a:p>
        </p:txBody>
      </p:sp>
    </p:spTree>
    <p:extLst>
      <p:ext uri="{BB962C8B-B14F-4D97-AF65-F5344CB8AC3E}">
        <p14:creationId xmlns:p14="http://schemas.microsoft.com/office/powerpoint/2010/main" val="11730544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erge sort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420" y="110836"/>
            <a:ext cx="7523018" cy="6608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5193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217" y="1081721"/>
            <a:ext cx="9836727" cy="872034"/>
          </a:xfrm>
          <a:prstGeom prst="rect">
            <a:avLst/>
          </a:prstGeom>
        </p:spPr>
        <p:txBody>
          <a:bodyPr wrap="square">
            <a:spAutoFit/>
          </a:bodyPr>
          <a:lstStyle/>
          <a:p>
            <a:pPr algn="just">
              <a:lnSpc>
                <a:spcPct val="150000"/>
              </a:lnSpc>
            </a:pPr>
            <a:r>
              <a:rPr lang="en-GB" dirty="0" smtClean="0">
                <a:solidFill>
                  <a:srgbClr val="333333"/>
                </a:solidFill>
                <a:latin typeface="inter-regular"/>
              </a:rPr>
              <a:t>In </a:t>
            </a:r>
            <a:r>
              <a:rPr lang="en-GB" dirty="0">
                <a:solidFill>
                  <a:srgbClr val="333333"/>
                </a:solidFill>
                <a:latin typeface="inter-regular"/>
              </a:rPr>
              <a:t>the following algorithm, </a:t>
            </a:r>
            <a:r>
              <a:rPr lang="en-GB" b="1" dirty="0" err="1">
                <a:solidFill>
                  <a:srgbClr val="333333"/>
                </a:solidFill>
                <a:latin typeface="inter-bold"/>
              </a:rPr>
              <a:t>arr</a:t>
            </a:r>
            <a:r>
              <a:rPr lang="en-GB" dirty="0">
                <a:solidFill>
                  <a:srgbClr val="333333"/>
                </a:solidFill>
                <a:latin typeface="inter-regular"/>
              </a:rPr>
              <a:t> is the given array, </a:t>
            </a:r>
            <a:r>
              <a:rPr lang="en-GB" b="1" dirty="0">
                <a:solidFill>
                  <a:srgbClr val="333333"/>
                </a:solidFill>
                <a:latin typeface="inter-bold"/>
              </a:rPr>
              <a:t>beg</a:t>
            </a:r>
            <a:r>
              <a:rPr lang="en-GB" dirty="0">
                <a:solidFill>
                  <a:srgbClr val="333333"/>
                </a:solidFill>
                <a:latin typeface="inter-regular"/>
              </a:rPr>
              <a:t> is the starting element, and </a:t>
            </a:r>
            <a:r>
              <a:rPr lang="en-GB" b="1" dirty="0">
                <a:solidFill>
                  <a:srgbClr val="333333"/>
                </a:solidFill>
                <a:latin typeface="inter-bold"/>
              </a:rPr>
              <a:t>end</a:t>
            </a:r>
            <a:r>
              <a:rPr lang="en-GB" dirty="0">
                <a:solidFill>
                  <a:srgbClr val="333333"/>
                </a:solidFill>
                <a:latin typeface="inter-regular"/>
              </a:rPr>
              <a:t> is the last element of the array.</a:t>
            </a:r>
            <a:endParaRPr lang="en-GB" b="0" i="0" dirty="0">
              <a:solidFill>
                <a:srgbClr val="333333"/>
              </a:solidFill>
              <a:effectLst/>
              <a:latin typeface="inter-regular"/>
            </a:endParaRPr>
          </a:p>
        </p:txBody>
      </p:sp>
      <p:sp>
        <p:nvSpPr>
          <p:cNvPr id="3" name="Rectangle 2"/>
          <p:cNvSpPr/>
          <p:nvPr/>
        </p:nvSpPr>
        <p:spPr>
          <a:xfrm>
            <a:off x="360217" y="422886"/>
            <a:ext cx="9102438" cy="658835"/>
          </a:xfrm>
          <a:prstGeom prst="rect">
            <a:avLst/>
          </a:prstGeom>
        </p:spPr>
        <p:txBody>
          <a:bodyPr wrap="square">
            <a:spAutoFit/>
          </a:bodyPr>
          <a:lstStyle/>
          <a:p>
            <a:pPr algn="just">
              <a:lnSpc>
                <a:spcPct val="150000"/>
              </a:lnSpc>
            </a:pPr>
            <a:r>
              <a:rPr lang="en-GB" sz="2800" b="1" dirty="0">
                <a:latin typeface="erdana"/>
              </a:rPr>
              <a:t>Algorithm</a:t>
            </a:r>
          </a:p>
        </p:txBody>
      </p:sp>
      <p:sp>
        <p:nvSpPr>
          <p:cNvPr id="4" name="Rectangle 3"/>
          <p:cNvSpPr/>
          <p:nvPr/>
        </p:nvSpPr>
        <p:spPr>
          <a:xfrm>
            <a:off x="360216" y="2122530"/>
            <a:ext cx="9836727" cy="4247317"/>
          </a:xfrm>
          <a:prstGeom prst="rect">
            <a:avLst/>
          </a:prstGeom>
        </p:spPr>
        <p:txBody>
          <a:bodyPr wrap="square">
            <a:spAutoFit/>
          </a:bodyPr>
          <a:lstStyle/>
          <a:p>
            <a:pPr fontAlgn="base">
              <a:lnSpc>
                <a:spcPct val="150000"/>
              </a:lnSpc>
            </a:pPr>
            <a:r>
              <a:rPr lang="en-GB" i="1" dirty="0">
                <a:solidFill>
                  <a:srgbClr val="273239"/>
                </a:solidFill>
                <a:latin typeface="urw-din"/>
              </a:rPr>
              <a:t>step 1: start</a:t>
            </a:r>
          </a:p>
          <a:p>
            <a:pPr fontAlgn="base">
              <a:lnSpc>
                <a:spcPct val="150000"/>
              </a:lnSpc>
            </a:pPr>
            <a:r>
              <a:rPr lang="en-GB" i="1" dirty="0">
                <a:solidFill>
                  <a:srgbClr val="273239"/>
                </a:solidFill>
                <a:latin typeface="urw-din"/>
              </a:rPr>
              <a:t>step 2: declare array and left, right, mid variable</a:t>
            </a:r>
          </a:p>
          <a:p>
            <a:pPr fontAlgn="base">
              <a:lnSpc>
                <a:spcPct val="150000"/>
              </a:lnSpc>
            </a:pPr>
            <a:r>
              <a:rPr lang="en-GB" i="1" dirty="0">
                <a:solidFill>
                  <a:srgbClr val="273239"/>
                </a:solidFill>
                <a:latin typeface="urw-din"/>
              </a:rPr>
              <a:t>step 3: perform merge function.</a:t>
            </a:r>
            <a:br>
              <a:rPr lang="en-GB" i="1" dirty="0">
                <a:solidFill>
                  <a:srgbClr val="273239"/>
                </a:solidFill>
                <a:latin typeface="urw-din"/>
              </a:rPr>
            </a:br>
            <a:r>
              <a:rPr lang="en-GB" i="1" dirty="0">
                <a:solidFill>
                  <a:srgbClr val="273239"/>
                </a:solidFill>
                <a:latin typeface="urw-din"/>
              </a:rPr>
              <a:t>    if left &gt; right</a:t>
            </a:r>
            <a:br>
              <a:rPr lang="en-GB" i="1" dirty="0">
                <a:solidFill>
                  <a:srgbClr val="273239"/>
                </a:solidFill>
                <a:latin typeface="urw-din"/>
              </a:rPr>
            </a:br>
            <a:r>
              <a:rPr lang="en-GB" i="1" dirty="0">
                <a:solidFill>
                  <a:srgbClr val="273239"/>
                </a:solidFill>
                <a:latin typeface="urw-din"/>
              </a:rPr>
              <a:t>        return</a:t>
            </a:r>
            <a:br>
              <a:rPr lang="en-GB" i="1" dirty="0">
                <a:solidFill>
                  <a:srgbClr val="273239"/>
                </a:solidFill>
                <a:latin typeface="urw-din"/>
              </a:rPr>
            </a:br>
            <a:r>
              <a:rPr lang="en-GB" i="1" dirty="0">
                <a:solidFill>
                  <a:srgbClr val="273239"/>
                </a:solidFill>
                <a:latin typeface="urw-din"/>
              </a:rPr>
              <a:t>    mid= (</a:t>
            </a:r>
            <a:r>
              <a:rPr lang="en-GB" i="1" dirty="0" err="1">
                <a:solidFill>
                  <a:srgbClr val="273239"/>
                </a:solidFill>
                <a:latin typeface="urw-din"/>
              </a:rPr>
              <a:t>left+right</a:t>
            </a:r>
            <a:r>
              <a:rPr lang="en-GB" i="1" dirty="0">
                <a:solidFill>
                  <a:srgbClr val="273239"/>
                </a:solidFill>
                <a:latin typeface="urw-din"/>
              </a:rPr>
              <a:t>)/2</a:t>
            </a:r>
            <a:br>
              <a:rPr lang="en-GB" i="1" dirty="0">
                <a:solidFill>
                  <a:srgbClr val="273239"/>
                </a:solidFill>
                <a:latin typeface="urw-din"/>
              </a:rPr>
            </a:br>
            <a:r>
              <a:rPr lang="en-GB" i="1" dirty="0">
                <a:solidFill>
                  <a:srgbClr val="273239"/>
                </a:solidFill>
                <a:latin typeface="urw-din"/>
              </a:rPr>
              <a:t>    </a:t>
            </a:r>
            <a:r>
              <a:rPr lang="en-GB" i="1" dirty="0" err="1">
                <a:solidFill>
                  <a:srgbClr val="273239"/>
                </a:solidFill>
                <a:latin typeface="urw-din"/>
              </a:rPr>
              <a:t>mergesort</a:t>
            </a:r>
            <a:r>
              <a:rPr lang="en-GB" i="1" dirty="0">
                <a:solidFill>
                  <a:srgbClr val="273239"/>
                </a:solidFill>
                <a:latin typeface="urw-din"/>
              </a:rPr>
              <a:t>(array, left, mid)</a:t>
            </a:r>
            <a:br>
              <a:rPr lang="en-GB" i="1" dirty="0">
                <a:solidFill>
                  <a:srgbClr val="273239"/>
                </a:solidFill>
                <a:latin typeface="urw-din"/>
              </a:rPr>
            </a:br>
            <a:r>
              <a:rPr lang="en-GB" i="1" dirty="0">
                <a:solidFill>
                  <a:srgbClr val="273239"/>
                </a:solidFill>
                <a:latin typeface="urw-din"/>
              </a:rPr>
              <a:t>    </a:t>
            </a:r>
            <a:r>
              <a:rPr lang="en-GB" i="1" dirty="0" err="1">
                <a:solidFill>
                  <a:srgbClr val="273239"/>
                </a:solidFill>
                <a:latin typeface="urw-din"/>
              </a:rPr>
              <a:t>mergesort</a:t>
            </a:r>
            <a:r>
              <a:rPr lang="en-GB" i="1" dirty="0">
                <a:solidFill>
                  <a:srgbClr val="273239"/>
                </a:solidFill>
                <a:latin typeface="urw-din"/>
              </a:rPr>
              <a:t>(array, mid+1, right)</a:t>
            </a:r>
            <a:br>
              <a:rPr lang="en-GB" i="1" dirty="0">
                <a:solidFill>
                  <a:srgbClr val="273239"/>
                </a:solidFill>
                <a:latin typeface="urw-din"/>
              </a:rPr>
            </a:br>
            <a:r>
              <a:rPr lang="en-GB" i="1" dirty="0">
                <a:solidFill>
                  <a:srgbClr val="273239"/>
                </a:solidFill>
                <a:latin typeface="urw-din"/>
              </a:rPr>
              <a:t>    merge(array, left, mid, right)</a:t>
            </a:r>
          </a:p>
          <a:p>
            <a:pPr fontAlgn="base">
              <a:lnSpc>
                <a:spcPct val="150000"/>
              </a:lnSpc>
            </a:pPr>
            <a:r>
              <a:rPr lang="en-GB" i="1" dirty="0">
                <a:solidFill>
                  <a:srgbClr val="273239"/>
                </a:solidFill>
                <a:latin typeface="urw-din"/>
              </a:rPr>
              <a:t>step 4: Stop</a:t>
            </a:r>
            <a:endParaRPr lang="en-GB" b="0" i="1" dirty="0">
              <a:solidFill>
                <a:srgbClr val="273239"/>
              </a:solidFill>
              <a:effectLst/>
              <a:latin typeface="urw-din"/>
            </a:endParaRPr>
          </a:p>
        </p:txBody>
      </p:sp>
    </p:spTree>
    <p:extLst>
      <p:ext uri="{BB962C8B-B14F-4D97-AF65-F5344CB8AC3E}">
        <p14:creationId xmlns:p14="http://schemas.microsoft.com/office/powerpoint/2010/main" val="14456767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23210014"/>
              </p:ext>
            </p:extLst>
          </p:nvPr>
        </p:nvGraphicFramePr>
        <p:xfrm>
          <a:off x="613647" y="1812983"/>
          <a:ext cx="7047910" cy="1783080"/>
        </p:xfrm>
        <a:graphic>
          <a:graphicData uri="http://schemas.openxmlformats.org/drawingml/2006/table">
            <a:tbl>
              <a:tblPr/>
              <a:tblGrid>
                <a:gridCol w="3523955">
                  <a:extLst>
                    <a:ext uri="{9D8B030D-6E8A-4147-A177-3AD203B41FA5}">
                      <a16:colId xmlns:a16="http://schemas.microsoft.com/office/drawing/2014/main" val="1627954127"/>
                    </a:ext>
                  </a:extLst>
                </a:gridCol>
                <a:gridCol w="3523955">
                  <a:extLst>
                    <a:ext uri="{9D8B030D-6E8A-4147-A177-3AD203B41FA5}">
                      <a16:colId xmlns:a16="http://schemas.microsoft.com/office/drawing/2014/main" val="3703988128"/>
                    </a:ext>
                  </a:extLst>
                </a:gridCol>
              </a:tblGrid>
              <a:tr h="0">
                <a:tc>
                  <a:txBody>
                    <a:bodyPr/>
                    <a:lstStyle/>
                    <a:p>
                      <a:pPr algn="l" fontAlgn="t"/>
                      <a:r>
                        <a:rPr lang="en-IN" dirty="0">
                          <a:solidFill>
                            <a:srgbClr val="000000"/>
                          </a:solidFill>
                          <a:effectLst/>
                          <a:latin typeface="times new roman" panose="02020603050405020304" pitchFamily="18" charset="0"/>
                        </a:rPr>
                        <a:t>Case</a:t>
                      </a:r>
                    </a:p>
                  </a:txBody>
                  <a:tcPr marL="114300" marR="114300" marT="114300" marB="114300">
                    <a:lnL w="9525" cap="flat" cmpd="sng" algn="ctr">
                      <a:solidFill>
                        <a:srgbClr val="909E85"/>
                      </a:solidFill>
                      <a:prstDash val="solid"/>
                      <a:round/>
                      <a:headEnd type="none" w="med" len="med"/>
                      <a:tailEnd type="none" w="med" len="med"/>
                    </a:lnL>
                    <a:lnR w="9525" cap="flat" cmpd="sng" algn="ctr">
                      <a:solidFill>
                        <a:srgbClr val="909E85"/>
                      </a:solidFill>
                      <a:prstDash val="solid"/>
                      <a:round/>
                      <a:headEnd type="none" w="med" len="med"/>
                      <a:tailEnd type="none" w="med" len="med"/>
                    </a:lnR>
                    <a:lnT w="9525" cap="flat" cmpd="sng" algn="ctr">
                      <a:solidFill>
                        <a:srgbClr val="909E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Time Complexity</a:t>
                      </a:r>
                    </a:p>
                  </a:txBody>
                  <a:tcPr marL="114300" marR="114300" marT="114300" marB="114300">
                    <a:lnL w="9525" cap="flat" cmpd="sng" algn="ctr">
                      <a:solidFill>
                        <a:srgbClr val="909E85"/>
                      </a:solidFill>
                      <a:prstDash val="solid"/>
                      <a:round/>
                      <a:headEnd type="none" w="med" len="med"/>
                      <a:tailEnd type="none" w="med" len="med"/>
                    </a:lnL>
                    <a:lnR w="9525" cap="flat" cmpd="sng" algn="ctr">
                      <a:solidFill>
                        <a:srgbClr val="909E85"/>
                      </a:solidFill>
                      <a:prstDash val="solid"/>
                      <a:round/>
                      <a:headEnd type="none" w="med" len="med"/>
                      <a:tailEnd type="none" w="med" len="med"/>
                    </a:lnR>
                    <a:lnT w="9525" cap="flat" cmpd="sng" algn="ctr">
                      <a:solidFill>
                        <a:srgbClr val="909E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034345975"/>
                  </a:ext>
                </a:extLst>
              </a:tr>
              <a:tr h="0">
                <a:tc>
                  <a:txBody>
                    <a:bodyPr/>
                    <a:lstStyle/>
                    <a:p>
                      <a:pPr algn="just" fontAlgn="t"/>
                      <a:r>
                        <a:rPr lang="en-IN" b="1">
                          <a:solidFill>
                            <a:srgbClr val="333333"/>
                          </a:solidFill>
                          <a:effectLst/>
                          <a:latin typeface="inter-bold"/>
                        </a:rPr>
                        <a:t>Best Case</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O(n*logn)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19658484"/>
                  </a:ext>
                </a:extLst>
              </a:tr>
              <a:tr h="0">
                <a:tc>
                  <a:txBody>
                    <a:bodyPr/>
                    <a:lstStyle/>
                    <a:p>
                      <a:pPr algn="just" fontAlgn="t"/>
                      <a:r>
                        <a:rPr lang="en-IN" b="1">
                          <a:solidFill>
                            <a:srgbClr val="333333"/>
                          </a:solidFill>
                          <a:effectLst/>
                          <a:latin typeface="inter-bold"/>
                        </a:rPr>
                        <a:t>Average Case</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O(n*logn)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49479908"/>
                  </a:ext>
                </a:extLst>
              </a:tr>
              <a:tr h="0">
                <a:tc>
                  <a:txBody>
                    <a:bodyPr/>
                    <a:lstStyle/>
                    <a:p>
                      <a:pPr algn="just" fontAlgn="t"/>
                      <a:r>
                        <a:rPr lang="en-IN" b="1">
                          <a:solidFill>
                            <a:srgbClr val="333333"/>
                          </a:solidFill>
                          <a:effectLst/>
                          <a:latin typeface="inter-bold"/>
                        </a:rPr>
                        <a:t>Worst Case</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O(n*</a:t>
                      </a:r>
                      <a:r>
                        <a:rPr lang="en-IN" dirty="0" err="1">
                          <a:solidFill>
                            <a:srgbClr val="333333"/>
                          </a:solidFill>
                          <a:effectLst/>
                          <a:latin typeface="inter-regular"/>
                        </a:rPr>
                        <a:t>logn</a:t>
                      </a:r>
                      <a:r>
                        <a:rPr lang="en-IN" dirty="0">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56596329"/>
                  </a:ext>
                </a:extLst>
              </a:tr>
            </a:tbl>
          </a:graphicData>
        </a:graphic>
      </p:graphicFrame>
      <p:sp>
        <p:nvSpPr>
          <p:cNvPr id="3" name="Rectangle 1"/>
          <p:cNvSpPr>
            <a:spLocks noChangeArrowheads="1"/>
          </p:cNvSpPr>
          <p:nvPr/>
        </p:nvSpPr>
        <p:spPr bwMode="auto">
          <a:xfrm>
            <a:off x="502811" y="858960"/>
            <a:ext cx="6493741"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400" b="1" u="none" strike="noStrike" cap="none" normalizeH="0" baseline="0" dirty="0" smtClean="0">
                <a:ln>
                  <a:noFill/>
                </a:ln>
                <a:solidFill>
                  <a:srgbClr val="002060"/>
                </a:solidFill>
                <a:effectLst/>
                <a:latin typeface="erdana"/>
              </a:rPr>
              <a:t>Time Complexity</a:t>
            </a:r>
          </a:p>
        </p:txBody>
      </p:sp>
      <p:sp>
        <p:nvSpPr>
          <p:cNvPr id="4" name="Rectangle 3"/>
          <p:cNvSpPr/>
          <p:nvPr/>
        </p:nvSpPr>
        <p:spPr>
          <a:xfrm>
            <a:off x="502811" y="3936021"/>
            <a:ext cx="6096000" cy="1703030"/>
          </a:xfrm>
          <a:prstGeom prst="rect">
            <a:avLst/>
          </a:prstGeom>
        </p:spPr>
        <p:txBody>
          <a:bodyPr>
            <a:spAutoFit/>
          </a:bodyPr>
          <a:lstStyle/>
          <a:p>
            <a:pPr>
              <a:lnSpc>
                <a:spcPct val="150000"/>
              </a:lnSpc>
            </a:pPr>
            <a:r>
              <a:rPr lang="en-IN" b="1" dirty="0">
                <a:solidFill>
                  <a:srgbClr val="25265E"/>
                </a:solidFill>
                <a:latin typeface="euclid_circular_a"/>
              </a:rPr>
              <a:t>Merge Sort Applications</a:t>
            </a:r>
          </a:p>
          <a:p>
            <a:pPr>
              <a:lnSpc>
                <a:spcPct val="150000"/>
              </a:lnSpc>
              <a:buFont typeface="Arial" panose="020B0604020202020204" pitchFamily="34" charset="0"/>
              <a:buChar char="•"/>
            </a:pPr>
            <a:r>
              <a:rPr lang="en-IN" dirty="0">
                <a:latin typeface="euclid_circular_a"/>
              </a:rPr>
              <a:t>Inversion count problem</a:t>
            </a:r>
          </a:p>
          <a:p>
            <a:pPr>
              <a:lnSpc>
                <a:spcPct val="150000"/>
              </a:lnSpc>
              <a:buFont typeface="Arial" panose="020B0604020202020204" pitchFamily="34" charset="0"/>
              <a:buChar char="•"/>
            </a:pPr>
            <a:r>
              <a:rPr lang="en-IN" dirty="0">
                <a:latin typeface="euclid_circular_a"/>
              </a:rPr>
              <a:t>External sorting</a:t>
            </a:r>
          </a:p>
          <a:p>
            <a:pPr>
              <a:lnSpc>
                <a:spcPct val="150000"/>
              </a:lnSpc>
              <a:buFont typeface="Arial" panose="020B0604020202020204" pitchFamily="34" charset="0"/>
              <a:buChar char="•"/>
            </a:pPr>
            <a:r>
              <a:rPr lang="en-IN" dirty="0">
                <a:latin typeface="euclid_circular_a"/>
              </a:rPr>
              <a:t>E-commerce </a:t>
            </a:r>
            <a:r>
              <a:rPr lang="en-IN" dirty="0" smtClean="0">
                <a:latin typeface="euclid_circular_a"/>
              </a:rPr>
              <a:t>applications</a:t>
            </a:r>
            <a:endParaRPr lang="en-IN" dirty="0">
              <a:latin typeface="euclid_circular_a"/>
            </a:endParaRPr>
          </a:p>
        </p:txBody>
      </p:sp>
    </p:spTree>
    <p:extLst>
      <p:ext uri="{BB962C8B-B14F-4D97-AF65-F5344CB8AC3E}">
        <p14:creationId xmlns:p14="http://schemas.microsoft.com/office/powerpoint/2010/main" val="4038046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15772"/>
            <a:ext cx="6096000" cy="5078313"/>
          </a:xfrm>
          <a:prstGeom prst="rect">
            <a:avLst/>
          </a:prstGeom>
        </p:spPr>
        <p:txBody>
          <a:bodyPr>
            <a:spAutoFit/>
          </a:bodyPr>
          <a:lstStyle/>
          <a:p>
            <a:pPr algn="just"/>
            <a:r>
              <a:rPr lang="en-IN" dirty="0">
                <a:solidFill>
                  <a:srgbClr val="002060"/>
                </a:solidFill>
                <a:latin typeface="inter-regular"/>
              </a:rPr>
              <a:t>/* Function to merge the subarrays of a[] */  </a:t>
            </a:r>
          </a:p>
          <a:p>
            <a:pPr algn="just"/>
            <a:r>
              <a:rPr lang="en-IN" b="1" dirty="0">
                <a:solidFill>
                  <a:srgbClr val="002060"/>
                </a:solidFill>
                <a:latin typeface="inter-regular"/>
              </a:rPr>
              <a:t>void</a:t>
            </a:r>
            <a:r>
              <a:rPr lang="en-IN" dirty="0">
                <a:solidFill>
                  <a:srgbClr val="002060"/>
                </a:solidFill>
                <a:latin typeface="inter-regular"/>
              </a:rPr>
              <a:t> merge(</a:t>
            </a:r>
            <a:r>
              <a:rPr lang="en-IN" b="1" dirty="0" err="1">
                <a:solidFill>
                  <a:srgbClr val="002060"/>
                </a:solidFill>
                <a:latin typeface="inter-regular"/>
              </a:rPr>
              <a:t>int</a:t>
            </a:r>
            <a:r>
              <a:rPr lang="en-IN" dirty="0">
                <a:solidFill>
                  <a:srgbClr val="002060"/>
                </a:solidFill>
                <a:latin typeface="inter-regular"/>
              </a:rPr>
              <a:t> a[], </a:t>
            </a:r>
            <a:r>
              <a:rPr lang="en-IN" b="1" dirty="0" err="1">
                <a:solidFill>
                  <a:srgbClr val="002060"/>
                </a:solidFill>
                <a:latin typeface="inter-regular"/>
              </a:rPr>
              <a:t>int</a:t>
            </a:r>
            <a:r>
              <a:rPr lang="en-IN" dirty="0">
                <a:solidFill>
                  <a:srgbClr val="002060"/>
                </a:solidFill>
                <a:latin typeface="inter-regular"/>
              </a:rPr>
              <a:t> beg, </a:t>
            </a:r>
            <a:r>
              <a:rPr lang="en-IN" b="1" dirty="0" err="1">
                <a:solidFill>
                  <a:srgbClr val="002060"/>
                </a:solidFill>
                <a:latin typeface="inter-regular"/>
              </a:rPr>
              <a:t>int</a:t>
            </a:r>
            <a:r>
              <a:rPr lang="en-IN" dirty="0">
                <a:solidFill>
                  <a:srgbClr val="002060"/>
                </a:solidFill>
                <a:latin typeface="inter-regular"/>
              </a:rPr>
              <a:t> mid, </a:t>
            </a:r>
            <a:r>
              <a:rPr lang="en-IN" b="1" dirty="0" err="1">
                <a:solidFill>
                  <a:srgbClr val="002060"/>
                </a:solidFill>
                <a:latin typeface="inter-regular"/>
              </a:rPr>
              <a:t>int</a:t>
            </a:r>
            <a:r>
              <a:rPr lang="en-IN" dirty="0">
                <a:solidFill>
                  <a:srgbClr val="002060"/>
                </a:solidFill>
                <a:latin typeface="inter-regular"/>
              </a:rPr>
              <a:t> end)    </a:t>
            </a:r>
          </a:p>
          <a:p>
            <a:pPr algn="just"/>
            <a:r>
              <a:rPr lang="en-IN" dirty="0">
                <a:solidFill>
                  <a:srgbClr val="002060"/>
                </a:solidFill>
                <a:latin typeface="inter-regular"/>
              </a:rPr>
              <a:t>{    </a:t>
            </a:r>
          </a:p>
          <a:p>
            <a:pPr algn="just"/>
            <a:r>
              <a:rPr lang="en-IN" dirty="0">
                <a:solidFill>
                  <a:srgbClr val="002060"/>
                </a:solidFill>
                <a:latin typeface="inter-regular"/>
              </a:rPr>
              <a:t>    </a:t>
            </a:r>
            <a:r>
              <a:rPr lang="en-IN" b="1" dirty="0" err="1">
                <a:solidFill>
                  <a:srgbClr val="002060"/>
                </a:solidFill>
                <a:latin typeface="inter-regular"/>
              </a:rPr>
              <a:t>int</a:t>
            </a:r>
            <a:r>
              <a:rPr lang="en-IN" dirty="0">
                <a:solidFill>
                  <a:srgbClr val="002060"/>
                </a:solidFill>
                <a:latin typeface="inter-regular"/>
              </a:rPr>
              <a:t> </a:t>
            </a:r>
            <a:r>
              <a:rPr lang="en-IN" dirty="0" err="1">
                <a:solidFill>
                  <a:srgbClr val="002060"/>
                </a:solidFill>
                <a:latin typeface="inter-regular"/>
              </a:rPr>
              <a:t>i</a:t>
            </a:r>
            <a:r>
              <a:rPr lang="en-IN" dirty="0">
                <a:solidFill>
                  <a:srgbClr val="002060"/>
                </a:solidFill>
                <a:latin typeface="inter-regular"/>
              </a:rPr>
              <a:t>, j, k;  </a:t>
            </a:r>
          </a:p>
          <a:p>
            <a:pPr algn="just"/>
            <a:r>
              <a:rPr lang="en-IN" dirty="0">
                <a:solidFill>
                  <a:srgbClr val="002060"/>
                </a:solidFill>
                <a:latin typeface="inter-regular"/>
              </a:rPr>
              <a:t>    </a:t>
            </a:r>
            <a:r>
              <a:rPr lang="en-IN" b="1" dirty="0" err="1">
                <a:solidFill>
                  <a:srgbClr val="002060"/>
                </a:solidFill>
                <a:latin typeface="inter-regular"/>
              </a:rPr>
              <a:t>int</a:t>
            </a:r>
            <a:r>
              <a:rPr lang="en-IN" dirty="0">
                <a:solidFill>
                  <a:srgbClr val="002060"/>
                </a:solidFill>
                <a:latin typeface="inter-regular"/>
              </a:rPr>
              <a:t> n1 = mid - beg + 1;    </a:t>
            </a:r>
          </a:p>
          <a:p>
            <a:pPr algn="just"/>
            <a:r>
              <a:rPr lang="en-IN" dirty="0">
                <a:solidFill>
                  <a:srgbClr val="002060"/>
                </a:solidFill>
                <a:latin typeface="inter-regular"/>
              </a:rPr>
              <a:t>    </a:t>
            </a:r>
            <a:r>
              <a:rPr lang="en-IN" b="1" dirty="0" err="1">
                <a:solidFill>
                  <a:srgbClr val="002060"/>
                </a:solidFill>
                <a:latin typeface="inter-regular"/>
              </a:rPr>
              <a:t>int</a:t>
            </a:r>
            <a:r>
              <a:rPr lang="en-IN" dirty="0">
                <a:solidFill>
                  <a:srgbClr val="002060"/>
                </a:solidFill>
                <a:latin typeface="inter-regular"/>
              </a:rPr>
              <a:t> n2 = end - mid;    </a:t>
            </a:r>
          </a:p>
          <a:p>
            <a:pPr algn="just"/>
            <a:r>
              <a:rPr lang="en-IN" dirty="0">
                <a:solidFill>
                  <a:srgbClr val="002060"/>
                </a:solidFill>
                <a:latin typeface="inter-regular"/>
              </a:rPr>
              <a:t>      </a:t>
            </a:r>
          </a:p>
          <a:p>
            <a:pPr algn="just"/>
            <a:r>
              <a:rPr lang="en-IN" dirty="0">
                <a:solidFill>
                  <a:srgbClr val="002060"/>
                </a:solidFill>
                <a:latin typeface="inter-regular"/>
              </a:rPr>
              <a:t>    </a:t>
            </a:r>
            <a:r>
              <a:rPr lang="en-IN" b="1" dirty="0" err="1">
                <a:solidFill>
                  <a:srgbClr val="002060"/>
                </a:solidFill>
                <a:latin typeface="inter-regular"/>
              </a:rPr>
              <a:t>int</a:t>
            </a:r>
            <a:r>
              <a:rPr lang="en-IN" dirty="0">
                <a:solidFill>
                  <a:srgbClr val="002060"/>
                </a:solidFill>
                <a:latin typeface="inter-regular"/>
              </a:rPr>
              <a:t> </a:t>
            </a:r>
            <a:r>
              <a:rPr lang="en-IN" dirty="0" err="1">
                <a:solidFill>
                  <a:srgbClr val="002060"/>
                </a:solidFill>
                <a:latin typeface="inter-regular"/>
              </a:rPr>
              <a:t>LeftArray</a:t>
            </a:r>
            <a:r>
              <a:rPr lang="en-IN" dirty="0">
                <a:solidFill>
                  <a:srgbClr val="002060"/>
                </a:solidFill>
                <a:latin typeface="inter-regular"/>
              </a:rPr>
              <a:t>[n1], </a:t>
            </a:r>
            <a:r>
              <a:rPr lang="en-IN" dirty="0" err="1">
                <a:solidFill>
                  <a:srgbClr val="002060"/>
                </a:solidFill>
                <a:latin typeface="inter-regular"/>
              </a:rPr>
              <a:t>RightArray</a:t>
            </a:r>
            <a:r>
              <a:rPr lang="en-IN" dirty="0">
                <a:solidFill>
                  <a:srgbClr val="002060"/>
                </a:solidFill>
                <a:latin typeface="inter-regular"/>
              </a:rPr>
              <a:t>[n2]; //temporary arrays  </a:t>
            </a:r>
          </a:p>
          <a:p>
            <a:pPr algn="just"/>
            <a:r>
              <a:rPr lang="en-IN" dirty="0">
                <a:solidFill>
                  <a:srgbClr val="002060"/>
                </a:solidFill>
                <a:latin typeface="inter-regular"/>
              </a:rPr>
              <a:t>      </a:t>
            </a:r>
          </a:p>
          <a:p>
            <a:pPr algn="just"/>
            <a:r>
              <a:rPr lang="en-IN" dirty="0">
                <a:solidFill>
                  <a:srgbClr val="002060"/>
                </a:solidFill>
                <a:latin typeface="inter-regular"/>
              </a:rPr>
              <a:t>    /* copy data to temp arrays */  </a:t>
            </a:r>
          </a:p>
          <a:p>
            <a:pPr algn="just"/>
            <a:r>
              <a:rPr lang="en-IN" dirty="0">
                <a:solidFill>
                  <a:srgbClr val="002060"/>
                </a:solidFill>
                <a:latin typeface="inter-regular"/>
              </a:rPr>
              <a:t>    </a:t>
            </a:r>
            <a:r>
              <a:rPr lang="en-IN" b="1" dirty="0">
                <a:solidFill>
                  <a:srgbClr val="002060"/>
                </a:solidFill>
                <a:latin typeface="inter-regular"/>
              </a:rPr>
              <a:t>for</a:t>
            </a:r>
            <a:r>
              <a:rPr lang="en-IN" dirty="0">
                <a:solidFill>
                  <a:srgbClr val="002060"/>
                </a:solidFill>
                <a:latin typeface="inter-regular"/>
              </a:rPr>
              <a:t> (</a:t>
            </a:r>
            <a:r>
              <a:rPr lang="en-IN" b="1" dirty="0" err="1">
                <a:solidFill>
                  <a:srgbClr val="002060"/>
                </a:solidFill>
                <a:latin typeface="inter-regular"/>
              </a:rPr>
              <a:t>int</a:t>
            </a:r>
            <a:r>
              <a:rPr lang="en-IN" dirty="0">
                <a:solidFill>
                  <a:srgbClr val="002060"/>
                </a:solidFill>
                <a:latin typeface="inter-regular"/>
              </a:rPr>
              <a:t> </a:t>
            </a:r>
            <a:r>
              <a:rPr lang="en-IN" dirty="0" err="1">
                <a:solidFill>
                  <a:srgbClr val="002060"/>
                </a:solidFill>
                <a:latin typeface="inter-regular"/>
              </a:rPr>
              <a:t>i</a:t>
            </a:r>
            <a:r>
              <a:rPr lang="en-IN" dirty="0">
                <a:solidFill>
                  <a:srgbClr val="002060"/>
                </a:solidFill>
                <a:latin typeface="inter-regular"/>
              </a:rPr>
              <a:t> = 0; </a:t>
            </a:r>
            <a:r>
              <a:rPr lang="en-IN" dirty="0" err="1">
                <a:solidFill>
                  <a:srgbClr val="002060"/>
                </a:solidFill>
                <a:latin typeface="inter-regular"/>
              </a:rPr>
              <a:t>i</a:t>
            </a:r>
            <a:r>
              <a:rPr lang="en-IN" dirty="0">
                <a:solidFill>
                  <a:srgbClr val="002060"/>
                </a:solidFill>
                <a:latin typeface="inter-regular"/>
              </a:rPr>
              <a:t> &lt; n1; </a:t>
            </a:r>
            <a:r>
              <a:rPr lang="en-IN" dirty="0" err="1">
                <a:solidFill>
                  <a:srgbClr val="002060"/>
                </a:solidFill>
                <a:latin typeface="inter-regular"/>
              </a:rPr>
              <a:t>i</a:t>
            </a:r>
            <a:r>
              <a:rPr lang="en-IN" dirty="0">
                <a:solidFill>
                  <a:srgbClr val="002060"/>
                </a:solidFill>
                <a:latin typeface="inter-regular"/>
              </a:rPr>
              <a:t>++)    </a:t>
            </a:r>
          </a:p>
          <a:p>
            <a:pPr algn="just"/>
            <a:r>
              <a:rPr lang="en-IN" dirty="0">
                <a:solidFill>
                  <a:srgbClr val="002060"/>
                </a:solidFill>
                <a:latin typeface="inter-regular"/>
              </a:rPr>
              <a:t>    </a:t>
            </a:r>
            <a:r>
              <a:rPr lang="en-IN" dirty="0" err="1">
                <a:solidFill>
                  <a:srgbClr val="002060"/>
                </a:solidFill>
                <a:latin typeface="inter-regular"/>
              </a:rPr>
              <a:t>LeftArray</a:t>
            </a:r>
            <a:r>
              <a:rPr lang="en-IN" dirty="0">
                <a:solidFill>
                  <a:srgbClr val="002060"/>
                </a:solidFill>
                <a:latin typeface="inter-regular"/>
              </a:rPr>
              <a:t>[</a:t>
            </a:r>
            <a:r>
              <a:rPr lang="en-IN" dirty="0" err="1">
                <a:solidFill>
                  <a:srgbClr val="002060"/>
                </a:solidFill>
                <a:latin typeface="inter-regular"/>
              </a:rPr>
              <a:t>i</a:t>
            </a:r>
            <a:r>
              <a:rPr lang="en-IN" dirty="0">
                <a:solidFill>
                  <a:srgbClr val="002060"/>
                </a:solidFill>
                <a:latin typeface="inter-regular"/>
              </a:rPr>
              <a:t>] = a[beg + </a:t>
            </a:r>
            <a:r>
              <a:rPr lang="en-IN" dirty="0" err="1">
                <a:solidFill>
                  <a:srgbClr val="002060"/>
                </a:solidFill>
                <a:latin typeface="inter-regular"/>
              </a:rPr>
              <a:t>i</a:t>
            </a:r>
            <a:r>
              <a:rPr lang="en-IN" dirty="0">
                <a:solidFill>
                  <a:srgbClr val="002060"/>
                </a:solidFill>
                <a:latin typeface="inter-regular"/>
              </a:rPr>
              <a:t>];    </a:t>
            </a:r>
          </a:p>
          <a:p>
            <a:pPr algn="just"/>
            <a:r>
              <a:rPr lang="en-IN" dirty="0">
                <a:solidFill>
                  <a:srgbClr val="002060"/>
                </a:solidFill>
                <a:latin typeface="inter-regular"/>
              </a:rPr>
              <a:t>    </a:t>
            </a:r>
            <a:r>
              <a:rPr lang="en-IN" b="1" dirty="0">
                <a:solidFill>
                  <a:srgbClr val="002060"/>
                </a:solidFill>
                <a:latin typeface="inter-regular"/>
              </a:rPr>
              <a:t>for</a:t>
            </a:r>
            <a:r>
              <a:rPr lang="en-IN" dirty="0">
                <a:solidFill>
                  <a:srgbClr val="002060"/>
                </a:solidFill>
                <a:latin typeface="inter-regular"/>
              </a:rPr>
              <a:t> (</a:t>
            </a:r>
            <a:r>
              <a:rPr lang="en-IN" b="1" dirty="0" err="1">
                <a:solidFill>
                  <a:srgbClr val="002060"/>
                </a:solidFill>
                <a:latin typeface="inter-regular"/>
              </a:rPr>
              <a:t>int</a:t>
            </a:r>
            <a:r>
              <a:rPr lang="en-IN" dirty="0">
                <a:solidFill>
                  <a:srgbClr val="002060"/>
                </a:solidFill>
                <a:latin typeface="inter-regular"/>
              </a:rPr>
              <a:t> j = 0; j &lt; n2; </a:t>
            </a:r>
            <a:r>
              <a:rPr lang="en-IN" dirty="0" err="1">
                <a:solidFill>
                  <a:srgbClr val="002060"/>
                </a:solidFill>
                <a:latin typeface="inter-regular"/>
              </a:rPr>
              <a:t>j++</a:t>
            </a:r>
            <a:r>
              <a:rPr lang="en-IN" dirty="0">
                <a:solidFill>
                  <a:srgbClr val="002060"/>
                </a:solidFill>
                <a:latin typeface="inter-regular"/>
              </a:rPr>
              <a:t>)    </a:t>
            </a:r>
          </a:p>
          <a:p>
            <a:pPr algn="just"/>
            <a:r>
              <a:rPr lang="en-IN" dirty="0">
                <a:solidFill>
                  <a:srgbClr val="002060"/>
                </a:solidFill>
                <a:latin typeface="inter-regular"/>
              </a:rPr>
              <a:t>    </a:t>
            </a:r>
            <a:r>
              <a:rPr lang="en-IN" dirty="0" err="1">
                <a:solidFill>
                  <a:srgbClr val="002060"/>
                </a:solidFill>
                <a:latin typeface="inter-regular"/>
              </a:rPr>
              <a:t>RightArray</a:t>
            </a:r>
            <a:r>
              <a:rPr lang="en-IN" dirty="0">
                <a:solidFill>
                  <a:srgbClr val="002060"/>
                </a:solidFill>
                <a:latin typeface="inter-regular"/>
              </a:rPr>
              <a:t>[j] = a[mid + 1 + j];    </a:t>
            </a:r>
          </a:p>
          <a:p>
            <a:pPr algn="just"/>
            <a:r>
              <a:rPr lang="en-IN" dirty="0">
                <a:solidFill>
                  <a:srgbClr val="002060"/>
                </a:solidFill>
                <a:latin typeface="inter-regular"/>
              </a:rPr>
              <a:t>      </a:t>
            </a:r>
          </a:p>
          <a:p>
            <a:pPr algn="just"/>
            <a:r>
              <a:rPr lang="en-IN" dirty="0">
                <a:solidFill>
                  <a:srgbClr val="002060"/>
                </a:solidFill>
                <a:latin typeface="inter-regular"/>
              </a:rPr>
              <a:t>    </a:t>
            </a:r>
            <a:r>
              <a:rPr lang="en-IN" dirty="0" err="1">
                <a:solidFill>
                  <a:srgbClr val="002060"/>
                </a:solidFill>
                <a:latin typeface="inter-regular"/>
              </a:rPr>
              <a:t>i</a:t>
            </a:r>
            <a:r>
              <a:rPr lang="en-IN" dirty="0">
                <a:solidFill>
                  <a:srgbClr val="002060"/>
                </a:solidFill>
                <a:latin typeface="inter-regular"/>
              </a:rPr>
              <a:t> = 0; /* initial index of first sub-array */  </a:t>
            </a:r>
          </a:p>
          <a:p>
            <a:pPr algn="just"/>
            <a:r>
              <a:rPr lang="en-IN" dirty="0">
                <a:solidFill>
                  <a:srgbClr val="002060"/>
                </a:solidFill>
                <a:latin typeface="inter-regular"/>
              </a:rPr>
              <a:t>    j = 0; /* initial index of second sub-array */   </a:t>
            </a:r>
          </a:p>
          <a:p>
            <a:pPr algn="just"/>
            <a:r>
              <a:rPr lang="en-IN" dirty="0">
                <a:solidFill>
                  <a:srgbClr val="002060"/>
                </a:solidFill>
                <a:latin typeface="inter-regular"/>
              </a:rPr>
              <a:t>    k = beg;  /* initial index of merged sub-array */  </a:t>
            </a:r>
            <a:endParaRPr lang="en-IN" b="0" i="0" dirty="0">
              <a:solidFill>
                <a:srgbClr val="002060"/>
              </a:solidFill>
              <a:effectLst/>
              <a:latin typeface="inter-regular"/>
            </a:endParaRPr>
          </a:p>
        </p:txBody>
      </p:sp>
    </p:spTree>
    <p:extLst>
      <p:ext uri="{BB962C8B-B14F-4D97-AF65-F5344CB8AC3E}">
        <p14:creationId xmlns:p14="http://schemas.microsoft.com/office/powerpoint/2010/main" val="2816950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1055" y="433104"/>
            <a:ext cx="7661564" cy="6124754"/>
          </a:xfrm>
          <a:prstGeom prst="rect">
            <a:avLst/>
          </a:prstGeom>
        </p:spPr>
        <p:txBody>
          <a:bodyPr wrap="square">
            <a:spAutoFit/>
          </a:bodyPr>
          <a:lstStyle/>
          <a:p>
            <a:pPr algn="just"/>
            <a:r>
              <a:rPr lang="en-IN" sz="1400" b="1" dirty="0">
                <a:solidFill>
                  <a:srgbClr val="006699"/>
                </a:solidFill>
                <a:latin typeface="inter-regular"/>
              </a:rPr>
              <a:t>while</a:t>
            </a:r>
            <a:r>
              <a:rPr lang="en-IN" sz="1400" dirty="0">
                <a:solidFill>
                  <a:srgbClr val="000000"/>
                </a:solidFill>
                <a:latin typeface="inter-regular"/>
              </a:rPr>
              <a:t> (</a:t>
            </a:r>
            <a:r>
              <a:rPr lang="en-IN" sz="1400" dirty="0" err="1">
                <a:solidFill>
                  <a:srgbClr val="000000"/>
                </a:solidFill>
                <a:latin typeface="inter-regular"/>
              </a:rPr>
              <a:t>i</a:t>
            </a:r>
            <a:r>
              <a:rPr lang="en-IN" sz="1400" dirty="0">
                <a:solidFill>
                  <a:srgbClr val="000000"/>
                </a:solidFill>
                <a:latin typeface="inter-regular"/>
              </a:rPr>
              <a:t> &lt; n1 &amp;&amp; j &lt; n2)    </a:t>
            </a:r>
          </a:p>
          <a:p>
            <a:pPr algn="just"/>
            <a:r>
              <a:rPr lang="en-IN" sz="1400" dirty="0">
                <a:solidFill>
                  <a:srgbClr val="000000"/>
                </a:solidFill>
                <a:latin typeface="inter-regular"/>
              </a:rPr>
              <a:t>    {    </a:t>
            </a:r>
          </a:p>
          <a:p>
            <a:pPr algn="just"/>
            <a:r>
              <a:rPr lang="en-IN" sz="1400" dirty="0">
                <a:solidFill>
                  <a:srgbClr val="000000"/>
                </a:solidFill>
                <a:latin typeface="inter-regular"/>
              </a:rPr>
              <a:t>        </a:t>
            </a:r>
            <a:r>
              <a:rPr lang="en-IN" sz="1400" b="1" dirty="0">
                <a:solidFill>
                  <a:srgbClr val="006699"/>
                </a:solidFill>
                <a:latin typeface="inter-regular"/>
              </a:rPr>
              <a:t>if</a:t>
            </a:r>
            <a:r>
              <a:rPr lang="en-IN" sz="1400" dirty="0">
                <a:solidFill>
                  <a:srgbClr val="000000"/>
                </a:solidFill>
                <a:latin typeface="inter-regular"/>
              </a:rPr>
              <a:t>(</a:t>
            </a:r>
            <a:r>
              <a:rPr lang="en-IN" sz="1400" dirty="0" err="1">
                <a:solidFill>
                  <a:srgbClr val="000000"/>
                </a:solidFill>
                <a:latin typeface="inter-regular"/>
              </a:rPr>
              <a:t>LeftArray</a:t>
            </a:r>
            <a:r>
              <a:rPr lang="en-IN" sz="1400" dirty="0">
                <a:solidFill>
                  <a:srgbClr val="000000"/>
                </a:solidFill>
                <a:latin typeface="inter-regular"/>
              </a:rPr>
              <a:t>[</a:t>
            </a:r>
            <a:r>
              <a:rPr lang="en-IN" sz="1400" dirty="0" err="1">
                <a:solidFill>
                  <a:srgbClr val="000000"/>
                </a:solidFill>
                <a:latin typeface="inter-regular"/>
              </a:rPr>
              <a:t>i</a:t>
            </a:r>
            <a:r>
              <a:rPr lang="en-IN" sz="1400" dirty="0">
                <a:solidFill>
                  <a:srgbClr val="000000"/>
                </a:solidFill>
                <a:latin typeface="inter-regular"/>
              </a:rPr>
              <a:t>] &lt;= </a:t>
            </a:r>
            <a:r>
              <a:rPr lang="en-IN" sz="1400" dirty="0" err="1">
                <a:solidFill>
                  <a:srgbClr val="000000"/>
                </a:solidFill>
                <a:latin typeface="inter-regular"/>
              </a:rPr>
              <a:t>RightArray</a:t>
            </a:r>
            <a:r>
              <a:rPr lang="en-IN" sz="1400" dirty="0">
                <a:solidFill>
                  <a:srgbClr val="000000"/>
                </a:solidFill>
                <a:latin typeface="inter-regular"/>
              </a:rPr>
              <a:t>[j])    </a:t>
            </a:r>
          </a:p>
          <a:p>
            <a:pPr algn="just"/>
            <a:r>
              <a:rPr lang="en-IN" sz="1400" dirty="0">
                <a:solidFill>
                  <a:srgbClr val="000000"/>
                </a:solidFill>
                <a:latin typeface="inter-regular"/>
              </a:rPr>
              <a:t>        {    </a:t>
            </a:r>
          </a:p>
          <a:p>
            <a:pPr algn="just"/>
            <a:r>
              <a:rPr lang="en-IN" sz="1400" dirty="0">
                <a:solidFill>
                  <a:srgbClr val="000000"/>
                </a:solidFill>
                <a:latin typeface="inter-regular"/>
              </a:rPr>
              <a:t>            a[k] = </a:t>
            </a:r>
            <a:r>
              <a:rPr lang="en-IN" sz="1400" dirty="0" err="1">
                <a:solidFill>
                  <a:srgbClr val="000000"/>
                </a:solidFill>
                <a:latin typeface="inter-regular"/>
              </a:rPr>
              <a:t>LeftArray</a:t>
            </a:r>
            <a:r>
              <a:rPr lang="en-IN" sz="1400" dirty="0">
                <a:solidFill>
                  <a:srgbClr val="000000"/>
                </a:solidFill>
                <a:latin typeface="inter-regular"/>
              </a:rPr>
              <a:t>[</a:t>
            </a:r>
            <a:r>
              <a:rPr lang="en-IN" sz="1400" dirty="0" err="1">
                <a:solidFill>
                  <a:srgbClr val="000000"/>
                </a:solidFill>
                <a:latin typeface="inter-regular"/>
              </a:rPr>
              <a:t>i</a:t>
            </a:r>
            <a:r>
              <a:rPr lang="en-IN" sz="1400" dirty="0">
                <a:solidFill>
                  <a:srgbClr val="000000"/>
                </a:solidFill>
                <a:latin typeface="inter-regular"/>
              </a:rPr>
              <a:t>];    </a:t>
            </a:r>
          </a:p>
          <a:p>
            <a:pPr algn="just"/>
            <a:r>
              <a:rPr lang="en-IN" sz="1400" dirty="0">
                <a:solidFill>
                  <a:srgbClr val="000000"/>
                </a:solidFill>
                <a:latin typeface="inter-regular"/>
              </a:rPr>
              <a:t>            </a:t>
            </a:r>
            <a:r>
              <a:rPr lang="en-IN" sz="1400" dirty="0" err="1">
                <a:solidFill>
                  <a:srgbClr val="000000"/>
                </a:solidFill>
                <a:latin typeface="inter-regular"/>
              </a:rPr>
              <a:t>i</a:t>
            </a:r>
            <a:r>
              <a:rPr lang="en-IN" sz="1400" dirty="0">
                <a:solidFill>
                  <a:srgbClr val="000000"/>
                </a:solidFill>
                <a:latin typeface="inter-regular"/>
              </a:rPr>
              <a:t>++;    </a:t>
            </a:r>
          </a:p>
          <a:p>
            <a:pPr algn="just"/>
            <a:r>
              <a:rPr lang="en-IN" sz="1400" dirty="0">
                <a:solidFill>
                  <a:srgbClr val="000000"/>
                </a:solidFill>
                <a:latin typeface="inter-regular"/>
              </a:rPr>
              <a:t>        }    </a:t>
            </a:r>
          </a:p>
          <a:p>
            <a:pPr algn="just"/>
            <a:r>
              <a:rPr lang="en-IN" sz="1400" dirty="0">
                <a:solidFill>
                  <a:srgbClr val="000000"/>
                </a:solidFill>
                <a:latin typeface="inter-regular"/>
              </a:rPr>
              <a:t>        </a:t>
            </a:r>
            <a:r>
              <a:rPr lang="en-IN" sz="1400" b="1" dirty="0">
                <a:solidFill>
                  <a:srgbClr val="006699"/>
                </a:solidFill>
                <a:latin typeface="inter-regular"/>
              </a:rPr>
              <a:t>else</a:t>
            </a:r>
            <a:r>
              <a:rPr lang="en-IN" sz="1400" dirty="0">
                <a:solidFill>
                  <a:srgbClr val="000000"/>
                </a:solidFill>
                <a:latin typeface="inter-regular"/>
              </a:rPr>
              <a:t>    </a:t>
            </a:r>
          </a:p>
          <a:p>
            <a:pPr algn="just"/>
            <a:r>
              <a:rPr lang="en-IN" sz="1400" dirty="0">
                <a:solidFill>
                  <a:srgbClr val="000000"/>
                </a:solidFill>
                <a:latin typeface="inter-regular"/>
              </a:rPr>
              <a:t>        {    </a:t>
            </a:r>
          </a:p>
          <a:p>
            <a:pPr algn="just"/>
            <a:r>
              <a:rPr lang="en-IN" sz="1400" dirty="0">
                <a:solidFill>
                  <a:srgbClr val="000000"/>
                </a:solidFill>
                <a:latin typeface="inter-regular"/>
              </a:rPr>
              <a:t>            a[k] = </a:t>
            </a:r>
            <a:r>
              <a:rPr lang="en-IN" sz="1400" dirty="0" err="1">
                <a:solidFill>
                  <a:srgbClr val="000000"/>
                </a:solidFill>
                <a:latin typeface="inter-regular"/>
              </a:rPr>
              <a:t>RightArray</a:t>
            </a:r>
            <a:r>
              <a:rPr lang="en-IN" sz="1400" dirty="0">
                <a:solidFill>
                  <a:srgbClr val="000000"/>
                </a:solidFill>
                <a:latin typeface="inter-regular"/>
              </a:rPr>
              <a:t>[j];    </a:t>
            </a:r>
          </a:p>
          <a:p>
            <a:pPr algn="just"/>
            <a:r>
              <a:rPr lang="en-IN" sz="1400" dirty="0">
                <a:solidFill>
                  <a:srgbClr val="000000"/>
                </a:solidFill>
                <a:latin typeface="inter-regular"/>
              </a:rPr>
              <a:t>            </a:t>
            </a:r>
            <a:r>
              <a:rPr lang="en-IN" sz="1400" dirty="0" err="1">
                <a:solidFill>
                  <a:srgbClr val="000000"/>
                </a:solidFill>
                <a:latin typeface="inter-regular"/>
              </a:rPr>
              <a:t>j++</a:t>
            </a:r>
            <a:r>
              <a:rPr lang="en-IN" sz="1400" dirty="0">
                <a:solidFill>
                  <a:srgbClr val="000000"/>
                </a:solidFill>
                <a:latin typeface="inter-regular"/>
              </a:rPr>
              <a:t>;    </a:t>
            </a:r>
          </a:p>
          <a:p>
            <a:pPr algn="just"/>
            <a:r>
              <a:rPr lang="en-IN" sz="1400" dirty="0">
                <a:solidFill>
                  <a:srgbClr val="000000"/>
                </a:solidFill>
                <a:latin typeface="inter-regular"/>
              </a:rPr>
              <a:t>        }    </a:t>
            </a:r>
          </a:p>
          <a:p>
            <a:pPr algn="just"/>
            <a:r>
              <a:rPr lang="en-IN" sz="1400" dirty="0">
                <a:solidFill>
                  <a:srgbClr val="000000"/>
                </a:solidFill>
                <a:latin typeface="inter-regular"/>
              </a:rPr>
              <a:t>        k++;    </a:t>
            </a:r>
          </a:p>
          <a:p>
            <a:pPr algn="just"/>
            <a:r>
              <a:rPr lang="en-IN" sz="1400" dirty="0">
                <a:solidFill>
                  <a:srgbClr val="000000"/>
                </a:solidFill>
                <a:latin typeface="inter-regular"/>
              </a:rPr>
              <a:t>    }    </a:t>
            </a:r>
          </a:p>
          <a:p>
            <a:pPr algn="just"/>
            <a:r>
              <a:rPr lang="en-IN" sz="1400" dirty="0">
                <a:solidFill>
                  <a:srgbClr val="000000"/>
                </a:solidFill>
                <a:latin typeface="inter-regular"/>
              </a:rPr>
              <a:t>    </a:t>
            </a:r>
            <a:r>
              <a:rPr lang="en-IN" sz="1400" b="1" dirty="0">
                <a:solidFill>
                  <a:srgbClr val="006699"/>
                </a:solidFill>
                <a:latin typeface="inter-regular"/>
              </a:rPr>
              <a:t>while</a:t>
            </a:r>
            <a:r>
              <a:rPr lang="en-IN" sz="1400" dirty="0">
                <a:solidFill>
                  <a:srgbClr val="000000"/>
                </a:solidFill>
                <a:latin typeface="inter-regular"/>
              </a:rPr>
              <a:t> (</a:t>
            </a:r>
            <a:r>
              <a:rPr lang="en-IN" sz="1400" dirty="0" err="1">
                <a:solidFill>
                  <a:srgbClr val="000000"/>
                </a:solidFill>
                <a:latin typeface="inter-regular"/>
              </a:rPr>
              <a:t>i</a:t>
            </a:r>
            <a:r>
              <a:rPr lang="en-IN" sz="1400" dirty="0">
                <a:solidFill>
                  <a:srgbClr val="000000"/>
                </a:solidFill>
                <a:latin typeface="inter-regular"/>
              </a:rPr>
              <a:t>&lt;n1)    </a:t>
            </a:r>
          </a:p>
          <a:p>
            <a:pPr algn="just"/>
            <a:r>
              <a:rPr lang="en-IN" sz="1400" dirty="0">
                <a:solidFill>
                  <a:srgbClr val="000000"/>
                </a:solidFill>
                <a:latin typeface="inter-regular"/>
              </a:rPr>
              <a:t>    {    </a:t>
            </a:r>
          </a:p>
          <a:p>
            <a:pPr algn="just"/>
            <a:r>
              <a:rPr lang="en-IN" sz="1400" dirty="0">
                <a:solidFill>
                  <a:srgbClr val="000000"/>
                </a:solidFill>
                <a:latin typeface="inter-regular"/>
              </a:rPr>
              <a:t>        a[k] = </a:t>
            </a:r>
            <a:r>
              <a:rPr lang="en-IN" sz="1400" dirty="0" err="1">
                <a:solidFill>
                  <a:srgbClr val="000000"/>
                </a:solidFill>
                <a:latin typeface="inter-regular"/>
              </a:rPr>
              <a:t>LeftArray</a:t>
            </a:r>
            <a:r>
              <a:rPr lang="en-IN" sz="1400" dirty="0">
                <a:solidFill>
                  <a:srgbClr val="000000"/>
                </a:solidFill>
                <a:latin typeface="inter-regular"/>
              </a:rPr>
              <a:t>[</a:t>
            </a:r>
            <a:r>
              <a:rPr lang="en-IN" sz="1400" dirty="0" err="1">
                <a:solidFill>
                  <a:srgbClr val="000000"/>
                </a:solidFill>
                <a:latin typeface="inter-regular"/>
              </a:rPr>
              <a:t>i</a:t>
            </a:r>
            <a:r>
              <a:rPr lang="en-IN" sz="1400" dirty="0">
                <a:solidFill>
                  <a:srgbClr val="000000"/>
                </a:solidFill>
                <a:latin typeface="inter-regular"/>
              </a:rPr>
              <a:t>];    </a:t>
            </a:r>
          </a:p>
          <a:p>
            <a:pPr algn="just"/>
            <a:r>
              <a:rPr lang="en-IN" sz="1400" dirty="0">
                <a:solidFill>
                  <a:srgbClr val="000000"/>
                </a:solidFill>
                <a:latin typeface="inter-regular"/>
              </a:rPr>
              <a:t>        </a:t>
            </a:r>
            <a:r>
              <a:rPr lang="en-IN" sz="1400" dirty="0" err="1">
                <a:solidFill>
                  <a:srgbClr val="000000"/>
                </a:solidFill>
                <a:latin typeface="inter-regular"/>
              </a:rPr>
              <a:t>i</a:t>
            </a:r>
            <a:r>
              <a:rPr lang="en-IN" sz="1400" dirty="0">
                <a:solidFill>
                  <a:srgbClr val="000000"/>
                </a:solidFill>
                <a:latin typeface="inter-regular"/>
              </a:rPr>
              <a:t>++;    </a:t>
            </a:r>
          </a:p>
          <a:p>
            <a:pPr algn="just"/>
            <a:r>
              <a:rPr lang="en-IN" sz="1400" dirty="0">
                <a:solidFill>
                  <a:srgbClr val="000000"/>
                </a:solidFill>
                <a:latin typeface="inter-regular"/>
              </a:rPr>
              <a:t>        k++;    </a:t>
            </a:r>
          </a:p>
          <a:p>
            <a:pPr algn="just"/>
            <a:r>
              <a:rPr lang="en-IN" sz="1400" dirty="0">
                <a:solidFill>
                  <a:srgbClr val="000000"/>
                </a:solidFill>
                <a:latin typeface="inter-regular"/>
              </a:rPr>
              <a:t>    }    </a:t>
            </a:r>
          </a:p>
          <a:p>
            <a:pPr algn="just"/>
            <a:r>
              <a:rPr lang="en-IN" sz="1400" dirty="0">
                <a:solidFill>
                  <a:srgbClr val="000000"/>
                </a:solidFill>
                <a:latin typeface="inter-regular"/>
              </a:rPr>
              <a:t>      </a:t>
            </a:r>
          </a:p>
          <a:p>
            <a:pPr algn="just"/>
            <a:r>
              <a:rPr lang="en-IN" sz="1400" dirty="0">
                <a:solidFill>
                  <a:srgbClr val="000000"/>
                </a:solidFill>
                <a:latin typeface="inter-regular"/>
              </a:rPr>
              <a:t>    </a:t>
            </a:r>
            <a:r>
              <a:rPr lang="en-IN" sz="1400" b="1" dirty="0">
                <a:solidFill>
                  <a:srgbClr val="006699"/>
                </a:solidFill>
                <a:latin typeface="inter-regular"/>
              </a:rPr>
              <a:t>while</a:t>
            </a:r>
            <a:r>
              <a:rPr lang="en-IN" sz="1400" dirty="0">
                <a:solidFill>
                  <a:srgbClr val="000000"/>
                </a:solidFill>
                <a:latin typeface="inter-regular"/>
              </a:rPr>
              <a:t> (j&lt;n2)    </a:t>
            </a:r>
          </a:p>
          <a:p>
            <a:pPr algn="just"/>
            <a:r>
              <a:rPr lang="en-IN" sz="1400" dirty="0">
                <a:solidFill>
                  <a:srgbClr val="000000"/>
                </a:solidFill>
                <a:latin typeface="inter-regular"/>
              </a:rPr>
              <a:t>    {    </a:t>
            </a:r>
          </a:p>
          <a:p>
            <a:pPr algn="just"/>
            <a:r>
              <a:rPr lang="en-IN" sz="1400" dirty="0">
                <a:solidFill>
                  <a:srgbClr val="000000"/>
                </a:solidFill>
                <a:latin typeface="inter-regular"/>
              </a:rPr>
              <a:t>        a[k] = </a:t>
            </a:r>
            <a:r>
              <a:rPr lang="en-IN" sz="1400" dirty="0" err="1">
                <a:solidFill>
                  <a:srgbClr val="000000"/>
                </a:solidFill>
                <a:latin typeface="inter-regular"/>
              </a:rPr>
              <a:t>RightArray</a:t>
            </a:r>
            <a:r>
              <a:rPr lang="en-IN" sz="1400" dirty="0">
                <a:solidFill>
                  <a:srgbClr val="000000"/>
                </a:solidFill>
                <a:latin typeface="inter-regular"/>
              </a:rPr>
              <a:t>[j];    </a:t>
            </a:r>
          </a:p>
          <a:p>
            <a:pPr algn="just"/>
            <a:r>
              <a:rPr lang="en-IN" sz="1400" dirty="0">
                <a:solidFill>
                  <a:srgbClr val="000000"/>
                </a:solidFill>
                <a:latin typeface="inter-regular"/>
              </a:rPr>
              <a:t>        </a:t>
            </a:r>
            <a:r>
              <a:rPr lang="en-IN" sz="1400" dirty="0" err="1">
                <a:solidFill>
                  <a:srgbClr val="000000"/>
                </a:solidFill>
                <a:latin typeface="inter-regular"/>
              </a:rPr>
              <a:t>j++</a:t>
            </a:r>
            <a:r>
              <a:rPr lang="en-IN" sz="1400" dirty="0">
                <a:solidFill>
                  <a:srgbClr val="000000"/>
                </a:solidFill>
                <a:latin typeface="inter-regular"/>
              </a:rPr>
              <a:t>;    </a:t>
            </a:r>
          </a:p>
          <a:p>
            <a:pPr algn="just"/>
            <a:r>
              <a:rPr lang="en-IN" sz="1400" dirty="0">
                <a:solidFill>
                  <a:srgbClr val="000000"/>
                </a:solidFill>
                <a:latin typeface="inter-regular"/>
              </a:rPr>
              <a:t>        k++;    </a:t>
            </a:r>
          </a:p>
          <a:p>
            <a:pPr algn="just"/>
            <a:r>
              <a:rPr lang="en-IN" sz="1400" dirty="0">
                <a:solidFill>
                  <a:srgbClr val="000000"/>
                </a:solidFill>
                <a:latin typeface="inter-regular"/>
              </a:rPr>
              <a:t>    }    </a:t>
            </a:r>
          </a:p>
          <a:p>
            <a:pPr algn="just"/>
            <a:r>
              <a:rPr lang="en-IN" sz="1400" dirty="0">
                <a:solidFill>
                  <a:srgbClr val="000000"/>
                </a:solidFill>
                <a:latin typeface="inter-regular"/>
              </a:rPr>
              <a:t>}    </a:t>
            </a:r>
            <a:endParaRPr lang="en-IN" sz="1400" b="0" i="0" dirty="0">
              <a:solidFill>
                <a:srgbClr val="000000"/>
              </a:solidFill>
              <a:effectLst/>
              <a:latin typeface="inter-regular"/>
            </a:endParaRPr>
          </a:p>
        </p:txBody>
      </p:sp>
    </p:spTree>
    <p:extLst>
      <p:ext uri="{BB962C8B-B14F-4D97-AF65-F5344CB8AC3E}">
        <p14:creationId xmlns:p14="http://schemas.microsoft.com/office/powerpoint/2010/main" val="24822736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236" y="515863"/>
            <a:ext cx="9989128" cy="5632311"/>
          </a:xfrm>
          <a:prstGeom prst="rect">
            <a:avLst/>
          </a:prstGeom>
        </p:spPr>
        <p:txBody>
          <a:bodyPr wrap="square">
            <a:spAutoFit/>
          </a:bodyPr>
          <a:lstStyle/>
          <a:p>
            <a:pPr algn="just"/>
            <a:r>
              <a:rPr lang="en-IN" b="1" dirty="0">
                <a:solidFill>
                  <a:srgbClr val="006699"/>
                </a:solidFill>
                <a:latin typeface="inter-regular"/>
              </a:rPr>
              <a:t>void</a:t>
            </a:r>
            <a:r>
              <a:rPr lang="en-IN" dirty="0">
                <a:solidFill>
                  <a:srgbClr val="000000"/>
                </a:solidFill>
                <a:latin typeface="inter-regular"/>
              </a:rPr>
              <a:t> </a:t>
            </a:r>
            <a:r>
              <a:rPr lang="en-IN" dirty="0" err="1">
                <a:solidFill>
                  <a:srgbClr val="000000"/>
                </a:solidFill>
                <a:latin typeface="inter-regular"/>
              </a:rPr>
              <a:t>mergeSort</a:t>
            </a:r>
            <a:r>
              <a:rPr lang="en-IN" dirty="0">
                <a:solidFill>
                  <a:srgbClr val="000000"/>
                </a:solidFill>
                <a:latin typeface="inter-regular"/>
              </a:rPr>
              <a:t>(</a:t>
            </a:r>
            <a:r>
              <a:rPr lang="en-IN" b="1" dirty="0" err="1">
                <a:solidFill>
                  <a:srgbClr val="2E8B57"/>
                </a:solidFill>
                <a:latin typeface="inter-regular"/>
              </a:rPr>
              <a:t>int</a:t>
            </a:r>
            <a:r>
              <a:rPr lang="en-IN" dirty="0">
                <a:solidFill>
                  <a:srgbClr val="000000"/>
                </a:solidFill>
                <a:latin typeface="inter-regular"/>
              </a:rPr>
              <a:t> a[], </a:t>
            </a:r>
            <a:r>
              <a:rPr lang="en-IN" b="1" dirty="0" err="1">
                <a:solidFill>
                  <a:srgbClr val="2E8B57"/>
                </a:solidFill>
                <a:latin typeface="inter-regular"/>
              </a:rPr>
              <a:t>int</a:t>
            </a:r>
            <a:r>
              <a:rPr lang="en-IN" dirty="0">
                <a:solidFill>
                  <a:srgbClr val="000000"/>
                </a:solidFill>
                <a:latin typeface="inter-regular"/>
              </a:rPr>
              <a:t> beg, </a:t>
            </a:r>
            <a:r>
              <a:rPr lang="en-IN" b="1" dirty="0" err="1">
                <a:solidFill>
                  <a:srgbClr val="2E8B57"/>
                </a:solidFill>
                <a:latin typeface="inter-regular"/>
              </a:rPr>
              <a:t>int</a:t>
            </a:r>
            <a:r>
              <a:rPr lang="en-IN" dirty="0">
                <a:solidFill>
                  <a:srgbClr val="000000"/>
                </a:solidFill>
                <a:latin typeface="inter-regular"/>
              </a:rPr>
              <a:t> end)  </a:t>
            </a:r>
          </a:p>
          <a:p>
            <a:pPr algn="just"/>
            <a:r>
              <a:rPr lang="en-IN" dirty="0">
                <a:solidFill>
                  <a:srgbClr val="000000"/>
                </a:solidFill>
                <a:latin typeface="inter-regular"/>
              </a:rPr>
              <a:t>{  </a:t>
            </a:r>
          </a:p>
          <a:p>
            <a:pPr algn="just"/>
            <a:r>
              <a:rPr lang="en-IN" dirty="0">
                <a:solidFill>
                  <a:srgbClr val="000000"/>
                </a:solidFill>
                <a:latin typeface="inter-regular"/>
              </a:rPr>
              <a:t>    </a:t>
            </a:r>
            <a:r>
              <a:rPr lang="en-IN" b="1" dirty="0">
                <a:solidFill>
                  <a:srgbClr val="006699"/>
                </a:solidFill>
                <a:latin typeface="inter-regular"/>
              </a:rPr>
              <a:t>if</a:t>
            </a:r>
            <a:r>
              <a:rPr lang="en-IN" dirty="0">
                <a:solidFill>
                  <a:srgbClr val="000000"/>
                </a:solidFill>
                <a:latin typeface="inter-regular"/>
              </a:rPr>
              <a:t> (beg &lt; end)   </a:t>
            </a:r>
          </a:p>
          <a:p>
            <a:pPr algn="just"/>
            <a:r>
              <a:rPr lang="en-IN" dirty="0">
                <a:solidFill>
                  <a:srgbClr val="000000"/>
                </a:solidFill>
                <a:latin typeface="inter-regular"/>
              </a:rPr>
              <a:t>    {  </a:t>
            </a:r>
          </a:p>
          <a:p>
            <a:pPr algn="just"/>
            <a:r>
              <a:rPr lang="en-IN" dirty="0">
                <a:solidFill>
                  <a:srgbClr val="000000"/>
                </a:solidFill>
                <a:latin typeface="inter-regular"/>
              </a:rPr>
              <a:t>        </a:t>
            </a:r>
            <a:r>
              <a:rPr lang="en-IN" b="1" dirty="0" err="1">
                <a:solidFill>
                  <a:srgbClr val="2E8B57"/>
                </a:solidFill>
                <a:latin typeface="inter-regular"/>
              </a:rPr>
              <a:t>int</a:t>
            </a:r>
            <a:r>
              <a:rPr lang="en-IN" dirty="0">
                <a:solidFill>
                  <a:srgbClr val="000000"/>
                </a:solidFill>
                <a:latin typeface="inter-regular"/>
              </a:rPr>
              <a:t> mid = (beg + end) / 2;  </a:t>
            </a:r>
          </a:p>
          <a:p>
            <a:pPr algn="just"/>
            <a:r>
              <a:rPr lang="en-IN" dirty="0">
                <a:solidFill>
                  <a:srgbClr val="000000"/>
                </a:solidFill>
                <a:latin typeface="inter-regular"/>
              </a:rPr>
              <a:t>        </a:t>
            </a:r>
            <a:r>
              <a:rPr lang="en-IN" dirty="0" err="1">
                <a:solidFill>
                  <a:srgbClr val="000000"/>
                </a:solidFill>
                <a:latin typeface="inter-regular"/>
              </a:rPr>
              <a:t>mergeSort</a:t>
            </a:r>
            <a:r>
              <a:rPr lang="en-IN" dirty="0">
                <a:solidFill>
                  <a:srgbClr val="000000"/>
                </a:solidFill>
                <a:latin typeface="inter-regular"/>
              </a:rPr>
              <a:t>(a, beg, mid);  </a:t>
            </a:r>
          </a:p>
          <a:p>
            <a:pPr algn="just"/>
            <a:r>
              <a:rPr lang="en-IN" dirty="0">
                <a:solidFill>
                  <a:srgbClr val="000000"/>
                </a:solidFill>
                <a:latin typeface="inter-regular"/>
              </a:rPr>
              <a:t>        </a:t>
            </a:r>
            <a:r>
              <a:rPr lang="en-IN" dirty="0" err="1">
                <a:solidFill>
                  <a:srgbClr val="000000"/>
                </a:solidFill>
                <a:latin typeface="inter-regular"/>
              </a:rPr>
              <a:t>mergeSort</a:t>
            </a:r>
            <a:r>
              <a:rPr lang="en-IN" dirty="0">
                <a:solidFill>
                  <a:srgbClr val="000000"/>
                </a:solidFill>
                <a:latin typeface="inter-regular"/>
              </a:rPr>
              <a:t>(a, mid + 1, end);  </a:t>
            </a:r>
          </a:p>
          <a:p>
            <a:pPr algn="just"/>
            <a:r>
              <a:rPr lang="en-IN" dirty="0">
                <a:solidFill>
                  <a:srgbClr val="000000"/>
                </a:solidFill>
                <a:latin typeface="inter-regular"/>
              </a:rPr>
              <a:t>        merge(a, beg, mid, end);  </a:t>
            </a:r>
          </a:p>
          <a:p>
            <a:pPr algn="just"/>
            <a:r>
              <a:rPr lang="en-IN" dirty="0">
                <a:solidFill>
                  <a:srgbClr val="000000"/>
                </a:solidFill>
                <a:latin typeface="inter-regular"/>
              </a:rPr>
              <a:t>    }  </a:t>
            </a:r>
          </a:p>
          <a:p>
            <a:pPr algn="just"/>
            <a:r>
              <a:rPr lang="en-IN" dirty="0">
                <a:solidFill>
                  <a:srgbClr val="000000"/>
                </a:solidFill>
                <a:latin typeface="inter-regular"/>
              </a:rPr>
              <a:t>}  </a:t>
            </a:r>
          </a:p>
          <a:p>
            <a:pPr algn="just"/>
            <a:r>
              <a:rPr lang="en-IN" dirty="0">
                <a:solidFill>
                  <a:srgbClr val="000000"/>
                </a:solidFill>
                <a:latin typeface="inter-regular"/>
              </a:rPr>
              <a:t>  </a:t>
            </a:r>
          </a:p>
          <a:p>
            <a:pPr algn="just"/>
            <a:r>
              <a:rPr lang="en-IN" dirty="0">
                <a:solidFill>
                  <a:srgbClr val="008200"/>
                </a:solidFill>
                <a:latin typeface="inter-regular"/>
              </a:rPr>
              <a:t>/* Function to print the array */</a:t>
            </a:r>
            <a:r>
              <a:rPr lang="en-IN" dirty="0">
                <a:solidFill>
                  <a:srgbClr val="000000"/>
                </a:solidFill>
                <a:latin typeface="inter-regular"/>
              </a:rPr>
              <a:t>  </a:t>
            </a:r>
          </a:p>
          <a:p>
            <a:pPr algn="just"/>
            <a:r>
              <a:rPr lang="en-IN" b="1" dirty="0">
                <a:solidFill>
                  <a:srgbClr val="006699"/>
                </a:solidFill>
                <a:latin typeface="inter-regular"/>
              </a:rPr>
              <a:t>void</a:t>
            </a:r>
            <a:r>
              <a:rPr lang="en-IN" dirty="0">
                <a:solidFill>
                  <a:srgbClr val="000000"/>
                </a:solidFill>
                <a:latin typeface="inter-regular"/>
              </a:rPr>
              <a:t> </a:t>
            </a:r>
            <a:r>
              <a:rPr lang="en-IN" dirty="0" err="1">
                <a:solidFill>
                  <a:srgbClr val="000000"/>
                </a:solidFill>
                <a:latin typeface="inter-regular"/>
              </a:rPr>
              <a:t>printArray</a:t>
            </a:r>
            <a:r>
              <a:rPr lang="en-IN" dirty="0">
                <a:solidFill>
                  <a:srgbClr val="000000"/>
                </a:solidFill>
                <a:latin typeface="inter-regular"/>
              </a:rPr>
              <a:t>(</a:t>
            </a:r>
            <a:r>
              <a:rPr lang="en-IN" b="1" dirty="0" err="1">
                <a:solidFill>
                  <a:srgbClr val="2E8B57"/>
                </a:solidFill>
                <a:latin typeface="inter-regular"/>
              </a:rPr>
              <a:t>int</a:t>
            </a:r>
            <a:r>
              <a:rPr lang="en-IN" dirty="0">
                <a:solidFill>
                  <a:srgbClr val="000000"/>
                </a:solidFill>
                <a:latin typeface="inter-regular"/>
              </a:rPr>
              <a:t> a[], </a:t>
            </a:r>
            <a:r>
              <a:rPr lang="en-IN" b="1" dirty="0" err="1">
                <a:solidFill>
                  <a:srgbClr val="2E8B57"/>
                </a:solidFill>
                <a:latin typeface="inter-regular"/>
              </a:rPr>
              <a:t>int</a:t>
            </a:r>
            <a:r>
              <a:rPr lang="en-IN" dirty="0">
                <a:solidFill>
                  <a:srgbClr val="000000"/>
                </a:solidFill>
                <a:latin typeface="inter-regular"/>
              </a:rPr>
              <a:t> n)  </a:t>
            </a:r>
          </a:p>
          <a:p>
            <a:pPr algn="just"/>
            <a:r>
              <a:rPr lang="en-IN" dirty="0">
                <a:solidFill>
                  <a:srgbClr val="000000"/>
                </a:solidFill>
                <a:latin typeface="inter-regular"/>
              </a:rPr>
              <a:t>{  </a:t>
            </a:r>
          </a:p>
          <a:p>
            <a:pPr algn="just"/>
            <a:r>
              <a:rPr lang="en-IN" dirty="0">
                <a:solidFill>
                  <a:srgbClr val="000000"/>
                </a:solidFill>
                <a:latin typeface="inter-regular"/>
              </a:rPr>
              <a:t>    </a:t>
            </a:r>
            <a:r>
              <a:rPr lang="en-IN" b="1" dirty="0" err="1">
                <a:solidFill>
                  <a:srgbClr val="2E8B57"/>
                </a:solidFill>
                <a:latin typeface="inter-regular"/>
              </a:rPr>
              <a:t>int</a:t>
            </a:r>
            <a:r>
              <a:rPr lang="en-IN" dirty="0">
                <a:solidFill>
                  <a:srgbClr val="000000"/>
                </a:solidFill>
                <a:latin typeface="inter-regular"/>
              </a:rPr>
              <a:t> </a:t>
            </a:r>
            <a:r>
              <a:rPr lang="en-IN" dirty="0" err="1">
                <a:solidFill>
                  <a:srgbClr val="000000"/>
                </a:solidFill>
                <a:latin typeface="inter-regular"/>
              </a:rPr>
              <a:t>i</a:t>
            </a:r>
            <a:r>
              <a:rPr lang="en-IN" dirty="0">
                <a:solidFill>
                  <a:srgbClr val="000000"/>
                </a:solidFill>
                <a:latin typeface="inter-regular"/>
              </a:rPr>
              <a:t>;  </a:t>
            </a:r>
          </a:p>
          <a:p>
            <a:pPr algn="just"/>
            <a:r>
              <a:rPr lang="en-IN" dirty="0">
                <a:solidFill>
                  <a:srgbClr val="000000"/>
                </a:solidFill>
                <a:latin typeface="inter-regular"/>
              </a:rPr>
              <a:t>    </a:t>
            </a:r>
            <a:r>
              <a:rPr lang="en-IN" b="1" dirty="0">
                <a:solidFill>
                  <a:srgbClr val="006699"/>
                </a:solidFill>
                <a:latin typeface="inter-regular"/>
              </a:rPr>
              <a:t>for</a:t>
            </a:r>
            <a:r>
              <a:rPr lang="en-IN" dirty="0">
                <a:solidFill>
                  <a:srgbClr val="000000"/>
                </a:solidFill>
                <a:latin typeface="inter-regular"/>
              </a:rPr>
              <a:t> (</a:t>
            </a:r>
            <a:r>
              <a:rPr lang="en-IN" dirty="0" err="1">
                <a:solidFill>
                  <a:srgbClr val="000000"/>
                </a:solidFill>
                <a:latin typeface="inter-regular"/>
              </a:rPr>
              <a:t>i</a:t>
            </a:r>
            <a:r>
              <a:rPr lang="en-IN" dirty="0">
                <a:solidFill>
                  <a:srgbClr val="000000"/>
                </a:solidFill>
                <a:latin typeface="inter-regular"/>
              </a:rPr>
              <a:t> = 0; </a:t>
            </a:r>
            <a:r>
              <a:rPr lang="en-IN" dirty="0" err="1">
                <a:solidFill>
                  <a:srgbClr val="000000"/>
                </a:solidFill>
                <a:latin typeface="inter-regular"/>
              </a:rPr>
              <a:t>i</a:t>
            </a:r>
            <a:r>
              <a:rPr lang="en-IN" dirty="0">
                <a:solidFill>
                  <a:srgbClr val="000000"/>
                </a:solidFill>
                <a:latin typeface="inter-regular"/>
              </a:rPr>
              <a:t> &lt; n; </a:t>
            </a:r>
            <a:r>
              <a:rPr lang="en-IN" dirty="0" err="1">
                <a:solidFill>
                  <a:srgbClr val="000000"/>
                </a:solidFill>
                <a:latin typeface="inter-regular"/>
              </a:rPr>
              <a:t>i</a:t>
            </a:r>
            <a:r>
              <a:rPr lang="en-IN" dirty="0">
                <a:solidFill>
                  <a:srgbClr val="000000"/>
                </a:solidFill>
                <a:latin typeface="inter-regular"/>
              </a:rPr>
              <a:t>++)  </a:t>
            </a:r>
          </a:p>
          <a:p>
            <a:pPr algn="just"/>
            <a:r>
              <a:rPr lang="en-IN" dirty="0">
                <a:solidFill>
                  <a:srgbClr val="000000"/>
                </a:solidFill>
                <a:latin typeface="inter-regular"/>
              </a:rPr>
              <a:t>        </a:t>
            </a:r>
            <a:r>
              <a:rPr lang="en-IN" dirty="0" err="1">
                <a:solidFill>
                  <a:srgbClr val="000000"/>
                </a:solidFill>
                <a:latin typeface="inter-regular"/>
              </a:rPr>
              <a:t>cout</a:t>
            </a:r>
            <a:r>
              <a:rPr lang="en-IN" dirty="0">
                <a:solidFill>
                  <a:srgbClr val="000000"/>
                </a:solidFill>
                <a:latin typeface="inter-regular"/>
              </a:rPr>
              <a:t>&lt;&lt;a[</a:t>
            </a:r>
            <a:r>
              <a:rPr lang="en-IN" dirty="0" err="1">
                <a:solidFill>
                  <a:srgbClr val="000000"/>
                </a:solidFill>
                <a:latin typeface="inter-regular"/>
              </a:rPr>
              <a:t>i</a:t>
            </a:r>
            <a:r>
              <a:rPr lang="en-IN" dirty="0">
                <a:solidFill>
                  <a:srgbClr val="000000"/>
                </a:solidFill>
                <a:latin typeface="inter-regular"/>
              </a:rPr>
              <a:t>]&lt;&lt;</a:t>
            </a:r>
            <a:r>
              <a:rPr lang="en-IN" dirty="0">
                <a:solidFill>
                  <a:srgbClr val="0000FF"/>
                </a:solidFill>
                <a:latin typeface="inter-regular"/>
              </a:rPr>
              <a:t>" "</a:t>
            </a:r>
            <a:r>
              <a:rPr lang="en-IN" dirty="0">
                <a:solidFill>
                  <a:srgbClr val="000000"/>
                </a:solidFill>
                <a:latin typeface="inter-regular"/>
              </a:rPr>
              <a:t>;  </a:t>
            </a:r>
          </a:p>
          <a:p>
            <a:pPr algn="just"/>
            <a:r>
              <a:rPr lang="en-IN" dirty="0">
                <a:solidFill>
                  <a:srgbClr val="000000"/>
                </a:solidFill>
                <a:latin typeface="inter-regular"/>
              </a:rPr>
              <a:t>}  </a:t>
            </a:r>
          </a:p>
          <a:p>
            <a:r>
              <a:rPr lang="en-IN" dirty="0"/>
              <a:t/>
            </a:r>
            <a:br>
              <a:rPr lang="en-IN" dirty="0"/>
            </a:br>
            <a:endParaRPr lang="en-IN" dirty="0"/>
          </a:p>
        </p:txBody>
      </p:sp>
    </p:spTree>
    <p:extLst>
      <p:ext uri="{BB962C8B-B14F-4D97-AF65-F5344CB8AC3E}">
        <p14:creationId xmlns:p14="http://schemas.microsoft.com/office/powerpoint/2010/main" val="3184340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774" y="390297"/>
            <a:ext cx="9650626" cy="461665"/>
          </a:xfrm>
          <a:prstGeom prst="rect">
            <a:avLst/>
          </a:prstGeom>
        </p:spPr>
        <p:txBody>
          <a:bodyPr wrap="square">
            <a:spAutoFit/>
          </a:bodyPr>
          <a:lstStyle/>
          <a:p>
            <a:pPr algn="just"/>
            <a:r>
              <a:rPr lang="en-IN" sz="2400" b="1" dirty="0">
                <a:solidFill>
                  <a:srgbClr val="002060"/>
                </a:solidFill>
                <a:latin typeface="erdana"/>
              </a:rPr>
              <a:t>Quick Sort Algorithm</a:t>
            </a:r>
            <a:endParaRPr lang="en-IN" sz="2400" b="1" i="0" dirty="0">
              <a:solidFill>
                <a:srgbClr val="002060"/>
              </a:solidFill>
              <a:effectLst/>
              <a:latin typeface="erdana"/>
            </a:endParaRPr>
          </a:p>
        </p:txBody>
      </p:sp>
      <p:sp>
        <p:nvSpPr>
          <p:cNvPr id="3" name="Rectangle 2"/>
          <p:cNvSpPr/>
          <p:nvPr/>
        </p:nvSpPr>
        <p:spPr>
          <a:xfrm>
            <a:off x="407774" y="4269752"/>
            <a:ext cx="6096000" cy="2118529"/>
          </a:xfrm>
          <a:prstGeom prst="rect">
            <a:avLst/>
          </a:prstGeom>
        </p:spPr>
        <p:txBody>
          <a:bodyPr>
            <a:spAutoFit/>
          </a:bodyPr>
          <a:lstStyle/>
          <a:p>
            <a:pPr>
              <a:lnSpc>
                <a:spcPct val="150000"/>
              </a:lnSpc>
            </a:pPr>
            <a:r>
              <a:rPr lang="en-GB" b="1" dirty="0">
                <a:solidFill>
                  <a:srgbClr val="25265E"/>
                </a:solidFill>
                <a:latin typeface="euclid_circular_a"/>
              </a:rPr>
              <a:t>Quicksort Applications</a:t>
            </a:r>
          </a:p>
          <a:p>
            <a:pPr>
              <a:lnSpc>
                <a:spcPct val="150000"/>
              </a:lnSpc>
            </a:pPr>
            <a:r>
              <a:rPr lang="en-GB" dirty="0">
                <a:latin typeface="euclid_circular_a"/>
              </a:rPr>
              <a:t>Quicksort algorithm is used when</a:t>
            </a:r>
          </a:p>
          <a:p>
            <a:pPr>
              <a:lnSpc>
                <a:spcPct val="150000"/>
              </a:lnSpc>
              <a:buFont typeface="Arial" panose="020B0604020202020204" pitchFamily="34" charset="0"/>
              <a:buChar char="•"/>
            </a:pPr>
            <a:r>
              <a:rPr lang="en-GB" dirty="0">
                <a:latin typeface="euclid_circular_a"/>
              </a:rPr>
              <a:t>the programming language is good for recursion</a:t>
            </a:r>
          </a:p>
          <a:p>
            <a:pPr>
              <a:lnSpc>
                <a:spcPct val="150000"/>
              </a:lnSpc>
              <a:buFont typeface="Arial" panose="020B0604020202020204" pitchFamily="34" charset="0"/>
              <a:buChar char="•"/>
            </a:pPr>
            <a:r>
              <a:rPr lang="en-GB" dirty="0">
                <a:latin typeface="euclid_circular_a"/>
              </a:rPr>
              <a:t>time complexity matters</a:t>
            </a:r>
          </a:p>
          <a:p>
            <a:pPr>
              <a:lnSpc>
                <a:spcPct val="150000"/>
              </a:lnSpc>
              <a:buFont typeface="Arial" panose="020B0604020202020204" pitchFamily="34" charset="0"/>
              <a:buChar char="•"/>
            </a:pPr>
            <a:r>
              <a:rPr lang="en-GB" dirty="0">
                <a:latin typeface="euclid_circular_a"/>
              </a:rPr>
              <a:t>space complexity matters</a:t>
            </a:r>
            <a:endParaRPr lang="en-GB" b="0" i="0" dirty="0">
              <a:effectLst/>
              <a:latin typeface="euclid_circular_a"/>
            </a:endParaRPr>
          </a:p>
        </p:txBody>
      </p:sp>
      <p:sp>
        <p:nvSpPr>
          <p:cNvPr id="4" name="Rectangle 3"/>
          <p:cNvSpPr/>
          <p:nvPr/>
        </p:nvSpPr>
        <p:spPr>
          <a:xfrm>
            <a:off x="407774" y="1028111"/>
            <a:ext cx="9955426" cy="1287275"/>
          </a:xfrm>
          <a:prstGeom prst="rect">
            <a:avLst/>
          </a:prstGeom>
        </p:spPr>
        <p:txBody>
          <a:bodyPr wrap="square">
            <a:spAutoFit/>
          </a:bodyPr>
          <a:lstStyle/>
          <a:p>
            <a:pPr>
              <a:lnSpc>
                <a:spcPct val="150000"/>
              </a:lnSpc>
            </a:pPr>
            <a:r>
              <a:rPr lang="en-GB" dirty="0">
                <a:latin typeface="urw-din"/>
              </a:rPr>
              <a:t>Like Merge Sort, </a:t>
            </a:r>
            <a:r>
              <a:rPr lang="en-GB" b="1" dirty="0" err="1">
                <a:latin typeface="urw-din"/>
              </a:rPr>
              <a:t>QuickSort</a:t>
            </a:r>
            <a:r>
              <a:rPr lang="en-GB" b="1" dirty="0">
                <a:latin typeface="urw-din"/>
              </a:rPr>
              <a:t> </a:t>
            </a:r>
            <a:r>
              <a:rPr lang="en-GB" dirty="0">
                <a:latin typeface="urw-din"/>
              </a:rPr>
              <a:t>is a</a:t>
            </a:r>
            <a:r>
              <a:rPr lang="en-GB" u="sng" dirty="0">
                <a:latin typeface="urw-din"/>
              </a:rPr>
              <a:t> </a:t>
            </a:r>
            <a:r>
              <a:rPr lang="en-GB" dirty="0">
                <a:latin typeface="urw-din"/>
              </a:rPr>
              <a:t>Divide and Conquer algorithm. It picks an element as a pivot and partitions the given array around the picked pivot. There are many different versions of </a:t>
            </a:r>
            <a:r>
              <a:rPr lang="en-GB" dirty="0" err="1">
                <a:latin typeface="urw-din"/>
              </a:rPr>
              <a:t>quickSort</a:t>
            </a:r>
            <a:r>
              <a:rPr lang="en-GB" dirty="0">
                <a:latin typeface="urw-din"/>
              </a:rPr>
              <a:t> that pick pivot in different ways. </a:t>
            </a:r>
            <a:endParaRPr lang="en-IN" dirty="0"/>
          </a:p>
        </p:txBody>
      </p:sp>
      <p:sp>
        <p:nvSpPr>
          <p:cNvPr id="5" name="Rectangle 4"/>
          <p:cNvSpPr/>
          <p:nvPr/>
        </p:nvSpPr>
        <p:spPr>
          <a:xfrm>
            <a:off x="407774" y="2331794"/>
            <a:ext cx="10357208" cy="1754326"/>
          </a:xfrm>
          <a:prstGeom prst="rect">
            <a:avLst/>
          </a:prstGeom>
        </p:spPr>
        <p:txBody>
          <a:bodyPr wrap="square">
            <a:spAutoFit/>
          </a:bodyPr>
          <a:lstStyle/>
          <a:p>
            <a:pPr marL="285750" indent="-285750" fontAlgn="base">
              <a:lnSpc>
                <a:spcPct val="150000"/>
              </a:lnSpc>
              <a:buFont typeface="Arial" panose="020B0604020202020204" pitchFamily="34" charset="0"/>
              <a:buChar char="•"/>
            </a:pPr>
            <a:r>
              <a:rPr lang="en-GB" dirty="0">
                <a:solidFill>
                  <a:srgbClr val="273239"/>
                </a:solidFill>
                <a:latin typeface="urw-din"/>
              </a:rPr>
              <a:t>Always pick the first element as a pivot.</a:t>
            </a:r>
          </a:p>
          <a:p>
            <a:pPr marL="285750" indent="-285750" fontAlgn="base">
              <a:lnSpc>
                <a:spcPct val="150000"/>
              </a:lnSpc>
              <a:buFont typeface="Arial" panose="020B0604020202020204" pitchFamily="34" charset="0"/>
              <a:buChar char="•"/>
            </a:pPr>
            <a:r>
              <a:rPr lang="en-GB" dirty="0">
                <a:solidFill>
                  <a:srgbClr val="273239"/>
                </a:solidFill>
                <a:latin typeface="urw-din"/>
              </a:rPr>
              <a:t>Always pick the last element as a pivot (implemented below)</a:t>
            </a:r>
          </a:p>
          <a:p>
            <a:pPr marL="285750" indent="-285750" fontAlgn="base">
              <a:lnSpc>
                <a:spcPct val="150000"/>
              </a:lnSpc>
              <a:buFont typeface="Arial" panose="020B0604020202020204" pitchFamily="34" charset="0"/>
              <a:buChar char="•"/>
            </a:pPr>
            <a:r>
              <a:rPr lang="en-GB" dirty="0">
                <a:solidFill>
                  <a:srgbClr val="273239"/>
                </a:solidFill>
                <a:latin typeface="urw-din"/>
              </a:rPr>
              <a:t>Pick a random element as a pivot.</a:t>
            </a:r>
          </a:p>
          <a:p>
            <a:pPr marL="285750" indent="-285750" fontAlgn="base">
              <a:lnSpc>
                <a:spcPct val="150000"/>
              </a:lnSpc>
              <a:buFont typeface="Arial" panose="020B0604020202020204" pitchFamily="34" charset="0"/>
              <a:buChar char="•"/>
            </a:pPr>
            <a:r>
              <a:rPr lang="en-GB" dirty="0">
                <a:solidFill>
                  <a:srgbClr val="273239"/>
                </a:solidFill>
                <a:latin typeface="urw-din"/>
              </a:rPr>
              <a:t>Pick median as the pivot.</a:t>
            </a:r>
            <a:endParaRPr lang="en-GB" b="0" i="0" dirty="0">
              <a:solidFill>
                <a:srgbClr val="273239"/>
              </a:solidFill>
              <a:effectLst/>
              <a:latin typeface="urw-din"/>
            </a:endParaRPr>
          </a:p>
        </p:txBody>
      </p:sp>
    </p:spTree>
    <p:extLst>
      <p:ext uri="{BB962C8B-B14F-4D97-AF65-F5344CB8AC3E}">
        <p14:creationId xmlns:p14="http://schemas.microsoft.com/office/powerpoint/2010/main" val="37065626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Quick Sort in C++ ( Code with Example) | FavTu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439" y="221673"/>
            <a:ext cx="9290858" cy="6636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3460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915621062"/>
              </p:ext>
            </p:extLst>
          </p:nvPr>
        </p:nvGraphicFramePr>
        <p:xfrm>
          <a:off x="433034" y="1092547"/>
          <a:ext cx="7047910" cy="1783080"/>
        </p:xfrm>
        <a:graphic>
          <a:graphicData uri="http://schemas.openxmlformats.org/drawingml/2006/table">
            <a:tbl>
              <a:tblPr/>
              <a:tblGrid>
                <a:gridCol w="3523955">
                  <a:extLst>
                    <a:ext uri="{9D8B030D-6E8A-4147-A177-3AD203B41FA5}">
                      <a16:colId xmlns:a16="http://schemas.microsoft.com/office/drawing/2014/main" val="973855562"/>
                    </a:ext>
                  </a:extLst>
                </a:gridCol>
                <a:gridCol w="3523955">
                  <a:extLst>
                    <a:ext uri="{9D8B030D-6E8A-4147-A177-3AD203B41FA5}">
                      <a16:colId xmlns:a16="http://schemas.microsoft.com/office/drawing/2014/main" val="840049135"/>
                    </a:ext>
                  </a:extLst>
                </a:gridCol>
              </a:tblGrid>
              <a:tr h="0">
                <a:tc>
                  <a:txBody>
                    <a:bodyPr/>
                    <a:lstStyle/>
                    <a:p>
                      <a:pPr algn="l" fontAlgn="t"/>
                      <a:r>
                        <a:rPr lang="en-IN">
                          <a:solidFill>
                            <a:srgbClr val="000000"/>
                          </a:solidFill>
                          <a:effectLst/>
                          <a:latin typeface="times new roman" panose="02020603050405020304" pitchFamily="18" charset="0"/>
                        </a:rPr>
                        <a:t>Case</a:t>
                      </a:r>
                    </a:p>
                  </a:txBody>
                  <a:tcPr marL="114300" marR="114300" marT="114300" marB="114300">
                    <a:lnL w="9525" cap="flat" cmpd="sng" algn="ctr">
                      <a:solidFill>
                        <a:srgbClr val="405AFE"/>
                      </a:solidFill>
                      <a:prstDash val="solid"/>
                      <a:round/>
                      <a:headEnd type="none" w="med" len="med"/>
                      <a:tailEnd type="none" w="med" len="med"/>
                    </a:lnL>
                    <a:lnR w="9525" cap="flat" cmpd="sng" algn="ctr">
                      <a:solidFill>
                        <a:srgbClr val="405AFE"/>
                      </a:solidFill>
                      <a:prstDash val="solid"/>
                      <a:round/>
                      <a:headEnd type="none" w="med" len="med"/>
                      <a:tailEnd type="none" w="med" len="med"/>
                    </a:lnR>
                    <a:lnT w="9525" cap="flat" cmpd="sng" algn="ctr">
                      <a:solidFill>
                        <a:srgbClr val="405AF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Time Complexity</a:t>
                      </a:r>
                    </a:p>
                  </a:txBody>
                  <a:tcPr marL="114300" marR="114300" marT="114300" marB="114300">
                    <a:lnL w="9525" cap="flat" cmpd="sng" algn="ctr">
                      <a:solidFill>
                        <a:srgbClr val="405AFE"/>
                      </a:solidFill>
                      <a:prstDash val="solid"/>
                      <a:round/>
                      <a:headEnd type="none" w="med" len="med"/>
                      <a:tailEnd type="none" w="med" len="med"/>
                    </a:lnL>
                    <a:lnR w="9525" cap="flat" cmpd="sng" algn="ctr">
                      <a:solidFill>
                        <a:srgbClr val="405AFE"/>
                      </a:solidFill>
                      <a:prstDash val="solid"/>
                      <a:round/>
                      <a:headEnd type="none" w="med" len="med"/>
                      <a:tailEnd type="none" w="med" len="med"/>
                    </a:lnR>
                    <a:lnT w="9525" cap="flat" cmpd="sng" algn="ctr">
                      <a:solidFill>
                        <a:srgbClr val="405AF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466932427"/>
                  </a:ext>
                </a:extLst>
              </a:tr>
              <a:tr h="0">
                <a:tc>
                  <a:txBody>
                    <a:bodyPr/>
                    <a:lstStyle/>
                    <a:p>
                      <a:pPr algn="just" fontAlgn="t"/>
                      <a:r>
                        <a:rPr lang="en-IN" b="1">
                          <a:solidFill>
                            <a:srgbClr val="333333"/>
                          </a:solidFill>
                          <a:effectLst/>
                          <a:latin typeface="inter-bold"/>
                        </a:rPr>
                        <a:t>Best Case</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O(n*logn)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93020447"/>
                  </a:ext>
                </a:extLst>
              </a:tr>
              <a:tr h="0">
                <a:tc>
                  <a:txBody>
                    <a:bodyPr/>
                    <a:lstStyle/>
                    <a:p>
                      <a:pPr algn="just" fontAlgn="t"/>
                      <a:r>
                        <a:rPr lang="en-IN" b="1">
                          <a:solidFill>
                            <a:srgbClr val="333333"/>
                          </a:solidFill>
                          <a:effectLst/>
                          <a:latin typeface="inter-bold"/>
                        </a:rPr>
                        <a:t>Average Case</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O(n*logn)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83436234"/>
                  </a:ext>
                </a:extLst>
              </a:tr>
              <a:tr h="0">
                <a:tc>
                  <a:txBody>
                    <a:bodyPr/>
                    <a:lstStyle/>
                    <a:p>
                      <a:pPr algn="just" fontAlgn="t"/>
                      <a:r>
                        <a:rPr lang="en-IN" b="1">
                          <a:solidFill>
                            <a:srgbClr val="333333"/>
                          </a:solidFill>
                          <a:effectLst/>
                          <a:latin typeface="inter-bold"/>
                        </a:rPr>
                        <a:t>Worst Case</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O(n</a:t>
                      </a:r>
                      <a:r>
                        <a:rPr lang="en-IN" baseline="30000" dirty="0">
                          <a:solidFill>
                            <a:srgbClr val="333333"/>
                          </a:solidFill>
                          <a:effectLst/>
                          <a:latin typeface="inter-regular"/>
                        </a:rPr>
                        <a:t>2</a:t>
                      </a:r>
                      <a:r>
                        <a:rPr lang="en-IN" dirty="0">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70756646"/>
                  </a:ext>
                </a:extLst>
              </a:tr>
            </a:tbl>
          </a:graphicData>
        </a:graphic>
      </p:graphicFrame>
      <p:sp>
        <p:nvSpPr>
          <p:cNvPr id="4" name="Rectangle 1"/>
          <p:cNvSpPr>
            <a:spLocks noChangeArrowheads="1"/>
          </p:cNvSpPr>
          <p:nvPr/>
        </p:nvSpPr>
        <p:spPr bwMode="auto">
          <a:xfrm>
            <a:off x="322696" y="497001"/>
            <a:ext cx="10012795"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2060"/>
                </a:solidFill>
                <a:effectLst/>
                <a:latin typeface="erdana"/>
              </a:rPr>
              <a:t>Time Complexity</a:t>
            </a:r>
          </a:p>
        </p:txBody>
      </p:sp>
      <p:graphicFrame>
        <p:nvGraphicFramePr>
          <p:cNvPr id="6" name="Table 5"/>
          <p:cNvGraphicFramePr>
            <a:graphicFrameLocks noGrp="1"/>
          </p:cNvGraphicFramePr>
          <p:nvPr>
            <p:extLst>
              <p:ext uri="{D42A27DB-BD31-4B8C-83A1-F6EECF244321}">
                <p14:modId xmlns:p14="http://schemas.microsoft.com/office/powerpoint/2010/main" val="2932467985"/>
              </p:ext>
            </p:extLst>
          </p:nvPr>
        </p:nvGraphicFramePr>
        <p:xfrm>
          <a:off x="433034" y="4189731"/>
          <a:ext cx="7047910" cy="853440"/>
        </p:xfrm>
        <a:graphic>
          <a:graphicData uri="http://schemas.openxmlformats.org/drawingml/2006/table">
            <a:tbl>
              <a:tblPr/>
              <a:tblGrid>
                <a:gridCol w="3523955">
                  <a:extLst>
                    <a:ext uri="{9D8B030D-6E8A-4147-A177-3AD203B41FA5}">
                      <a16:colId xmlns:a16="http://schemas.microsoft.com/office/drawing/2014/main" val="387157890"/>
                    </a:ext>
                  </a:extLst>
                </a:gridCol>
                <a:gridCol w="3523955">
                  <a:extLst>
                    <a:ext uri="{9D8B030D-6E8A-4147-A177-3AD203B41FA5}">
                      <a16:colId xmlns:a16="http://schemas.microsoft.com/office/drawing/2014/main" val="324157040"/>
                    </a:ext>
                  </a:extLst>
                </a:gridCol>
              </a:tblGrid>
              <a:tr h="0">
                <a:tc>
                  <a:txBody>
                    <a:bodyPr/>
                    <a:lstStyle/>
                    <a:p>
                      <a:pPr algn="just" fontAlgn="t"/>
                      <a:r>
                        <a:rPr lang="en-IN" b="1">
                          <a:solidFill>
                            <a:srgbClr val="333333"/>
                          </a:solidFill>
                          <a:effectLst/>
                          <a:latin typeface="inter-bold"/>
                        </a:rPr>
                        <a:t>Space Complexity</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O(n*</a:t>
                      </a:r>
                      <a:r>
                        <a:rPr lang="en-IN" dirty="0" err="1">
                          <a:solidFill>
                            <a:srgbClr val="333333"/>
                          </a:solidFill>
                          <a:effectLst/>
                          <a:latin typeface="inter-regular"/>
                        </a:rPr>
                        <a:t>logn</a:t>
                      </a:r>
                      <a:r>
                        <a:rPr lang="en-IN" dirty="0">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40361884"/>
                  </a:ext>
                </a:extLst>
              </a:tr>
              <a:tr h="0">
                <a:tc>
                  <a:txBody>
                    <a:bodyPr/>
                    <a:lstStyle/>
                    <a:p>
                      <a:pPr algn="just" fontAlgn="t"/>
                      <a:r>
                        <a:rPr lang="en-IN" b="1">
                          <a:solidFill>
                            <a:srgbClr val="333333"/>
                          </a:solidFill>
                          <a:effectLst/>
                          <a:latin typeface="inter-bold"/>
                        </a:rPr>
                        <a:t>Stable</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NO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10526897"/>
                  </a:ext>
                </a:extLst>
              </a:tr>
            </a:tbl>
          </a:graphicData>
        </a:graphic>
      </p:graphicFrame>
      <p:sp>
        <p:nvSpPr>
          <p:cNvPr id="7" name="Rectangle 2"/>
          <p:cNvSpPr>
            <a:spLocks noChangeArrowheads="1"/>
          </p:cNvSpPr>
          <p:nvPr/>
        </p:nvSpPr>
        <p:spPr bwMode="auto">
          <a:xfrm>
            <a:off x="322696" y="3431140"/>
            <a:ext cx="986039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2060"/>
                </a:solidFill>
                <a:effectLst/>
                <a:latin typeface="erdana"/>
              </a:rPr>
              <a:t>Space Complexity</a:t>
            </a:r>
            <a:endParaRPr kumimoji="0" lang="en-US" altLang="en-US" sz="2400" b="1" i="0" u="none" strike="noStrike" cap="none" normalizeH="0" baseline="0" dirty="0" smtClean="0">
              <a:ln>
                <a:noFill/>
              </a:ln>
              <a:solidFill>
                <a:srgbClr val="002060"/>
              </a:solidFill>
              <a:effectLst/>
              <a:latin typeface="Arial" panose="020B0604020202020204" pitchFamily="34" charset="0"/>
            </a:endParaRPr>
          </a:p>
        </p:txBody>
      </p:sp>
    </p:spTree>
    <p:extLst>
      <p:ext uri="{BB962C8B-B14F-4D97-AF65-F5344CB8AC3E}">
        <p14:creationId xmlns:p14="http://schemas.microsoft.com/office/powerpoint/2010/main" val="6246789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528" y="405072"/>
            <a:ext cx="9005454" cy="5909310"/>
          </a:xfrm>
          <a:prstGeom prst="rect">
            <a:avLst/>
          </a:prstGeom>
        </p:spPr>
        <p:txBody>
          <a:bodyPr wrap="square">
            <a:spAutoFit/>
          </a:bodyPr>
          <a:lstStyle/>
          <a:p>
            <a:pPr algn="just"/>
            <a:r>
              <a:rPr lang="en-IN" b="1" dirty="0" err="1">
                <a:solidFill>
                  <a:srgbClr val="2E8B57"/>
                </a:solidFill>
                <a:latin typeface="inter-regular"/>
              </a:rPr>
              <a:t>int</a:t>
            </a:r>
            <a:r>
              <a:rPr lang="en-IN" dirty="0">
                <a:solidFill>
                  <a:srgbClr val="000000"/>
                </a:solidFill>
                <a:latin typeface="inter-regular"/>
              </a:rPr>
              <a:t> partition (</a:t>
            </a:r>
            <a:r>
              <a:rPr lang="en-IN" b="1" dirty="0" err="1">
                <a:solidFill>
                  <a:srgbClr val="2E8B57"/>
                </a:solidFill>
                <a:latin typeface="inter-regular"/>
              </a:rPr>
              <a:t>int</a:t>
            </a:r>
            <a:r>
              <a:rPr lang="en-IN" dirty="0">
                <a:solidFill>
                  <a:srgbClr val="000000"/>
                </a:solidFill>
                <a:latin typeface="inter-regular"/>
              </a:rPr>
              <a:t> a[], </a:t>
            </a:r>
            <a:r>
              <a:rPr lang="en-IN" b="1" dirty="0" err="1">
                <a:solidFill>
                  <a:srgbClr val="2E8B57"/>
                </a:solidFill>
                <a:latin typeface="inter-regular"/>
              </a:rPr>
              <a:t>int</a:t>
            </a:r>
            <a:r>
              <a:rPr lang="en-IN" dirty="0">
                <a:solidFill>
                  <a:srgbClr val="000000"/>
                </a:solidFill>
                <a:latin typeface="inter-regular"/>
              </a:rPr>
              <a:t> start, </a:t>
            </a:r>
            <a:r>
              <a:rPr lang="en-IN" b="1" dirty="0" err="1">
                <a:solidFill>
                  <a:srgbClr val="2E8B57"/>
                </a:solidFill>
                <a:latin typeface="inter-regular"/>
              </a:rPr>
              <a:t>int</a:t>
            </a:r>
            <a:r>
              <a:rPr lang="en-IN" dirty="0">
                <a:solidFill>
                  <a:srgbClr val="000000"/>
                </a:solidFill>
                <a:latin typeface="inter-regular"/>
              </a:rPr>
              <a:t> end)  </a:t>
            </a:r>
          </a:p>
          <a:p>
            <a:pPr algn="just"/>
            <a:r>
              <a:rPr lang="en-IN" dirty="0">
                <a:solidFill>
                  <a:srgbClr val="000000"/>
                </a:solidFill>
                <a:latin typeface="inter-regular"/>
              </a:rPr>
              <a:t>{  </a:t>
            </a:r>
          </a:p>
          <a:p>
            <a:pPr algn="just"/>
            <a:r>
              <a:rPr lang="en-IN" dirty="0">
                <a:solidFill>
                  <a:srgbClr val="000000"/>
                </a:solidFill>
                <a:latin typeface="inter-regular"/>
              </a:rPr>
              <a:t>    </a:t>
            </a:r>
            <a:r>
              <a:rPr lang="en-IN" b="1" dirty="0" err="1">
                <a:solidFill>
                  <a:srgbClr val="2E8B57"/>
                </a:solidFill>
                <a:latin typeface="inter-regular"/>
              </a:rPr>
              <a:t>int</a:t>
            </a:r>
            <a:r>
              <a:rPr lang="en-IN" dirty="0">
                <a:solidFill>
                  <a:srgbClr val="000000"/>
                </a:solidFill>
                <a:latin typeface="inter-regular"/>
              </a:rPr>
              <a:t> pivot = a[end]; </a:t>
            </a:r>
            <a:r>
              <a:rPr lang="en-IN" dirty="0">
                <a:solidFill>
                  <a:srgbClr val="008200"/>
                </a:solidFill>
                <a:latin typeface="inter-regular"/>
              </a:rPr>
              <a:t>// pivot element</a:t>
            </a:r>
            <a:r>
              <a:rPr lang="en-IN" dirty="0">
                <a:solidFill>
                  <a:srgbClr val="000000"/>
                </a:solidFill>
                <a:latin typeface="inter-regular"/>
              </a:rPr>
              <a:t>  </a:t>
            </a:r>
          </a:p>
          <a:p>
            <a:pPr algn="just"/>
            <a:r>
              <a:rPr lang="en-IN" dirty="0">
                <a:solidFill>
                  <a:srgbClr val="000000"/>
                </a:solidFill>
                <a:latin typeface="inter-regular"/>
              </a:rPr>
              <a:t>    </a:t>
            </a:r>
            <a:r>
              <a:rPr lang="en-IN" b="1" dirty="0" err="1">
                <a:solidFill>
                  <a:srgbClr val="2E8B57"/>
                </a:solidFill>
                <a:latin typeface="inter-regular"/>
              </a:rPr>
              <a:t>int</a:t>
            </a:r>
            <a:r>
              <a:rPr lang="en-IN" dirty="0">
                <a:solidFill>
                  <a:srgbClr val="000000"/>
                </a:solidFill>
                <a:latin typeface="inter-regular"/>
              </a:rPr>
              <a:t> </a:t>
            </a:r>
            <a:r>
              <a:rPr lang="en-IN" dirty="0" err="1">
                <a:solidFill>
                  <a:srgbClr val="000000"/>
                </a:solidFill>
                <a:latin typeface="inter-regular"/>
              </a:rPr>
              <a:t>i</a:t>
            </a:r>
            <a:r>
              <a:rPr lang="en-IN" dirty="0">
                <a:solidFill>
                  <a:srgbClr val="000000"/>
                </a:solidFill>
                <a:latin typeface="inter-regular"/>
              </a:rPr>
              <a:t> = (start - 1);  </a:t>
            </a:r>
          </a:p>
          <a:p>
            <a:pPr algn="just"/>
            <a:r>
              <a:rPr lang="en-IN" dirty="0">
                <a:solidFill>
                  <a:srgbClr val="000000"/>
                </a:solidFill>
                <a:latin typeface="inter-regular"/>
              </a:rPr>
              <a:t>  </a:t>
            </a:r>
          </a:p>
          <a:p>
            <a:pPr algn="just"/>
            <a:r>
              <a:rPr lang="en-IN" dirty="0">
                <a:solidFill>
                  <a:srgbClr val="000000"/>
                </a:solidFill>
                <a:latin typeface="inter-regular"/>
              </a:rPr>
              <a:t>    </a:t>
            </a:r>
            <a:r>
              <a:rPr lang="en-IN" b="1" dirty="0">
                <a:solidFill>
                  <a:srgbClr val="006699"/>
                </a:solidFill>
                <a:latin typeface="inter-regular"/>
              </a:rPr>
              <a:t>for</a:t>
            </a:r>
            <a:r>
              <a:rPr lang="en-IN" dirty="0">
                <a:solidFill>
                  <a:srgbClr val="000000"/>
                </a:solidFill>
                <a:latin typeface="inter-regular"/>
              </a:rPr>
              <a:t> (</a:t>
            </a:r>
            <a:r>
              <a:rPr lang="en-IN" b="1" dirty="0" err="1">
                <a:solidFill>
                  <a:srgbClr val="2E8B57"/>
                </a:solidFill>
                <a:latin typeface="inter-regular"/>
              </a:rPr>
              <a:t>int</a:t>
            </a:r>
            <a:r>
              <a:rPr lang="en-IN" dirty="0">
                <a:solidFill>
                  <a:srgbClr val="000000"/>
                </a:solidFill>
                <a:latin typeface="inter-regular"/>
              </a:rPr>
              <a:t> j = start; j &lt;= end - 1; </a:t>
            </a:r>
            <a:r>
              <a:rPr lang="en-IN" dirty="0" err="1">
                <a:solidFill>
                  <a:srgbClr val="000000"/>
                </a:solidFill>
                <a:latin typeface="inter-regular"/>
              </a:rPr>
              <a:t>j++</a:t>
            </a:r>
            <a:r>
              <a:rPr lang="en-IN" dirty="0">
                <a:solidFill>
                  <a:srgbClr val="000000"/>
                </a:solidFill>
                <a:latin typeface="inter-regular"/>
              </a:rPr>
              <a:t>)  </a:t>
            </a:r>
          </a:p>
          <a:p>
            <a:pPr algn="just"/>
            <a:r>
              <a:rPr lang="en-IN" dirty="0">
                <a:solidFill>
                  <a:srgbClr val="000000"/>
                </a:solidFill>
                <a:latin typeface="inter-regular"/>
              </a:rPr>
              <a:t>    {  </a:t>
            </a:r>
          </a:p>
          <a:p>
            <a:pPr algn="just"/>
            <a:r>
              <a:rPr lang="en-IN" dirty="0">
                <a:solidFill>
                  <a:srgbClr val="000000"/>
                </a:solidFill>
                <a:latin typeface="inter-regular"/>
              </a:rPr>
              <a:t>        </a:t>
            </a:r>
            <a:r>
              <a:rPr lang="en-IN" dirty="0">
                <a:solidFill>
                  <a:srgbClr val="008200"/>
                </a:solidFill>
                <a:latin typeface="inter-regular"/>
              </a:rPr>
              <a:t>// If current element is smaller than the pivot</a:t>
            </a:r>
            <a:r>
              <a:rPr lang="en-IN" dirty="0">
                <a:solidFill>
                  <a:srgbClr val="000000"/>
                </a:solidFill>
                <a:latin typeface="inter-regular"/>
              </a:rPr>
              <a:t>  </a:t>
            </a:r>
          </a:p>
          <a:p>
            <a:pPr algn="just"/>
            <a:r>
              <a:rPr lang="en-IN" dirty="0">
                <a:solidFill>
                  <a:srgbClr val="000000"/>
                </a:solidFill>
                <a:latin typeface="inter-regular"/>
              </a:rPr>
              <a:t>        </a:t>
            </a:r>
            <a:r>
              <a:rPr lang="en-IN" b="1" dirty="0">
                <a:solidFill>
                  <a:srgbClr val="006699"/>
                </a:solidFill>
                <a:latin typeface="inter-regular"/>
              </a:rPr>
              <a:t>if</a:t>
            </a:r>
            <a:r>
              <a:rPr lang="en-IN" dirty="0">
                <a:solidFill>
                  <a:srgbClr val="000000"/>
                </a:solidFill>
                <a:latin typeface="inter-regular"/>
              </a:rPr>
              <a:t> (a[j] &lt; pivot)  </a:t>
            </a:r>
          </a:p>
          <a:p>
            <a:pPr algn="just"/>
            <a:r>
              <a:rPr lang="en-IN" dirty="0">
                <a:solidFill>
                  <a:srgbClr val="000000"/>
                </a:solidFill>
                <a:latin typeface="inter-regular"/>
              </a:rPr>
              <a:t>        {  </a:t>
            </a:r>
          </a:p>
          <a:p>
            <a:pPr algn="just"/>
            <a:r>
              <a:rPr lang="en-IN" dirty="0">
                <a:solidFill>
                  <a:srgbClr val="000000"/>
                </a:solidFill>
                <a:latin typeface="inter-regular"/>
              </a:rPr>
              <a:t>            </a:t>
            </a:r>
            <a:r>
              <a:rPr lang="en-IN" dirty="0" err="1">
                <a:solidFill>
                  <a:srgbClr val="000000"/>
                </a:solidFill>
                <a:latin typeface="inter-regular"/>
              </a:rPr>
              <a:t>i</a:t>
            </a:r>
            <a:r>
              <a:rPr lang="en-IN" dirty="0">
                <a:solidFill>
                  <a:srgbClr val="000000"/>
                </a:solidFill>
                <a:latin typeface="inter-regular"/>
              </a:rPr>
              <a:t>++; </a:t>
            </a:r>
            <a:r>
              <a:rPr lang="en-IN" dirty="0">
                <a:solidFill>
                  <a:srgbClr val="008200"/>
                </a:solidFill>
                <a:latin typeface="inter-regular"/>
              </a:rPr>
              <a:t>// increment index of smaller element</a:t>
            </a:r>
            <a:r>
              <a:rPr lang="en-IN" dirty="0">
                <a:solidFill>
                  <a:srgbClr val="000000"/>
                </a:solidFill>
                <a:latin typeface="inter-regular"/>
              </a:rPr>
              <a:t>  </a:t>
            </a:r>
          </a:p>
          <a:p>
            <a:pPr algn="just"/>
            <a:r>
              <a:rPr lang="en-IN" dirty="0">
                <a:solidFill>
                  <a:srgbClr val="000000"/>
                </a:solidFill>
                <a:latin typeface="inter-regular"/>
              </a:rPr>
              <a:t>            </a:t>
            </a:r>
            <a:r>
              <a:rPr lang="en-IN" b="1" dirty="0" err="1">
                <a:solidFill>
                  <a:srgbClr val="2E8B57"/>
                </a:solidFill>
                <a:latin typeface="inter-regular"/>
              </a:rPr>
              <a:t>int</a:t>
            </a:r>
            <a:r>
              <a:rPr lang="en-IN" dirty="0">
                <a:solidFill>
                  <a:srgbClr val="000000"/>
                </a:solidFill>
                <a:latin typeface="inter-regular"/>
              </a:rPr>
              <a:t> t = a[</a:t>
            </a:r>
            <a:r>
              <a:rPr lang="en-IN" dirty="0" err="1">
                <a:solidFill>
                  <a:srgbClr val="000000"/>
                </a:solidFill>
                <a:latin typeface="inter-regular"/>
              </a:rPr>
              <a:t>i</a:t>
            </a:r>
            <a:r>
              <a:rPr lang="en-IN" dirty="0">
                <a:solidFill>
                  <a:srgbClr val="000000"/>
                </a:solidFill>
                <a:latin typeface="inter-regular"/>
              </a:rPr>
              <a:t>];  </a:t>
            </a:r>
          </a:p>
          <a:p>
            <a:pPr algn="just"/>
            <a:r>
              <a:rPr lang="en-IN" dirty="0">
                <a:solidFill>
                  <a:srgbClr val="000000"/>
                </a:solidFill>
                <a:latin typeface="inter-regular"/>
              </a:rPr>
              <a:t>            a[</a:t>
            </a:r>
            <a:r>
              <a:rPr lang="en-IN" dirty="0" err="1">
                <a:solidFill>
                  <a:srgbClr val="000000"/>
                </a:solidFill>
                <a:latin typeface="inter-regular"/>
              </a:rPr>
              <a:t>i</a:t>
            </a:r>
            <a:r>
              <a:rPr lang="en-IN" dirty="0">
                <a:solidFill>
                  <a:srgbClr val="000000"/>
                </a:solidFill>
                <a:latin typeface="inter-regular"/>
              </a:rPr>
              <a:t>] = a[j];  </a:t>
            </a:r>
          </a:p>
          <a:p>
            <a:pPr algn="just"/>
            <a:r>
              <a:rPr lang="en-IN" dirty="0">
                <a:solidFill>
                  <a:srgbClr val="000000"/>
                </a:solidFill>
                <a:latin typeface="inter-regular"/>
              </a:rPr>
              <a:t>            a[j] = t;  </a:t>
            </a:r>
          </a:p>
          <a:p>
            <a:pPr algn="just"/>
            <a:r>
              <a:rPr lang="en-IN" dirty="0">
                <a:solidFill>
                  <a:srgbClr val="000000"/>
                </a:solidFill>
                <a:latin typeface="inter-regular"/>
              </a:rPr>
              <a:t>        }  </a:t>
            </a:r>
          </a:p>
          <a:p>
            <a:pPr algn="just"/>
            <a:r>
              <a:rPr lang="en-IN" dirty="0">
                <a:solidFill>
                  <a:srgbClr val="000000"/>
                </a:solidFill>
                <a:latin typeface="inter-regular"/>
              </a:rPr>
              <a:t>    }  </a:t>
            </a:r>
          </a:p>
          <a:p>
            <a:pPr algn="just"/>
            <a:r>
              <a:rPr lang="en-IN" dirty="0">
                <a:solidFill>
                  <a:srgbClr val="000000"/>
                </a:solidFill>
                <a:latin typeface="inter-regular"/>
              </a:rPr>
              <a:t>    </a:t>
            </a:r>
            <a:r>
              <a:rPr lang="en-IN" b="1" dirty="0" err="1">
                <a:solidFill>
                  <a:srgbClr val="2E8B57"/>
                </a:solidFill>
                <a:latin typeface="inter-regular"/>
              </a:rPr>
              <a:t>int</a:t>
            </a:r>
            <a:r>
              <a:rPr lang="en-IN" dirty="0">
                <a:solidFill>
                  <a:srgbClr val="000000"/>
                </a:solidFill>
                <a:latin typeface="inter-regular"/>
              </a:rPr>
              <a:t> t = a[i+1];  </a:t>
            </a:r>
          </a:p>
          <a:p>
            <a:pPr algn="just"/>
            <a:r>
              <a:rPr lang="en-IN" dirty="0">
                <a:solidFill>
                  <a:srgbClr val="000000"/>
                </a:solidFill>
                <a:latin typeface="inter-regular"/>
              </a:rPr>
              <a:t>    a[i+1] = a[end];  </a:t>
            </a:r>
          </a:p>
          <a:p>
            <a:pPr algn="just"/>
            <a:r>
              <a:rPr lang="en-IN" dirty="0">
                <a:solidFill>
                  <a:srgbClr val="000000"/>
                </a:solidFill>
                <a:latin typeface="inter-regular"/>
              </a:rPr>
              <a:t>    a[end] = t;  </a:t>
            </a:r>
          </a:p>
          <a:p>
            <a:pPr algn="just"/>
            <a:r>
              <a:rPr lang="en-IN" dirty="0">
                <a:solidFill>
                  <a:srgbClr val="000000"/>
                </a:solidFill>
                <a:latin typeface="inter-regular"/>
              </a:rPr>
              <a:t>    </a:t>
            </a:r>
            <a:r>
              <a:rPr lang="en-IN" b="1" dirty="0">
                <a:solidFill>
                  <a:srgbClr val="006699"/>
                </a:solidFill>
                <a:latin typeface="inter-regular"/>
              </a:rPr>
              <a:t>return</a:t>
            </a:r>
            <a:r>
              <a:rPr lang="en-IN" dirty="0">
                <a:solidFill>
                  <a:srgbClr val="000000"/>
                </a:solidFill>
                <a:latin typeface="inter-regular"/>
              </a:rPr>
              <a:t> (</a:t>
            </a:r>
            <a:r>
              <a:rPr lang="en-IN" dirty="0" err="1">
                <a:solidFill>
                  <a:srgbClr val="000000"/>
                </a:solidFill>
                <a:latin typeface="inter-regular"/>
              </a:rPr>
              <a:t>i</a:t>
            </a:r>
            <a:r>
              <a:rPr lang="en-IN" dirty="0">
                <a:solidFill>
                  <a:srgbClr val="000000"/>
                </a:solidFill>
                <a:latin typeface="inter-regular"/>
              </a:rPr>
              <a:t> + 1);  </a:t>
            </a:r>
          </a:p>
          <a:p>
            <a:pPr algn="just"/>
            <a:r>
              <a:rPr lang="en-IN" dirty="0">
                <a:solidFill>
                  <a:srgbClr val="000000"/>
                </a:solidFill>
                <a:latin typeface="inter-regular"/>
              </a:rPr>
              <a:t>}  </a:t>
            </a:r>
            <a:endParaRPr lang="en-IN" b="0" i="0" dirty="0">
              <a:solidFill>
                <a:srgbClr val="000000"/>
              </a:solidFill>
              <a:effectLst/>
              <a:latin typeface="inter-regular"/>
            </a:endParaRPr>
          </a:p>
        </p:txBody>
      </p:sp>
    </p:spTree>
    <p:extLst>
      <p:ext uri="{BB962C8B-B14F-4D97-AF65-F5344CB8AC3E}">
        <p14:creationId xmlns:p14="http://schemas.microsoft.com/office/powerpoint/2010/main" val="4010507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57" y="1156627"/>
            <a:ext cx="7728860" cy="3892732"/>
          </a:xfrm>
          <a:prstGeom prst="rect">
            <a:avLst/>
          </a:prstGeom>
        </p:spPr>
        <p:txBody>
          <a:bodyPr wrap="square">
            <a:spAutoFit/>
          </a:bodyPr>
          <a:lstStyle/>
          <a:p>
            <a:pPr>
              <a:lnSpc>
                <a:spcPct val="200000"/>
              </a:lnSpc>
            </a:pPr>
            <a:r>
              <a:rPr lang="en-GB" b="1" dirty="0" smtClean="0">
                <a:effectLst/>
              </a:rPr>
              <a:t>1. First Iteration (Compare and Swap)</a:t>
            </a:r>
            <a:endParaRPr lang="en-GB" dirty="0" smtClean="0">
              <a:effectLst/>
            </a:endParaRPr>
          </a:p>
          <a:p>
            <a:pPr>
              <a:lnSpc>
                <a:spcPct val="200000"/>
              </a:lnSpc>
              <a:buFont typeface="+mj-lt"/>
              <a:buAutoNum type="arabicPeriod"/>
            </a:pPr>
            <a:r>
              <a:rPr lang="en-GB" dirty="0" smtClean="0">
                <a:effectLst/>
              </a:rPr>
              <a:t>Starting from the first index, compare the first and the second elements.</a:t>
            </a:r>
          </a:p>
          <a:p>
            <a:pPr>
              <a:lnSpc>
                <a:spcPct val="200000"/>
              </a:lnSpc>
              <a:buFont typeface="+mj-lt"/>
              <a:buAutoNum type="arabicPeriod"/>
            </a:pPr>
            <a:r>
              <a:rPr lang="en-GB" dirty="0" smtClean="0">
                <a:effectLst/>
              </a:rPr>
              <a:t>If the first element is greater than the second element, they are swapped.</a:t>
            </a:r>
          </a:p>
          <a:p>
            <a:pPr>
              <a:lnSpc>
                <a:spcPct val="200000"/>
              </a:lnSpc>
              <a:buFont typeface="+mj-lt"/>
              <a:buAutoNum type="arabicPeriod"/>
            </a:pPr>
            <a:r>
              <a:rPr lang="en-GB" dirty="0" smtClean="0">
                <a:effectLst/>
              </a:rPr>
              <a:t>Now, compare the second and the third elements. Swap them if they are not in order.</a:t>
            </a:r>
          </a:p>
          <a:p>
            <a:pPr>
              <a:lnSpc>
                <a:spcPct val="200000"/>
              </a:lnSpc>
            </a:pPr>
            <a:r>
              <a:rPr lang="en-GB" b="0" i="0" dirty="0" smtClean="0">
                <a:effectLst/>
                <a:latin typeface="euclid_circular_a"/>
              </a:rPr>
              <a:t>The above process goes on until the last element.</a:t>
            </a:r>
            <a:r>
              <a:rPr lang="en-GB" dirty="0" smtClean="0">
                <a:effectLst/>
              </a:rPr>
              <a:t/>
            </a:r>
            <a:br>
              <a:rPr lang="en-GB" dirty="0" smtClean="0">
                <a:effectLst/>
              </a:rPr>
            </a:br>
            <a:endParaRPr lang="en-IN" dirty="0"/>
          </a:p>
        </p:txBody>
      </p:sp>
      <p:pic>
        <p:nvPicPr>
          <p:cNvPr id="1026" name="Picture 2" descr="Compare two adjacent elements and swap them if the first element is greater than the next el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2584" y="777804"/>
            <a:ext cx="4328160" cy="550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9300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671" y="1180512"/>
            <a:ext cx="11596255" cy="4247317"/>
          </a:xfrm>
          <a:prstGeom prst="rect">
            <a:avLst/>
          </a:prstGeom>
        </p:spPr>
        <p:txBody>
          <a:bodyPr wrap="square">
            <a:spAutoFit/>
          </a:bodyPr>
          <a:lstStyle/>
          <a:p>
            <a:pPr algn="just">
              <a:lnSpc>
                <a:spcPct val="150000"/>
              </a:lnSpc>
            </a:pPr>
            <a:r>
              <a:rPr lang="en-GB" dirty="0">
                <a:solidFill>
                  <a:srgbClr val="008200"/>
                </a:solidFill>
                <a:latin typeface="inter-regular"/>
              </a:rPr>
              <a:t> function to implement quick sort */</a:t>
            </a:r>
            <a:r>
              <a:rPr lang="en-GB" dirty="0">
                <a:solidFill>
                  <a:srgbClr val="000000"/>
                </a:solidFill>
                <a:latin typeface="inter-regular"/>
              </a:rPr>
              <a:t>  </a:t>
            </a:r>
          </a:p>
          <a:p>
            <a:pPr algn="just">
              <a:lnSpc>
                <a:spcPct val="150000"/>
              </a:lnSpc>
            </a:pPr>
            <a:r>
              <a:rPr lang="en-GB" b="1" dirty="0">
                <a:solidFill>
                  <a:srgbClr val="006699"/>
                </a:solidFill>
                <a:latin typeface="inter-regular"/>
              </a:rPr>
              <a:t>void</a:t>
            </a:r>
            <a:r>
              <a:rPr lang="en-GB" dirty="0">
                <a:solidFill>
                  <a:srgbClr val="000000"/>
                </a:solidFill>
                <a:latin typeface="inter-regular"/>
              </a:rPr>
              <a:t> quick(</a:t>
            </a:r>
            <a:r>
              <a:rPr lang="en-GB" b="1" dirty="0" err="1">
                <a:solidFill>
                  <a:srgbClr val="2E8B57"/>
                </a:solidFill>
                <a:latin typeface="inter-regular"/>
              </a:rPr>
              <a:t>int</a:t>
            </a:r>
            <a:r>
              <a:rPr lang="en-GB" dirty="0">
                <a:solidFill>
                  <a:srgbClr val="000000"/>
                </a:solidFill>
                <a:latin typeface="inter-regular"/>
              </a:rPr>
              <a:t> a[], </a:t>
            </a:r>
            <a:r>
              <a:rPr lang="en-GB" b="1" dirty="0" err="1">
                <a:solidFill>
                  <a:srgbClr val="2E8B57"/>
                </a:solidFill>
                <a:latin typeface="inter-regular"/>
              </a:rPr>
              <a:t>int</a:t>
            </a:r>
            <a:r>
              <a:rPr lang="en-GB" dirty="0">
                <a:solidFill>
                  <a:srgbClr val="000000"/>
                </a:solidFill>
                <a:latin typeface="inter-regular"/>
              </a:rPr>
              <a:t> start, </a:t>
            </a:r>
            <a:r>
              <a:rPr lang="en-GB" b="1" dirty="0" err="1">
                <a:solidFill>
                  <a:srgbClr val="2E8B57"/>
                </a:solidFill>
                <a:latin typeface="inter-regular"/>
              </a:rPr>
              <a:t>int</a:t>
            </a:r>
            <a:r>
              <a:rPr lang="en-GB" dirty="0">
                <a:solidFill>
                  <a:srgbClr val="000000"/>
                </a:solidFill>
                <a:latin typeface="inter-regular"/>
              </a:rPr>
              <a:t> end) </a:t>
            </a:r>
            <a:r>
              <a:rPr lang="en-GB" dirty="0">
                <a:solidFill>
                  <a:srgbClr val="008200"/>
                </a:solidFill>
                <a:latin typeface="inter-regular"/>
              </a:rPr>
              <a:t>/* a[] = array to be sorted, start = Starting index, end = Ending index */</a:t>
            </a:r>
            <a:r>
              <a:rPr lang="en-GB" dirty="0">
                <a:solidFill>
                  <a:srgbClr val="000000"/>
                </a:solidFill>
                <a:latin typeface="inter-regular"/>
              </a:rPr>
              <a:t>  </a:t>
            </a:r>
          </a:p>
          <a:p>
            <a:pPr algn="just">
              <a:lnSpc>
                <a:spcPct val="150000"/>
              </a:lnSpc>
            </a:pPr>
            <a:r>
              <a:rPr lang="en-GB" dirty="0">
                <a:solidFill>
                  <a:srgbClr val="000000"/>
                </a:solidFill>
                <a:latin typeface="inter-regular"/>
              </a:rPr>
              <a:t>{  </a:t>
            </a:r>
          </a:p>
          <a:p>
            <a:pPr algn="just">
              <a:lnSpc>
                <a:spcPct val="150000"/>
              </a:lnSpc>
            </a:pPr>
            <a:r>
              <a:rPr lang="en-GB" dirty="0">
                <a:solidFill>
                  <a:srgbClr val="000000"/>
                </a:solidFill>
                <a:latin typeface="inter-regular"/>
              </a:rPr>
              <a:t>    </a:t>
            </a:r>
            <a:r>
              <a:rPr lang="en-GB" b="1" dirty="0">
                <a:solidFill>
                  <a:srgbClr val="006699"/>
                </a:solidFill>
                <a:latin typeface="inter-regular"/>
              </a:rPr>
              <a:t>if</a:t>
            </a:r>
            <a:r>
              <a:rPr lang="en-GB" dirty="0">
                <a:solidFill>
                  <a:srgbClr val="000000"/>
                </a:solidFill>
                <a:latin typeface="inter-regular"/>
              </a:rPr>
              <a:t> (start &lt; end)  </a:t>
            </a:r>
          </a:p>
          <a:p>
            <a:pPr algn="just">
              <a:lnSpc>
                <a:spcPct val="150000"/>
              </a:lnSpc>
            </a:pPr>
            <a:r>
              <a:rPr lang="en-GB" dirty="0">
                <a:solidFill>
                  <a:srgbClr val="000000"/>
                </a:solidFill>
                <a:latin typeface="inter-regular"/>
              </a:rPr>
              <a:t>    {  </a:t>
            </a:r>
          </a:p>
          <a:p>
            <a:pPr algn="just">
              <a:lnSpc>
                <a:spcPct val="150000"/>
              </a:lnSpc>
            </a:pPr>
            <a:r>
              <a:rPr lang="en-GB" dirty="0">
                <a:solidFill>
                  <a:srgbClr val="000000"/>
                </a:solidFill>
                <a:latin typeface="inter-regular"/>
              </a:rPr>
              <a:t>        </a:t>
            </a:r>
            <a:r>
              <a:rPr lang="en-GB" b="1" dirty="0" err="1">
                <a:solidFill>
                  <a:srgbClr val="2E8B57"/>
                </a:solidFill>
                <a:latin typeface="inter-regular"/>
              </a:rPr>
              <a:t>int</a:t>
            </a:r>
            <a:r>
              <a:rPr lang="en-GB" dirty="0">
                <a:solidFill>
                  <a:srgbClr val="000000"/>
                </a:solidFill>
                <a:latin typeface="inter-regular"/>
              </a:rPr>
              <a:t> p = partition(a, start, end);  </a:t>
            </a:r>
            <a:r>
              <a:rPr lang="en-GB" dirty="0">
                <a:solidFill>
                  <a:srgbClr val="008200"/>
                </a:solidFill>
                <a:latin typeface="inter-regular"/>
              </a:rPr>
              <a:t>//p is the partitioning index</a:t>
            </a:r>
            <a:r>
              <a:rPr lang="en-GB" dirty="0">
                <a:solidFill>
                  <a:srgbClr val="000000"/>
                </a:solidFill>
                <a:latin typeface="inter-regular"/>
              </a:rPr>
              <a:t>  </a:t>
            </a:r>
          </a:p>
          <a:p>
            <a:pPr algn="just">
              <a:lnSpc>
                <a:spcPct val="150000"/>
              </a:lnSpc>
            </a:pPr>
            <a:r>
              <a:rPr lang="en-GB" dirty="0">
                <a:solidFill>
                  <a:srgbClr val="000000"/>
                </a:solidFill>
                <a:latin typeface="inter-regular"/>
              </a:rPr>
              <a:t>        quick(a, start, p - 1);  </a:t>
            </a:r>
          </a:p>
          <a:p>
            <a:pPr algn="just">
              <a:lnSpc>
                <a:spcPct val="150000"/>
              </a:lnSpc>
            </a:pPr>
            <a:r>
              <a:rPr lang="en-GB" dirty="0">
                <a:solidFill>
                  <a:srgbClr val="000000"/>
                </a:solidFill>
                <a:latin typeface="inter-regular"/>
              </a:rPr>
              <a:t>        quick(a, p + 1, end);  </a:t>
            </a:r>
          </a:p>
          <a:p>
            <a:pPr algn="just">
              <a:lnSpc>
                <a:spcPct val="150000"/>
              </a:lnSpc>
            </a:pPr>
            <a:r>
              <a:rPr lang="en-GB" dirty="0">
                <a:solidFill>
                  <a:srgbClr val="000000"/>
                </a:solidFill>
                <a:latin typeface="inter-regular"/>
              </a:rPr>
              <a:t>    }  </a:t>
            </a:r>
          </a:p>
          <a:p>
            <a:pPr algn="just">
              <a:lnSpc>
                <a:spcPct val="150000"/>
              </a:lnSpc>
            </a:pPr>
            <a:r>
              <a:rPr lang="en-GB" dirty="0">
                <a:solidFill>
                  <a:srgbClr val="000000"/>
                </a:solidFill>
                <a:latin typeface="inter-regular"/>
              </a:rPr>
              <a:t>}  </a:t>
            </a:r>
            <a:endParaRPr lang="en-GB" b="0" i="0" dirty="0">
              <a:solidFill>
                <a:srgbClr val="000000"/>
              </a:solidFill>
              <a:effectLst/>
              <a:latin typeface="inter-regular"/>
            </a:endParaRPr>
          </a:p>
        </p:txBody>
      </p:sp>
    </p:spTree>
    <p:extLst>
      <p:ext uri="{BB962C8B-B14F-4D97-AF65-F5344CB8AC3E}">
        <p14:creationId xmlns:p14="http://schemas.microsoft.com/office/powerpoint/2010/main" val="29439163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1890" y="2967749"/>
            <a:ext cx="8243455" cy="3416320"/>
          </a:xfrm>
          <a:prstGeom prst="rect">
            <a:avLst/>
          </a:prstGeom>
        </p:spPr>
        <p:txBody>
          <a:bodyPr wrap="square">
            <a:spAutoFit/>
          </a:bodyPr>
          <a:lstStyle/>
          <a:p>
            <a:pPr algn="just"/>
            <a:r>
              <a:rPr lang="en-IN" b="1" dirty="0" err="1">
                <a:solidFill>
                  <a:srgbClr val="2E8B57"/>
                </a:solidFill>
                <a:latin typeface="inter-regular"/>
              </a:rPr>
              <a:t>int</a:t>
            </a:r>
            <a:r>
              <a:rPr lang="en-IN" dirty="0">
                <a:solidFill>
                  <a:srgbClr val="000000"/>
                </a:solidFill>
                <a:latin typeface="inter-regular"/>
              </a:rPr>
              <a:t> main()  </a:t>
            </a:r>
          </a:p>
          <a:p>
            <a:pPr algn="just"/>
            <a:r>
              <a:rPr lang="en-IN" dirty="0">
                <a:solidFill>
                  <a:srgbClr val="000000"/>
                </a:solidFill>
                <a:latin typeface="inter-regular"/>
              </a:rPr>
              <a:t>{  </a:t>
            </a:r>
          </a:p>
          <a:p>
            <a:pPr algn="just"/>
            <a:r>
              <a:rPr lang="en-IN" dirty="0">
                <a:solidFill>
                  <a:srgbClr val="000000"/>
                </a:solidFill>
                <a:latin typeface="inter-regular"/>
              </a:rPr>
              <a:t>    </a:t>
            </a:r>
            <a:r>
              <a:rPr lang="en-IN" b="1" dirty="0" err="1">
                <a:solidFill>
                  <a:srgbClr val="2E8B57"/>
                </a:solidFill>
                <a:latin typeface="inter-regular"/>
              </a:rPr>
              <a:t>int</a:t>
            </a:r>
            <a:r>
              <a:rPr lang="en-IN" dirty="0">
                <a:solidFill>
                  <a:srgbClr val="000000"/>
                </a:solidFill>
                <a:latin typeface="inter-regular"/>
              </a:rPr>
              <a:t> a[] = { 23, 8, 28, 13, 18, 26 };  </a:t>
            </a:r>
          </a:p>
          <a:p>
            <a:pPr algn="just"/>
            <a:r>
              <a:rPr lang="en-IN" dirty="0">
                <a:solidFill>
                  <a:srgbClr val="000000"/>
                </a:solidFill>
                <a:latin typeface="inter-regular"/>
              </a:rPr>
              <a:t>    </a:t>
            </a:r>
            <a:r>
              <a:rPr lang="en-IN" b="1" dirty="0" err="1">
                <a:solidFill>
                  <a:srgbClr val="2E8B57"/>
                </a:solidFill>
                <a:latin typeface="inter-regular"/>
              </a:rPr>
              <a:t>int</a:t>
            </a:r>
            <a:r>
              <a:rPr lang="en-IN" dirty="0">
                <a:solidFill>
                  <a:srgbClr val="000000"/>
                </a:solidFill>
                <a:latin typeface="inter-regular"/>
              </a:rPr>
              <a:t> n = </a:t>
            </a:r>
            <a:r>
              <a:rPr lang="en-IN" b="1" dirty="0" err="1">
                <a:solidFill>
                  <a:srgbClr val="006699"/>
                </a:solidFill>
                <a:latin typeface="inter-regular"/>
              </a:rPr>
              <a:t>sizeof</a:t>
            </a:r>
            <a:r>
              <a:rPr lang="en-IN" dirty="0">
                <a:solidFill>
                  <a:srgbClr val="000000"/>
                </a:solidFill>
                <a:latin typeface="inter-regular"/>
              </a:rPr>
              <a:t>(a) / </a:t>
            </a:r>
            <a:r>
              <a:rPr lang="en-IN" b="1" dirty="0" err="1">
                <a:solidFill>
                  <a:srgbClr val="006699"/>
                </a:solidFill>
                <a:latin typeface="inter-regular"/>
              </a:rPr>
              <a:t>sizeof</a:t>
            </a:r>
            <a:r>
              <a:rPr lang="en-IN" dirty="0">
                <a:solidFill>
                  <a:srgbClr val="000000"/>
                </a:solidFill>
                <a:latin typeface="inter-regular"/>
              </a:rPr>
              <a:t>(a[0]);  </a:t>
            </a:r>
          </a:p>
          <a:p>
            <a:pPr algn="just"/>
            <a:r>
              <a:rPr lang="en-IN" dirty="0">
                <a:solidFill>
                  <a:srgbClr val="000000"/>
                </a:solidFill>
                <a:latin typeface="inter-regular"/>
              </a:rPr>
              <a:t>    </a:t>
            </a:r>
            <a:r>
              <a:rPr lang="en-IN" dirty="0" err="1">
                <a:solidFill>
                  <a:srgbClr val="000000"/>
                </a:solidFill>
                <a:latin typeface="inter-regular"/>
              </a:rPr>
              <a:t>cout</a:t>
            </a:r>
            <a:r>
              <a:rPr lang="en-IN" dirty="0">
                <a:solidFill>
                  <a:srgbClr val="000000"/>
                </a:solidFill>
                <a:latin typeface="inter-regular"/>
              </a:rPr>
              <a:t>&lt;&lt;</a:t>
            </a:r>
            <a:r>
              <a:rPr lang="en-IN" dirty="0">
                <a:solidFill>
                  <a:srgbClr val="0000FF"/>
                </a:solidFill>
                <a:latin typeface="inter-regular"/>
              </a:rPr>
              <a:t>"Before sorting array elements are - \n"</a:t>
            </a:r>
            <a:r>
              <a:rPr lang="en-IN" dirty="0">
                <a:solidFill>
                  <a:srgbClr val="000000"/>
                </a:solidFill>
                <a:latin typeface="inter-regular"/>
              </a:rPr>
              <a:t>;  </a:t>
            </a:r>
          </a:p>
          <a:p>
            <a:pPr algn="just"/>
            <a:r>
              <a:rPr lang="en-IN" dirty="0">
                <a:solidFill>
                  <a:srgbClr val="000000"/>
                </a:solidFill>
                <a:latin typeface="inter-regular"/>
              </a:rPr>
              <a:t>    </a:t>
            </a:r>
            <a:r>
              <a:rPr lang="en-IN" dirty="0" err="1">
                <a:solidFill>
                  <a:srgbClr val="000000"/>
                </a:solidFill>
                <a:latin typeface="inter-regular"/>
              </a:rPr>
              <a:t>printArr</a:t>
            </a:r>
            <a:r>
              <a:rPr lang="en-IN" dirty="0">
                <a:solidFill>
                  <a:srgbClr val="000000"/>
                </a:solidFill>
                <a:latin typeface="inter-regular"/>
              </a:rPr>
              <a:t>(a, n);  </a:t>
            </a:r>
          </a:p>
          <a:p>
            <a:pPr algn="just"/>
            <a:r>
              <a:rPr lang="en-IN" dirty="0">
                <a:solidFill>
                  <a:srgbClr val="000000"/>
                </a:solidFill>
                <a:latin typeface="inter-regular"/>
              </a:rPr>
              <a:t>    quick(a, 0, n - 1);  </a:t>
            </a:r>
          </a:p>
          <a:p>
            <a:pPr algn="just"/>
            <a:r>
              <a:rPr lang="en-IN" dirty="0">
                <a:solidFill>
                  <a:srgbClr val="000000"/>
                </a:solidFill>
                <a:latin typeface="inter-regular"/>
              </a:rPr>
              <a:t>    </a:t>
            </a:r>
            <a:r>
              <a:rPr lang="en-IN" dirty="0" err="1">
                <a:solidFill>
                  <a:srgbClr val="000000"/>
                </a:solidFill>
                <a:latin typeface="inter-regular"/>
              </a:rPr>
              <a:t>cout</a:t>
            </a:r>
            <a:r>
              <a:rPr lang="en-IN" dirty="0">
                <a:solidFill>
                  <a:srgbClr val="000000"/>
                </a:solidFill>
                <a:latin typeface="inter-regular"/>
              </a:rPr>
              <a:t>&lt;&lt;</a:t>
            </a:r>
            <a:r>
              <a:rPr lang="en-IN" dirty="0">
                <a:solidFill>
                  <a:srgbClr val="0000FF"/>
                </a:solidFill>
                <a:latin typeface="inter-regular"/>
              </a:rPr>
              <a:t>"\</a:t>
            </a:r>
            <a:r>
              <a:rPr lang="en-IN" dirty="0" err="1">
                <a:solidFill>
                  <a:srgbClr val="0000FF"/>
                </a:solidFill>
                <a:latin typeface="inter-regular"/>
              </a:rPr>
              <a:t>nAfter</a:t>
            </a:r>
            <a:r>
              <a:rPr lang="en-IN" dirty="0">
                <a:solidFill>
                  <a:srgbClr val="0000FF"/>
                </a:solidFill>
                <a:latin typeface="inter-regular"/>
              </a:rPr>
              <a:t> sorting array elements are - \n"</a:t>
            </a:r>
            <a:r>
              <a:rPr lang="en-IN" dirty="0">
                <a:solidFill>
                  <a:srgbClr val="000000"/>
                </a:solidFill>
                <a:latin typeface="inter-regular"/>
              </a:rPr>
              <a:t>;    </a:t>
            </a:r>
          </a:p>
          <a:p>
            <a:pPr algn="just"/>
            <a:r>
              <a:rPr lang="en-IN" dirty="0">
                <a:solidFill>
                  <a:srgbClr val="000000"/>
                </a:solidFill>
                <a:latin typeface="inter-regular"/>
              </a:rPr>
              <a:t>    </a:t>
            </a:r>
            <a:r>
              <a:rPr lang="en-IN" dirty="0" err="1">
                <a:solidFill>
                  <a:srgbClr val="000000"/>
                </a:solidFill>
                <a:latin typeface="inter-regular"/>
              </a:rPr>
              <a:t>printArr</a:t>
            </a:r>
            <a:r>
              <a:rPr lang="en-IN" dirty="0">
                <a:solidFill>
                  <a:srgbClr val="000000"/>
                </a:solidFill>
                <a:latin typeface="inter-regular"/>
              </a:rPr>
              <a:t>(a, n);  </a:t>
            </a:r>
          </a:p>
          <a:p>
            <a:pPr algn="just"/>
            <a:r>
              <a:rPr lang="en-IN" dirty="0">
                <a:solidFill>
                  <a:srgbClr val="000000"/>
                </a:solidFill>
                <a:latin typeface="inter-regular"/>
              </a:rPr>
              <a:t>      </a:t>
            </a:r>
          </a:p>
          <a:p>
            <a:pPr algn="just"/>
            <a:r>
              <a:rPr lang="en-IN" dirty="0">
                <a:solidFill>
                  <a:srgbClr val="000000"/>
                </a:solidFill>
                <a:latin typeface="inter-regular"/>
              </a:rPr>
              <a:t>    </a:t>
            </a:r>
            <a:r>
              <a:rPr lang="en-IN" b="1" dirty="0">
                <a:solidFill>
                  <a:srgbClr val="006699"/>
                </a:solidFill>
                <a:latin typeface="inter-regular"/>
              </a:rPr>
              <a:t>return</a:t>
            </a:r>
            <a:r>
              <a:rPr lang="en-IN" dirty="0">
                <a:solidFill>
                  <a:srgbClr val="000000"/>
                </a:solidFill>
                <a:latin typeface="inter-regular"/>
              </a:rPr>
              <a:t> 0;  </a:t>
            </a:r>
          </a:p>
          <a:p>
            <a:pPr algn="just"/>
            <a:r>
              <a:rPr lang="en-IN" dirty="0">
                <a:solidFill>
                  <a:srgbClr val="000000"/>
                </a:solidFill>
                <a:latin typeface="inter-regular"/>
              </a:rPr>
              <a:t>}  </a:t>
            </a:r>
            <a:endParaRPr lang="en-IN" b="0" i="0" dirty="0">
              <a:solidFill>
                <a:srgbClr val="000000"/>
              </a:solidFill>
              <a:effectLst/>
              <a:latin typeface="inter-regular"/>
            </a:endParaRPr>
          </a:p>
        </p:txBody>
      </p:sp>
      <p:sp>
        <p:nvSpPr>
          <p:cNvPr id="3" name="Rectangle 2"/>
          <p:cNvSpPr/>
          <p:nvPr/>
        </p:nvSpPr>
        <p:spPr>
          <a:xfrm>
            <a:off x="581889" y="404428"/>
            <a:ext cx="8243455" cy="2031325"/>
          </a:xfrm>
          <a:prstGeom prst="rect">
            <a:avLst/>
          </a:prstGeom>
        </p:spPr>
        <p:txBody>
          <a:bodyPr wrap="square">
            <a:spAutoFit/>
          </a:bodyPr>
          <a:lstStyle/>
          <a:p>
            <a:pPr algn="just"/>
            <a:r>
              <a:rPr lang="en-IN" dirty="0">
                <a:solidFill>
                  <a:srgbClr val="008200"/>
                </a:solidFill>
                <a:latin typeface="inter-regular"/>
              </a:rPr>
              <a:t>/* function to print an array */</a:t>
            </a:r>
            <a:r>
              <a:rPr lang="en-IN" dirty="0">
                <a:solidFill>
                  <a:srgbClr val="000000"/>
                </a:solidFill>
                <a:latin typeface="inter-regular"/>
              </a:rPr>
              <a:t>  </a:t>
            </a:r>
          </a:p>
          <a:p>
            <a:pPr algn="just"/>
            <a:r>
              <a:rPr lang="en-IN" b="1" dirty="0">
                <a:solidFill>
                  <a:srgbClr val="006699"/>
                </a:solidFill>
                <a:latin typeface="inter-regular"/>
              </a:rPr>
              <a:t>void</a:t>
            </a:r>
            <a:r>
              <a:rPr lang="en-IN" dirty="0">
                <a:solidFill>
                  <a:srgbClr val="000000"/>
                </a:solidFill>
                <a:latin typeface="inter-regular"/>
              </a:rPr>
              <a:t> </a:t>
            </a:r>
            <a:r>
              <a:rPr lang="en-IN" dirty="0" err="1">
                <a:solidFill>
                  <a:srgbClr val="000000"/>
                </a:solidFill>
                <a:latin typeface="inter-regular"/>
              </a:rPr>
              <a:t>printArr</a:t>
            </a:r>
            <a:r>
              <a:rPr lang="en-IN" dirty="0">
                <a:solidFill>
                  <a:srgbClr val="000000"/>
                </a:solidFill>
                <a:latin typeface="inter-regular"/>
              </a:rPr>
              <a:t>(</a:t>
            </a:r>
            <a:r>
              <a:rPr lang="en-IN" b="1" dirty="0" err="1">
                <a:solidFill>
                  <a:srgbClr val="2E8B57"/>
                </a:solidFill>
                <a:latin typeface="inter-regular"/>
              </a:rPr>
              <a:t>int</a:t>
            </a:r>
            <a:r>
              <a:rPr lang="en-IN" dirty="0">
                <a:solidFill>
                  <a:srgbClr val="000000"/>
                </a:solidFill>
                <a:latin typeface="inter-regular"/>
              </a:rPr>
              <a:t> a[], </a:t>
            </a:r>
            <a:r>
              <a:rPr lang="en-IN" b="1" dirty="0" err="1">
                <a:solidFill>
                  <a:srgbClr val="2E8B57"/>
                </a:solidFill>
                <a:latin typeface="inter-regular"/>
              </a:rPr>
              <a:t>int</a:t>
            </a:r>
            <a:r>
              <a:rPr lang="en-IN" dirty="0">
                <a:solidFill>
                  <a:srgbClr val="000000"/>
                </a:solidFill>
                <a:latin typeface="inter-regular"/>
              </a:rPr>
              <a:t> n)  </a:t>
            </a:r>
          </a:p>
          <a:p>
            <a:pPr algn="just"/>
            <a:r>
              <a:rPr lang="en-IN" dirty="0">
                <a:solidFill>
                  <a:srgbClr val="000000"/>
                </a:solidFill>
                <a:latin typeface="inter-regular"/>
              </a:rPr>
              <a:t>{  </a:t>
            </a:r>
          </a:p>
          <a:p>
            <a:pPr algn="just"/>
            <a:r>
              <a:rPr lang="en-IN" dirty="0">
                <a:solidFill>
                  <a:srgbClr val="000000"/>
                </a:solidFill>
                <a:latin typeface="inter-regular"/>
              </a:rPr>
              <a:t>    </a:t>
            </a:r>
            <a:r>
              <a:rPr lang="en-IN" b="1" dirty="0" err="1">
                <a:solidFill>
                  <a:srgbClr val="2E8B57"/>
                </a:solidFill>
                <a:latin typeface="inter-regular"/>
              </a:rPr>
              <a:t>int</a:t>
            </a:r>
            <a:r>
              <a:rPr lang="en-IN" dirty="0">
                <a:solidFill>
                  <a:srgbClr val="000000"/>
                </a:solidFill>
                <a:latin typeface="inter-regular"/>
              </a:rPr>
              <a:t> </a:t>
            </a:r>
            <a:r>
              <a:rPr lang="en-IN" dirty="0" err="1">
                <a:solidFill>
                  <a:srgbClr val="000000"/>
                </a:solidFill>
                <a:latin typeface="inter-regular"/>
              </a:rPr>
              <a:t>i</a:t>
            </a:r>
            <a:r>
              <a:rPr lang="en-IN" dirty="0">
                <a:solidFill>
                  <a:srgbClr val="000000"/>
                </a:solidFill>
                <a:latin typeface="inter-regular"/>
              </a:rPr>
              <a:t>;  </a:t>
            </a:r>
          </a:p>
          <a:p>
            <a:pPr algn="just"/>
            <a:r>
              <a:rPr lang="en-IN" dirty="0">
                <a:solidFill>
                  <a:srgbClr val="000000"/>
                </a:solidFill>
                <a:latin typeface="inter-regular"/>
              </a:rPr>
              <a:t>    </a:t>
            </a:r>
            <a:r>
              <a:rPr lang="en-IN" b="1" dirty="0">
                <a:solidFill>
                  <a:srgbClr val="006699"/>
                </a:solidFill>
                <a:latin typeface="inter-regular"/>
              </a:rPr>
              <a:t>for</a:t>
            </a:r>
            <a:r>
              <a:rPr lang="en-IN" dirty="0">
                <a:solidFill>
                  <a:srgbClr val="000000"/>
                </a:solidFill>
                <a:latin typeface="inter-regular"/>
              </a:rPr>
              <a:t> (</a:t>
            </a:r>
            <a:r>
              <a:rPr lang="en-IN" dirty="0" err="1">
                <a:solidFill>
                  <a:srgbClr val="000000"/>
                </a:solidFill>
                <a:latin typeface="inter-regular"/>
              </a:rPr>
              <a:t>i</a:t>
            </a:r>
            <a:r>
              <a:rPr lang="en-IN" dirty="0">
                <a:solidFill>
                  <a:srgbClr val="000000"/>
                </a:solidFill>
                <a:latin typeface="inter-regular"/>
              </a:rPr>
              <a:t> = 0; </a:t>
            </a:r>
            <a:r>
              <a:rPr lang="en-IN" dirty="0" err="1">
                <a:solidFill>
                  <a:srgbClr val="000000"/>
                </a:solidFill>
                <a:latin typeface="inter-regular"/>
              </a:rPr>
              <a:t>i</a:t>
            </a:r>
            <a:r>
              <a:rPr lang="en-IN" dirty="0">
                <a:solidFill>
                  <a:srgbClr val="000000"/>
                </a:solidFill>
                <a:latin typeface="inter-regular"/>
              </a:rPr>
              <a:t> &lt; n; </a:t>
            </a:r>
            <a:r>
              <a:rPr lang="en-IN" dirty="0" err="1">
                <a:solidFill>
                  <a:srgbClr val="000000"/>
                </a:solidFill>
                <a:latin typeface="inter-regular"/>
              </a:rPr>
              <a:t>i</a:t>
            </a:r>
            <a:r>
              <a:rPr lang="en-IN" dirty="0">
                <a:solidFill>
                  <a:srgbClr val="000000"/>
                </a:solidFill>
                <a:latin typeface="inter-regular"/>
              </a:rPr>
              <a:t>++)  </a:t>
            </a:r>
          </a:p>
          <a:p>
            <a:pPr algn="just"/>
            <a:r>
              <a:rPr lang="en-IN" dirty="0">
                <a:solidFill>
                  <a:srgbClr val="000000"/>
                </a:solidFill>
                <a:latin typeface="inter-regular"/>
              </a:rPr>
              <a:t>        </a:t>
            </a:r>
            <a:r>
              <a:rPr lang="en-IN" dirty="0" err="1">
                <a:solidFill>
                  <a:srgbClr val="000000"/>
                </a:solidFill>
                <a:latin typeface="inter-regular"/>
              </a:rPr>
              <a:t>cout</a:t>
            </a:r>
            <a:r>
              <a:rPr lang="en-IN" dirty="0">
                <a:solidFill>
                  <a:srgbClr val="000000"/>
                </a:solidFill>
                <a:latin typeface="inter-regular"/>
              </a:rPr>
              <a:t>&lt;&lt;a[</a:t>
            </a:r>
            <a:r>
              <a:rPr lang="en-IN" dirty="0" err="1">
                <a:solidFill>
                  <a:srgbClr val="000000"/>
                </a:solidFill>
                <a:latin typeface="inter-regular"/>
              </a:rPr>
              <a:t>i</a:t>
            </a:r>
            <a:r>
              <a:rPr lang="en-IN" dirty="0">
                <a:solidFill>
                  <a:srgbClr val="000000"/>
                </a:solidFill>
                <a:latin typeface="inter-regular"/>
              </a:rPr>
              <a:t>]&lt;&lt; </a:t>
            </a:r>
            <a:r>
              <a:rPr lang="en-IN" dirty="0">
                <a:solidFill>
                  <a:srgbClr val="0000FF"/>
                </a:solidFill>
                <a:latin typeface="inter-regular"/>
              </a:rPr>
              <a:t>" "</a:t>
            </a:r>
            <a:r>
              <a:rPr lang="en-IN" dirty="0">
                <a:solidFill>
                  <a:srgbClr val="000000"/>
                </a:solidFill>
                <a:latin typeface="inter-regular"/>
              </a:rPr>
              <a:t>;  </a:t>
            </a:r>
          </a:p>
          <a:p>
            <a:pPr algn="just"/>
            <a:r>
              <a:rPr lang="en-IN" dirty="0">
                <a:solidFill>
                  <a:srgbClr val="000000"/>
                </a:solidFill>
                <a:latin typeface="inter-regular"/>
              </a:rPr>
              <a:t>}  </a:t>
            </a:r>
            <a:endParaRPr lang="en-IN" b="0" i="0" dirty="0">
              <a:solidFill>
                <a:srgbClr val="000000"/>
              </a:solidFill>
              <a:effectLst/>
              <a:latin typeface="inter-regular"/>
            </a:endParaRPr>
          </a:p>
        </p:txBody>
      </p:sp>
    </p:spTree>
    <p:extLst>
      <p:ext uri="{BB962C8B-B14F-4D97-AF65-F5344CB8AC3E}">
        <p14:creationId xmlns:p14="http://schemas.microsoft.com/office/powerpoint/2010/main" val="3212634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051" y="425271"/>
            <a:ext cx="5952309" cy="1703030"/>
          </a:xfrm>
          <a:prstGeom prst="rect">
            <a:avLst/>
          </a:prstGeom>
        </p:spPr>
        <p:txBody>
          <a:bodyPr wrap="square">
            <a:spAutoFit/>
          </a:bodyPr>
          <a:lstStyle/>
          <a:p>
            <a:pPr>
              <a:lnSpc>
                <a:spcPct val="150000"/>
              </a:lnSpc>
            </a:pPr>
            <a:r>
              <a:rPr lang="en-GB" b="1" i="0" dirty="0" smtClean="0">
                <a:effectLst/>
                <a:latin typeface="euclid_circular_a"/>
              </a:rPr>
              <a:t>2. Remaining Iteration</a:t>
            </a:r>
            <a:endParaRPr lang="en-GB" b="0" i="0" dirty="0" smtClean="0">
              <a:effectLst/>
              <a:latin typeface="euclid_circular_a"/>
            </a:endParaRPr>
          </a:p>
          <a:p>
            <a:pPr>
              <a:lnSpc>
                <a:spcPct val="150000"/>
              </a:lnSpc>
            </a:pPr>
            <a:r>
              <a:rPr lang="en-GB" b="0" i="0" dirty="0" smtClean="0">
                <a:effectLst/>
                <a:latin typeface="euclid_circular_a"/>
              </a:rPr>
              <a:t>The same process goes on for the remaining iterations.</a:t>
            </a:r>
          </a:p>
          <a:p>
            <a:pPr>
              <a:lnSpc>
                <a:spcPct val="150000"/>
              </a:lnSpc>
            </a:pPr>
            <a:r>
              <a:rPr lang="en-GB" b="0" i="0" dirty="0" smtClean="0">
                <a:effectLst/>
                <a:latin typeface="euclid_circular_a"/>
              </a:rPr>
              <a:t>After each iteration, the largest element among the unsorted elements is placed at the end.</a:t>
            </a:r>
            <a:endParaRPr lang="en-GB" b="0" i="0" dirty="0">
              <a:effectLst/>
              <a:latin typeface="euclid_circular_a"/>
            </a:endParaRPr>
          </a:p>
        </p:txBody>
      </p:sp>
      <p:pic>
        <p:nvPicPr>
          <p:cNvPr id="2050" name="Picture 2" descr="Continue the swapping and put the largest element among the unsorted list at the e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7" y="2008415"/>
            <a:ext cx="4105275" cy="45339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wapping occurs only if the first element is greater than the next el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7156" y="2005493"/>
            <a:ext cx="4105275" cy="35623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he array is sorted if all the elements are kept in the right ord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6350" y="2057736"/>
            <a:ext cx="410527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786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963" y="285597"/>
            <a:ext cx="11120641" cy="369332"/>
          </a:xfrm>
          <a:prstGeom prst="rect">
            <a:avLst/>
          </a:prstGeom>
        </p:spPr>
        <p:txBody>
          <a:bodyPr wrap="square">
            <a:spAutoFit/>
          </a:bodyPr>
          <a:lstStyle/>
          <a:p>
            <a:r>
              <a:rPr lang="en-IN" b="1" i="0" dirty="0" smtClean="0">
                <a:solidFill>
                  <a:srgbClr val="25265E"/>
                </a:solidFill>
                <a:effectLst/>
                <a:latin typeface="euclid_circular_a"/>
              </a:rPr>
              <a:t>Bubble Sort Algorithm</a:t>
            </a:r>
            <a:endParaRPr lang="en-IN" b="1" i="0" dirty="0">
              <a:solidFill>
                <a:srgbClr val="25265E"/>
              </a:solidFill>
              <a:effectLst/>
              <a:latin typeface="euclid_circular_a"/>
            </a:endParaRPr>
          </a:p>
        </p:txBody>
      </p:sp>
      <p:sp>
        <p:nvSpPr>
          <p:cNvPr id="3" name="Rectangle 2"/>
          <p:cNvSpPr/>
          <p:nvPr/>
        </p:nvSpPr>
        <p:spPr>
          <a:xfrm>
            <a:off x="318963" y="1104944"/>
            <a:ext cx="9484659" cy="3365024"/>
          </a:xfrm>
          <a:prstGeom prst="rect">
            <a:avLst/>
          </a:prstGeom>
        </p:spPr>
        <p:txBody>
          <a:bodyPr wrap="square">
            <a:spAutoFit/>
          </a:bodyPr>
          <a:lstStyle/>
          <a:p>
            <a:pPr algn="just">
              <a:lnSpc>
                <a:spcPct val="150000"/>
              </a:lnSpc>
              <a:buFont typeface="+mj-lt"/>
              <a:buAutoNum type="arabicPeriod"/>
            </a:pPr>
            <a:r>
              <a:rPr lang="en-GB" b="0" i="0" dirty="0" smtClean="0">
                <a:solidFill>
                  <a:srgbClr val="000000"/>
                </a:solidFill>
                <a:effectLst/>
                <a:latin typeface="inter-regular"/>
              </a:rPr>
              <a:t>begin </a:t>
            </a:r>
            <a:r>
              <a:rPr lang="en-GB" b="0" i="0" dirty="0" err="1" smtClean="0">
                <a:solidFill>
                  <a:srgbClr val="000000"/>
                </a:solidFill>
                <a:effectLst/>
                <a:latin typeface="inter-regular"/>
              </a:rPr>
              <a:t>BubbleSort</a:t>
            </a:r>
            <a:r>
              <a:rPr lang="en-GB" b="0" i="0" dirty="0" smtClean="0">
                <a:solidFill>
                  <a:srgbClr val="000000"/>
                </a:solidFill>
                <a:effectLst/>
                <a:latin typeface="inter-regular"/>
              </a:rPr>
              <a:t>(</a:t>
            </a:r>
            <a:r>
              <a:rPr lang="en-GB" b="0" i="0" dirty="0" err="1" smtClean="0">
                <a:solidFill>
                  <a:srgbClr val="000000"/>
                </a:solidFill>
                <a:effectLst/>
                <a:latin typeface="inter-regular"/>
              </a:rPr>
              <a:t>arr</a:t>
            </a:r>
            <a:r>
              <a:rPr lang="en-GB" b="0" i="0" dirty="0" smtClean="0">
                <a:solidFill>
                  <a:srgbClr val="000000"/>
                </a:solidFill>
                <a:effectLst/>
                <a:latin typeface="inter-regular"/>
              </a:rPr>
              <a:t>)  </a:t>
            </a:r>
          </a:p>
          <a:p>
            <a:pPr algn="just">
              <a:lnSpc>
                <a:spcPct val="150000"/>
              </a:lnSpc>
              <a:buFont typeface="+mj-lt"/>
              <a:buAutoNum type="arabicPeriod"/>
            </a:pPr>
            <a:r>
              <a:rPr lang="en-GB" b="0" i="0" dirty="0" smtClean="0">
                <a:solidFill>
                  <a:srgbClr val="000000"/>
                </a:solidFill>
                <a:effectLst/>
                <a:latin typeface="inter-regular"/>
              </a:rPr>
              <a:t>   </a:t>
            </a:r>
            <a:r>
              <a:rPr lang="en-GB" b="1" i="0" dirty="0" smtClean="0">
                <a:solidFill>
                  <a:srgbClr val="006699"/>
                </a:solidFill>
                <a:effectLst/>
                <a:latin typeface="inter-regular"/>
              </a:rPr>
              <a:t>for</a:t>
            </a:r>
            <a:r>
              <a:rPr lang="en-GB" b="0" i="0" dirty="0" smtClean="0">
                <a:solidFill>
                  <a:srgbClr val="000000"/>
                </a:solidFill>
                <a:effectLst/>
                <a:latin typeface="inter-regular"/>
              </a:rPr>
              <a:t> all array elements  </a:t>
            </a:r>
          </a:p>
          <a:p>
            <a:pPr algn="just">
              <a:lnSpc>
                <a:spcPct val="150000"/>
              </a:lnSpc>
              <a:buFont typeface="+mj-lt"/>
              <a:buAutoNum type="arabicPeriod"/>
            </a:pPr>
            <a:r>
              <a:rPr lang="en-GB" b="0" i="0" dirty="0" smtClean="0">
                <a:solidFill>
                  <a:srgbClr val="000000"/>
                </a:solidFill>
                <a:effectLst/>
                <a:latin typeface="inter-regular"/>
              </a:rPr>
              <a:t>      </a:t>
            </a:r>
            <a:r>
              <a:rPr lang="en-GB" b="1" i="0" dirty="0" smtClean="0">
                <a:solidFill>
                  <a:srgbClr val="006699"/>
                </a:solidFill>
                <a:effectLst/>
                <a:latin typeface="inter-regular"/>
              </a:rPr>
              <a:t>if</a:t>
            </a:r>
            <a:r>
              <a:rPr lang="en-GB" b="0" i="0" dirty="0" smtClean="0">
                <a:solidFill>
                  <a:srgbClr val="000000"/>
                </a:solidFill>
                <a:effectLst/>
                <a:latin typeface="inter-regular"/>
              </a:rPr>
              <a:t> </a:t>
            </a:r>
            <a:r>
              <a:rPr lang="en-GB" b="0" i="0" dirty="0" err="1" smtClean="0">
                <a:solidFill>
                  <a:srgbClr val="000000"/>
                </a:solidFill>
                <a:effectLst/>
                <a:latin typeface="inter-regular"/>
              </a:rPr>
              <a:t>arr</a:t>
            </a:r>
            <a:r>
              <a:rPr lang="en-GB" b="0" i="0" dirty="0" smtClean="0">
                <a:solidFill>
                  <a:srgbClr val="000000"/>
                </a:solidFill>
                <a:effectLst/>
                <a:latin typeface="inter-regular"/>
              </a:rPr>
              <a:t>[</a:t>
            </a:r>
            <a:r>
              <a:rPr lang="en-GB" b="0" i="0" dirty="0" err="1" smtClean="0">
                <a:solidFill>
                  <a:srgbClr val="000000"/>
                </a:solidFill>
                <a:effectLst/>
                <a:latin typeface="inter-regular"/>
              </a:rPr>
              <a:t>i</a:t>
            </a:r>
            <a:r>
              <a:rPr lang="en-GB" b="0" i="0" dirty="0" smtClean="0">
                <a:solidFill>
                  <a:srgbClr val="000000"/>
                </a:solidFill>
                <a:effectLst/>
                <a:latin typeface="inter-regular"/>
              </a:rPr>
              <a:t>] &gt; </a:t>
            </a:r>
            <a:r>
              <a:rPr lang="en-GB" b="0" i="0" dirty="0" err="1" smtClean="0">
                <a:solidFill>
                  <a:srgbClr val="000000"/>
                </a:solidFill>
                <a:effectLst/>
                <a:latin typeface="inter-regular"/>
              </a:rPr>
              <a:t>arr</a:t>
            </a:r>
            <a:r>
              <a:rPr lang="en-GB" b="0" i="0" dirty="0" smtClean="0">
                <a:solidFill>
                  <a:srgbClr val="000000"/>
                </a:solidFill>
                <a:effectLst/>
                <a:latin typeface="inter-regular"/>
              </a:rPr>
              <a:t>[i+1]  </a:t>
            </a:r>
          </a:p>
          <a:p>
            <a:pPr algn="just">
              <a:lnSpc>
                <a:spcPct val="150000"/>
              </a:lnSpc>
              <a:buFont typeface="+mj-lt"/>
              <a:buAutoNum type="arabicPeriod"/>
            </a:pPr>
            <a:r>
              <a:rPr lang="en-GB" b="0" i="0" dirty="0" smtClean="0">
                <a:solidFill>
                  <a:srgbClr val="000000"/>
                </a:solidFill>
                <a:effectLst/>
                <a:latin typeface="inter-regular"/>
              </a:rPr>
              <a:t>         swap(</a:t>
            </a:r>
            <a:r>
              <a:rPr lang="en-GB" b="0" i="0" dirty="0" err="1" smtClean="0">
                <a:solidFill>
                  <a:srgbClr val="000000"/>
                </a:solidFill>
                <a:effectLst/>
                <a:latin typeface="inter-regular"/>
              </a:rPr>
              <a:t>arr</a:t>
            </a:r>
            <a:r>
              <a:rPr lang="en-GB" b="0" i="0" dirty="0" smtClean="0">
                <a:solidFill>
                  <a:srgbClr val="000000"/>
                </a:solidFill>
                <a:effectLst/>
                <a:latin typeface="inter-regular"/>
              </a:rPr>
              <a:t>[</a:t>
            </a:r>
            <a:r>
              <a:rPr lang="en-GB" b="0" i="0" dirty="0" err="1" smtClean="0">
                <a:solidFill>
                  <a:srgbClr val="000000"/>
                </a:solidFill>
                <a:effectLst/>
                <a:latin typeface="inter-regular"/>
              </a:rPr>
              <a:t>i</a:t>
            </a:r>
            <a:r>
              <a:rPr lang="en-GB" b="0" i="0" dirty="0" smtClean="0">
                <a:solidFill>
                  <a:srgbClr val="000000"/>
                </a:solidFill>
                <a:effectLst/>
                <a:latin typeface="inter-regular"/>
              </a:rPr>
              <a:t>], </a:t>
            </a:r>
            <a:r>
              <a:rPr lang="en-GB" b="0" i="0" dirty="0" err="1" smtClean="0">
                <a:solidFill>
                  <a:srgbClr val="000000"/>
                </a:solidFill>
                <a:effectLst/>
                <a:latin typeface="inter-regular"/>
              </a:rPr>
              <a:t>arr</a:t>
            </a:r>
            <a:r>
              <a:rPr lang="en-GB" b="0" i="0" dirty="0" smtClean="0">
                <a:solidFill>
                  <a:srgbClr val="000000"/>
                </a:solidFill>
                <a:effectLst/>
                <a:latin typeface="inter-regular"/>
              </a:rPr>
              <a:t>[i+1])  </a:t>
            </a:r>
          </a:p>
          <a:p>
            <a:pPr algn="just">
              <a:lnSpc>
                <a:spcPct val="150000"/>
              </a:lnSpc>
              <a:buFont typeface="+mj-lt"/>
              <a:buAutoNum type="arabicPeriod"/>
            </a:pPr>
            <a:r>
              <a:rPr lang="en-GB" b="0" i="0" dirty="0" smtClean="0">
                <a:solidFill>
                  <a:srgbClr val="000000"/>
                </a:solidFill>
                <a:effectLst/>
                <a:latin typeface="inter-regular"/>
              </a:rPr>
              <a:t>      end </a:t>
            </a:r>
            <a:r>
              <a:rPr lang="en-GB" b="1" i="0" dirty="0" smtClean="0">
                <a:solidFill>
                  <a:srgbClr val="006699"/>
                </a:solidFill>
                <a:effectLst/>
                <a:latin typeface="inter-regular"/>
              </a:rPr>
              <a:t>if</a:t>
            </a:r>
            <a:r>
              <a:rPr lang="en-GB" b="0" i="0" dirty="0" smtClean="0">
                <a:solidFill>
                  <a:srgbClr val="000000"/>
                </a:solidFill>
                <a:effectLst/>
                <a:latin typeface="inter-regular"/>
              </a:rPr>
              <a:t>  </a:t>
            </a:r>
          </a:p>
          <a:p>
            <a:pPr algn="just">
              <a:lnSpc>
                <a:spcPct val="150000"/>
              </a:lnSpc>
              <a:buFont typeface="+mj-lt"/>
              <a:buAutoNum type="arabicPeriod"/>
            </a:pPr>
            <a:r>
              <a:rPr lang="en-GB" b="0" i="0" dirty="0" smtClean="0">
                <a:solidFill>
                  <a:srgbClr val="000000"/>
                </a:solidFill>
                <a:effectLst/>
                <a:latin typeface="inter-regular"/>
              </a:rPr>
              <a:t>   end </a:t>
            </a:r>
            <a:r>
              <a:rPr lang="en-GB" b="1" i="0" dirty="0" smtClean="0">
                <a:solidFill>
                  <a:srgbClr val="006699"/>
                </a:solidFill>
                <a:effectLst/>
                <a:latin typeface="inter-regular"/>
              </a:rPr>
              <a:t>for</a:t>
            </a:r>
            <a:r>
              <a:rPr lang="en-GB" b="0" i="0" dirty="0" smtClean="0">
                <a:solidFill>
                  <a:srgbClr val="000000"/>
                </a:solidFill>
                <a:effectLst/>
                <a:latin typeface="inter-regular"/>
              </a:rPr>
              <a:t>     </a:t>
            </a:r>
          </a:p>
          <a:p>
            <a:pPr algn="just">
              <a:lnSpc>
                <a:spcPct val="150000"/>
              </a:lnSpc>
              <a:buFont typeface="+mj-lt"/>
              <a:buAutoNum type="arabicPeriod"/>
            </a:pPr>
            <a:r>
              <a:rPr lang="en-GB" b="0" i="0" dirty="0" smtClean="0">
                <a:solidFill>
                  <a:srgbClr val="000000"/>
                </a:solidFill>
                <a:effectLst/>
                <a:latin typeface="inter-regular"/>
              </a:rPr>
              <a:t>   </a:t>
            </a:r>
            <a:r>
              <a:rPr lang="en-GB" b="1" i="0" dirty="0" smtClean="0">
                <a:solidFill>
                  <a:srgbClr val="006699"/>
                </a:solidFill>
                <a:effectLst/>
                <a:latin typeface="inter-regular"/>
              </a:rPr>
              <a:t>return</a:t>
            </a:r>
            <a:r>
              <a:rPr lang="en-GB" b="0" i="0" dirty="0" smtClean="0">
                <a:solidFill>
                  <a:srgbClr val="000000"/>
                </a:solidFill>
                <a:effectLst/>
                <a:latin typeface="inter-regular"/>
              </a:rPr>
              <a:t> </a:t>
            </a:r>
            <a:r>
              <a:rPr lang="en-GB" b="0" i="0" dirty="0" err="1" smtClean="0">
                <a:solidFill>
                  <a:srgbClr val="000000"/>
                </a:solidFill>
                <a:effectLst/>
                <a:latin typeface="inter-regular"/>
              </a:rPr>
              <a:t>arr</a:t>
            </a:r>
            <a:r>
              <a:rPr lang="en-GB" b="0" i="0" dirty="0" smtClean="0">
                <a:solidFill>
                  <a:srgbClr val="000000"/>
                </a:solidFill>
                <a:effectLst/>
                <a:latin typeface="inter-regular"/>
              </a:rPr>
              <a:t>     </a:t>
            </a:r>
          </a:p>
          <a:p>
            <a:pPr algn="just">
              <a:lnSpc>
                <a:spcPct val="150000"/>
              </a:lnSpc>
              <a:buFont typeface="+mj-lt"/>
              <a:buAutoNum type="arabicPeriod"/>
            </a:pPr>
            <a:r>
              <a:rPr lang="en-GB" b="0" i="0" dirty="0" smtClean="0">
                <a:solidFill>
                  <a:srgbClr val="000000"/>
                </a:solidFill>
                <a:effectLst/>
                <a:latin typeface="inter-regular"/>
              </a:rPr>
              <a:t>end </a:t>
            </a:r>
            <a:r>
              <a:rPr lang="en-GB" b="0" i="0" dirty="0" err="1" smtClean="0">
                <a:solidFill>
                  <a:srgbClr val="000000"/>
                </a:solidFill>
                <a:effectLst/>
                <a:latin typeface="inter-regular"/>
              </a:rPr>
              <a:t>BubbleSort</a:t>
            </a:r>
            <a:r>
              <a:rPr lang="en-GB" b="0" i="0" dirty="0" smtClean="0">
                <a:solidFill>
                  <a:srgbClr val="000000"/>
                </a:solidFill>
                <a:effectLst/>
                <a:latin typeface="inter-regular"/>
              </a:rPr>
              <a:t>  </a:t>
            </a:r>
            <a:endParaRPr lang="en-GB" b="0" i="0" dirty="0">
              <a:solidFill>
                <a:srgbClr val="000000"/>
              </a:solidFill>
              <a:effectLst/>
              <a:latin typeface="inter-regular"/>
            </a:endParaRPr>
          </a:p>
        </p:txBody>
      </p:sp>
    </p:spTree>
    <p:extLst>
      <p:ext uri="{BB962C8B-B14F-4D97-AF65-F5344CB8AC3E}">
        <p14:creationId xmlns:p14="http://schemas.microsoft.com/office/powerpoint/2010/main" val="910541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5612" y="330985"/>
            <a:ext cx="6749142" cy="4196020"/>
          </a:xfrm>
          <a:prstGeom prst="rect">
            <a:avLst/>
          </a:prstGeom>
        </p:spPr>
        <p:txBody>
          <a:bodyPr wrap="square">
            <a:spAutoFit/>
          </a:bodyPr>
          <a:lstStyle/>
          <a:p>
            <a:pPr algn="just">
              <a:lnSpc>
                <a:spcPct val="150000"/>
              </a:lnSpc>
              <a:buFont typeface="+mj-lt"/>
              <a:buAutoNum type="arabicPeriod"/>
            </a:pPr>
            <a:r>
              <a:rPr lang="en-GB" b="0" i="0" dirty="0" smtClean="0">
                <a:solidFill>
                  <a:srgbClr val="0000FF"/>
                </a:solidFill>
                <a:effectLst/>
                <a:latin typeface="inter-regular"/>
              </a:rPr>
              <a:t>#include&lt;</a:t>
            </a:r>
            <a:r>
              <a:rPr lang="en-GB" b="0" i="0" dirty="0" err="1" smtClean="0">
                <a:solidFill>
                  <a:srgbClr val="0000FF"/>
                </a:solidFill>
                <a:effectLst/>
                <a:latin typeface="inter-regular"/>
              </a:rPr>
              <a:t>iostream</a:t>
            </a:r>
            <a:r>
              <a:rPr lang="en-GB" b="0" i="0" dirty="0" smtClean="0">
                <a:solidFill>
                  <a:srgbClr val="0000FF"/>
                </a:solidFill>
                <a:effectLst/>
                <a:latin typeface="inter-regular"/>
              </a:rPr>
              <a:t>&gt;  </a:t>
            </a:r>
            <a:r>
              <a:rPr lang="en-GB" b="0" i="0" dirty="0" smtClean="0">
                <a:solidFill>
                  <a:srgbClr val="000000"/>
                </a:solidFill>
                <a:effectLst/>
                <a:latin typeface="inter-regular"/>
              </a:rPr>
              <a:t>  </a:t>
            </a:r>
          </a:p>
          <a:p>
            <a:pPr algn="just">
              <a:lnSpc>
                <a:spcPct val="150000"/>
              </a:lnSpc>
              <a:buFont typeface="+mj-lt"/>
              <a:buAutoNum type="arabicPeriod"/>
            </a:pPr>
            <a:r>
              <a:rPr lang="en-GB" b="1" i="0" dirty="0" smtClean="0">
                <a:solidFill>
                  <a:srgbClr val="006699"/>
                </a:solidFill>
                <a:effectLst/>
                <a:latin typeface="inter-regular"/>
              </a:rPr>
              <a:t>using</a:t>
            </a:r>
            <a:r>
              <a:rPr lang="en-GB" b="0" i="0" dirty="0" smtClean="0">
                <a:solidFill>
                  <a:srgbClr val="000000"/>
                </a:solidFill>
                <a:effectLst/>
                <a:latin typeface="inter-regular"/>
              </a:rPr>
              <a:t> </a:t>
            </a:r>
            <a:r>
              <a:rPr lang="en-GB" b="1" i="0" dirty="0" smtClean="0">
                <a:solidFill>
                  <a:srgbClr val="006699"/>
                </a:solidFill>
                <a:effectLst/>
                <a:latin typeface="inter-regular"/>
              </a:rPr>
              <a:t>namespace</a:t>
            </a:r>
            <a:r>
              <a:rPr lang="en-GB" b="0" i="0" dirty="0" smtClean="0">
                <a:solidFill>
                  <a:srgbClr val="000000"/>
                </a:solidFill>
                <a:effectLst/>
                <a:latin typeface="inter-regular"/>
              </a:rPr>
              <a:t> </a:t>
            </a:r>
            <a:r>
              <a:rPr lang="en-GB" b="0" i="0" dirty="0" err="1" smtClean="0">
                <a:solidFill>
                  <a:srgbClr val="000000"/>
                </a:solidFill>
                <a:effectLst/>
                <a:latin typeface="inter-regular"/>
              </a:rPr>
              <a:t>std</a:t>
            </a:r>
            <a:r>
              <a:rPr lang="en-GB" b="0" i="0" dirty="0" smtClean="0">
                <a:solidFill>
                  <a:srgbClr val="000000"/>
                </a:solidFill>
                <a:effectLst/>
                <a:latin typeface="inter-regular"/>
              </a:rPr>
              <a:t>;    </a:t>
            </a:r>
          </a:p>
          <a:p>
            <a:pPr algn="just">
              <a:lnSpc>
                <a:spcPct val="150000"/>
              </a:lnSpc>
              <a:buFont typeface="+mj-lt"/>
              <a:buAutoNum type="arabicPeriod"/>
            </a:pPr>
            <a:r>
              <a:rPr lang="en-GB" b="0" i="0" dirty="0" smtClean="0">
                <a:solidFill>
                  <a:srgbClr val="000000"/>
                </a:solidFill>
                <a:effectLst/>
                <a:latin typeface="inter-regular"/>
              </a:rPr>
              <a:t>    </a:t>
            </a:r>
            <a:r>
              <a:rPr lang="en-GB" b="1" i="0" dirty="0" smtClean="0">
                <a:solidFill>
                  <a:srgbClr val="006699"/>
                </a:solidFill>
                <a:effectLst/>
                <a:latin typeface="inter-regular"/>
              </a:rPr>
              <a:t>void</a:t>
            </a:r>
            <a:r>
              <a:rPr lang="en-GB" b="0" i="0" dirty="0" smtClean="0">
                <a:solidFill>
                  <a:srgbClr val="000000"/>
                </a:solidFill>
                <a:effectLst/>
                <a:latin typeface="inter-regular"/>
              </a:rPr>
              <a:t> print(</a:t>
            </a:r>
            <a:r>
              <a:rPr lang="en-GB" b="1" i="0" dirty="0" err="1" smtClean="0">
                <a:solidFill>
                  <a:srgbClr val="2E8B57"/>
                </a:solidFill>
                <a:effectLst/>
                <a:latin typeface="inter-regular"/>
              </a:rPr>
              <a:t>int</a:t>
            </a:r>
            <a:r>
              <a:rPr lang="en-GB" b="0" i="0" dirty="0" smtClean="0">
                <a:solidFill>
                  <a:srgbClr val="000000"/>
                </a:solidFill>
                <a:effectLst/>
                <a:latin typeface="inter-regular"/>
              </a:rPr>
              <a:t> a[], </a:t>
            </a:r>
            <a:r>
              <a:rPr lang="en-GB" b="1" i="0" dirty="0" err="1" smtClean="0">
                <a:solidFill>
                  <a:srgbClr val="2E8B57"/>
                </a:solidFill>
                <a:effectLst/>
                <a:latin typeface="inter-regular"/>
              </a:rPr>
              <a:t>int</a:t>
            </a:r>
            <a:r>
              <a:rPr lang="en-GB" b="0" i="0" dirty="0" smtClean="0">
                <a:solidFill>
                  <a:srgbClr val="000000"/>
                </a:solidFill>
                <a:effectLst/>
                <a:latin typeface="inter-regular"/>
              </a:rPr>
              <a:t> n) </a:t>
            </a:r>
            <a:r>
              <a:rPr lang="en-GB" b="0" i="0" dirty="0" smtClean="0">
                <a:solidFill>
                  <a:srgbClr val="008200"/>
                </a:solidFill>
                <a:effectLst/>
                <a:latin typeface="inter-regular"/>
              </a:rPr>
              <a:t>//function to print array elements</a:t>
            </a:r>
            <a:r>
              <a:rPr lang="en-GB" b="0" i="0" dirty="0" smtClean="0">
                <a:solidFill>
                  <a:srgbClr val="000000"/>
                </a:solidFill>
                <a:effectLst/>
                <a:latin typeface="inter-regular"/>
              </a:rPr>
              <a:t>  </a:t>
            </a:r>
          </a:p>
          <a:p>
            <a:pPr algn="just">
              <a:lnSpc>
                <a:spcPct val="150000"/>
              </a:lnSpc>
              <a:buFont typeface="+mj-lt"/>
              <a:buAutoNum type="arabicPeriod"/>
            </a:pPr>
            <a:r>
              <a:rPr lang="en-GB" b="0" i="0" dirty="0" smtClean="0">
                <a:solidFill>
                  <a:srgbClr val="000000"/>
                </a:solidFill>
                <a:effectLst/>
                <a:latin typeface="inter-regular"/>
              </a:rPr>
              <a:t>    {  </a:t>
            </a:r>
          </a:p>
          <a:p>
            <a:pPr algn="just">
              <a:lnSpc>
                <a:spcPct val="150000"/>
              </a:lnSpc>
              <a:buFont typeface="+mj-lt"/>
              <a:buAutoNum type="arabicPeriod"/>
            </a:pPr>
            <a:r>
              <a:rPr lang="en-GB" b="0" i="0" dirty="0" smtClean="0">
                <a:solidFill>
                  <a:srgbClr val="000000"/>
                </a:solidFill>
                <a:effectLst/>
                <a:latin typeface="inter-regular"/>
              </a:rPr>
              <a:t>    </a:t>
            </a:r>
            <a:r>
              <a:rPr lang="en-GB" b="1" i="0" dirty="0" err="1" smtClean="0">
                <a:solidFill>
                  <a:srgbClr val="2E8B57"/>
                </a:solidFill>
                <a:effectLst/>
                <a:latin typeface="inter-regular"/>
              </a:rPr>
              <a:t>int</a:t>
            </a:r>
            <a:r>
              <a:rPr lang="en-GB" b="0" i="0" dirty="0" smtClean="0">
                <a:solidFill>
                  <a:srgbClr val="000000"/>
                </a:solidFill>
                <a:effectLst/>
                <a:latin typeface="inter-regular"/>
              </a:rPr>
              <a:t> </a:t>
            </a:r>
            <a:r>
              <a:rPr lang="en-GB" b="0" i="0" dirty="0" err="1" smtClean="0">
                <a:solidFill>
                  <a:srgbClr val="000000"/>
                </a:solidFill>
                <a:effectLst/>
                <a:latin typeface="inter-regular"/>
              </a:rPr>
              <a:t>i</a:t>
            </a:r>
            <a:r>
              <a:rPr lang="en-GB" b="0" i="0" dirty="0" smtClean="0">
                <a:solidFill>
                  <a:srgbClr val="000000"/>
                </a:solidFill>
                <a:effectLst/>
                <a:latin typeface="inter-regular"/>
              </a:rPr>
              <a:t>;  </a:t>
            </a:r>
          </a:p>
          <a:p>
            <a:pPr algn="just">
              <a:lnSpc>
                <a:spcPct val="150000"/>
              </a:lnSpc>
              <a:buFont typeface="+mj-lt"/>
              <a:buAutoNum type="arabicPeriod"/>
            </a:pPr>
            <a:r>
              <a:rPr lang="en-GB" b="0" i="0" dirty="0" smtClean="0">
                <a:solidFill>
                  <a:srgbClr val="000000"/>
                </a:solidFill>
                <a:effectLst/>
                <a:latin typeface="inter-regular"/>
              </a:rPr>
              <a:t>    </a:t>
            </a:r>
            <a:r>
              <a:rPr lang="en-GB" b="1" i="0" dirty="0" smtClean="0">
                <a:solidFill>
                  <a:srgbClr val="006699"/>
                </a:solidFill>
                <a:effectLst/>
                <a:latin typeface="inter-regular"/>
              </a:rPr>
              <a:t>for</a:t>
            </a:r>
            <a:r>
              <a:rPr lang="en-GB" b="0" i="0" dirty="0" smtClean="0">
                <a:solidFill>
                  <a:srgbClr val="000000"/>
                </a:solidFill>
                <a:effectLst/>
                <a:latin typeface="inter-regular"/>
              </a:rPr>
              <a:t>(</a:t>
            </a:r>
            <a:r>
              <a:rPr lang="en-GB" b="0" i="0" dirty="0" err="1" smtClean="0">
                <a:solidFill>
                  <a:srgbClr val="000000"/>
                </a:solidFill>
                <a:effectLst/>
                <a:latin typeface="inter-regular"/>
              </a:rPr>
              <a:t>i</a:t>
            </a:r>
            <a:r>
              <a:rPr lang="en-GB" b="0" i="0" dirty="0" smtClean="0">
                <a:solidFill>
                  <a:srgbClr val="000000"/>
                </a:solidFill>
                <a:effectLst/>
                <a:latin typeface="inter-regular"/>
              </a:rPr>
              <a:t> = 0; </a:t>
            </a:r>
            <a:r>
              <a:rPr lang="en-GB" b="0" i="0" dirty="0" err="1" smtClean="0">
                <a:solidFill>
                  <a:srgbClr val="000000"/>
                </a:solidFill>
                <a:effectLst/>
                <a:latin typeface="inter-regular"/>
              </a:rPr>
              <a:t>i</a:t>
            </a:r>
            <a:r>
              <a:rPr lang="en-GB" b="0" i="0" dirty="0" smtClean="0">
                <a:solidFill>
                  <a:srgbClr val="000000"/>
                </a:solidFill>
                <a:effectLst/>
                <a:latin typeface="inter-regular"/>
              </a:rPr>
              <a:t> &lt; n; </a:t>
            </a:r>
            <a:r>
              <a:rPr lang="en-GB" b="0" i="0" dirty="0" err="1" smtClean="0">
                <a:solidFill>
                  <a:srgbClr val="000000"/>
                </a:solidFill>
                <a:effectLst/>
                <a:latin typeface="inter-regular"/>
              </a:rPr>
              <a:t>i</a:t>
            </a:r>
            <a:r>
              <a:rPr lang="en-GB" b="0" i="0" dirty="0" smtClean="0">
                <a:solidFill>
                  <a:srgbClr val="000000"/>
                </a:solidFill>
                <a:effectLst/>
                <a:latin typeface="inter-regular"/>
              </a:rPr>
              <a:t>++)    </a:t>
            </a:r>
          </a:p>
          <a:p>
            <a:pPr algn="just">
              <a:lnSpc>
                <a:spcPct val="150000"/>
              </a:lnSpc>
              <a:buFont typeface="+mj-lt"/>
              <a:buAutoNum type="arabicPeriod"/>
            </a:pPr>
            <a:r>
              <a:rPr lang="en-GB" b="0" i="0" dirty="0" smtClean="0">
                <a:solidFill>
                  <a:srgbClr val="000000"/>
                </a:solidFill>
                <a:effectLst/>
                <a:latin typeface="inter-regular"/>
              </a:rPr>
              <a:t>    {    </a:t>
            </a:r>
          </a:p>
          <a:p>
            <a:pPr algn="just">
              <a:lnSpc>
                <a:spcPct val="150000"/>
              </a:lnSpc>
              <a:buFont typeface="+mj-lt"/>
              <a:buAutoNum type="arabicPeriod"/>
            </a:pPr>
            <a:r>
              <a:rPr lang="en-GB" b="0" i="0" dirty="0" smtClean="0">
                <a:solidFill>
                  <a:srgbClr val="000000"/>
                </a:solidFill>
                <a:effectLst/>
                <a:latin typeface="inter-regular"/>
              </a:rPr>
              <a:t>       </a:t>
            </a:r>
            <a:r>
              <a:rPr lang="en-GB" b="0" i="0" dirty="0" err="1" smtClean="0">
                <a:solidFill>
                  <a:srgbClr val="000000"/>
                </a:solidFill>
                <a:effectLst/>
                <a:latin typeface="inter-regular"/>
              </a:rPr>
              <a:t>cout</a:t>
            </a:r>
            <a:r>
              <a:rPr lang="en-GB" b="0" i="0" dirty="0" smtClean="0">
                <a:solidFill>
                  <a:srgbClr val="000000"/>
                </a:solidFill>
                <a:effectLst/>
                <a:latin typeface="inter-regular"/>
              </a:rPr>
              <a:t>&lt;&lt;a[</a:t>
            </a:r>
            <a:r>
              <a:rPr lang="en-GB" b="0" i="0" dirty="0" err="1" smtClean="0">
                <a:solidFill>
                  <a:srgbClr val="000000"/>
                </a:solidFill>
                <a:effectLst/>
                <a:latin typeface="inter-regular"/>
              </a:rPr>
              <a:t>i</a:t>
            </a:r>
            <a:r>
              <a:rPr lang="en-GB" b="0" i="0" dirty="0" smtClean="0">
                <a:solidFill>
                  <a:srgbClr val="000000"/>
                </a:solidFill>
                <a:effectLst/>
                <a:latin typeface="inter-regular"/>
              </a:rPr>
              <a:t>]&lt;&lt;</a:t>
            </a:r>
            <a:r>
              <a:rPr lang="en-GB" b="0" i="0" dirty="0" smtClean="0">
                <a:solidFill>
                  <a:srgbClr val="0000FF"/>
                </a:solidFill>
                <a:effectLst/>
                <a:latin typeface="inter-regular"/>
              </a:rPr>
              <a:t>" "</a:t>
            </a:r>
            <a:r>
              <a:rPr lang="en-GB" b="0" i="0" dirty="0" smtClean="0">
                <a:solidFill>
                  <a:srgbClr val="000000"/>
                </a:solidFill>
                <a:effectLst/>
                <a:latin typeface="inter-regular"/>
              </a:rPr>
              <a:t>;     </a:t>
            </a:r>
          </a:p>
          <a:p>
            <a:pPr algn="just">
              <a:lnSpc>
                <a:spcPct val="150000"/>
              </a:lnSpc>
              <a:buFont typeface="+mj-lt"/>
              <a:buAutoNum type="arabicPeriod"/>
            </a:pPr>
            <a:r>
              <a:rPr lang="en-GB" b="0" i="0" dirty="0" smtClean="0">
                <a:solidFill>
                  <a:srgbClr val="000000"/>
                </a:solidFill>
                <a:effectLst/>
                <a:latin typeface="inter-regular"/>
              </a:rPr>
              <a:t>    }        </a:t>
            </a:r>
          </a:p>
          <a:p>
            <a:pPr algn="just">
              <a:lnSpc>
                <a:spcPct val="150000"/>
              </a:lnSpc>
              <a:buFont typeface="+mj-lt"/>
              <a:buAutoNum type="arabicPeriod"/>
            </a:pPr>
            <a:r>
              <a:rPr lang="en-GB" b="0" i="0" dirty="0" smtClean="0">
                <a:solidFill>
                  <a:srgbClr val="000000"/>
                </a:solidFill>
                <a:effectLst/>
                <a:latin typeface="inter-regular"/>
              </a:rPr>
              <a:t>    }  </a:t>
            </a:r>
            <a:endParaRPr lang="en-GB" b="0" i="0" dirty="0">
              <a:solidFill>
                <a:srgbClr val="000000"/>
              </a:solidFill>
              <a:effectLst/>
              <a:latin typeface="inter-regular"/>
            </a:endParaRPr>
          </a:p>
        </p:txBody>
      </p:sp>
      <p:sp>
        <p:nvSpPr>
          <p:cNvPr id="3" name="Rectangle 2"/>
          <p:cNvSpPr/>
          <p:nvPr/>
        </p:nvSpPr>
        <p:spPr>
          <a:xfrm>
            <a:off x="4863736" y="1647490"/>
            <a:ext cx="7232470" cy="4801314"/>
          </a:xfrm>
          <a:prstGeom prst="rect">
            <a:avLst/>
          </a:prstGeom>
        </p:spPr>
        <p:txBody>
          <a:bodyPr wrap="square">
            <a:spAutoFit/>
          </a:bodyPr>
          <a:lstStyle/>
          <a:p>
            <a:pPr algn="just">
              <a:buFont typeface="+mj-lt"/>
              <a:buAutoNum type="arabicPeriod"/>
            </a:pPr>
            <a:r>
              <a:rPr lang="en-GB" b="0" i="0" dirty="0" smtClean="0">
                <a:solidFill>
                  <a:srgbClr val="000000"/>
                </a:solidFill>
                <a:effectLst/>
                <a:latin typeface="inter-regular"/>
              </a:rPr>
              <a:t> </a:t>
            </a:r>
            <a:r>
              <a:rPr lang="en-GB" b="1" i="0" dirty="0" smtClean="0">
                <a:solidFill>
                  <a:srgbClr val="006699"/>
                </a:solidFill>
                <a:effectLst/>
                <a:latin typeface="inter-regular"/>
              </a:rPr>
              <a:t>void</a:t>
            </a:r>
            <a:r>
              <a:rPr lang="en-GB" b="0" i="0" dirty="0" smtClean="0">
                <a:solidFill>
                  <a:srgbClr val="000000"/>
                </a:solidFill>
                <a:effectLst/>
                <a:latin typeface="inter-regular"/>
              </a:rPr>
              <a:t> bubble(</a:t>
            </a:r>
            <a:r>
              <a:rPr lang="en-GB" b="1" i="0" dirty="0" err="1" smtClean="0">
                <a:solidFill>
                  <a:srgbClr val="2E8B57"/>
                </a:solidFill>
                <a:effectLst/>
                <a:latin typeface="inter-regular"/>
              </a:rPr>
              <a:t>int</a:t>
            </a:r>
            <a:r>
              <a:rPr lang="en-GB" b="0" i="0" dirty="0" smtClean="0">
                <a:solidFill>
                  <a:srgbClr val="000000"/>
                </a:solidFill>
                <a:effectLst/>
                <a:latin typeface="inter-regular"/>
              </a:rPr>
              <a:t> a[], </a:t>
            </a:r>
            <a:r>
              <a:rPr lang="en-GB" b="1" i="0" dirty="0" err="1" smtClean="0">
                <a:solidFill>
                  <a:srgbClr val="2E8B57"/>
                </a:solidFill>
                <a:effectLst/>
                <a:latin typeface="inter-regular"/>
              </a:rPr>
              <a:t>int</a:t>
            </a:r>
            <a:r>
              <a:rPr lang="en-GB" b="0" i="0" dirty="0" smtClean="0">
                <a:solidFill>
                  <a:srgbClr val="000000"/>
                </a:solidFill>
                <a:effectLst/>
                <a:latin typeface="inter-regular"/>
              </a:rPr>
              <a:t> n) </a:t>
            </a:r>
            <a:r>
              <a:rPr lang="en-GB" b="0" i="0" dirty="0" smtClean="0">
                <a:solidFill>
                  <a:srgbClr val="008200"/>
                </a:solidFill>
                <a:effectLst/>
                <a:latin typeface="inter-regular"/>
              </a:rPr>
              <a:t>// function to implement bubble sort</a:t>
            </a:r>
            <a:r>
              <a:rPr lang="en-GB" b="0" i="0" dirty="0" smtClean="0">
                <a:solidFill>
                  <a:srgbClr val="000000"/>
                </a:solidFill>
                <a:effectLst/>
                <a:latin typeface="inter-regular"/>
              </a:rPr>
              <a:t>  </a:t>
            </a:r>
          </a:p>
          <a:p>
            <a:pPr algn="just">
              <a:buFont typeface="+mj-lt"/>
              <a:buAutoNum type="arabicPeriod"/>
            </a:pPr>
            <a:r>
              <a:rPr lang="en-GB" b="0" i="0" dirty="0" smtClean="0">
                <a:solidFill>
                  <a:srgbClr val="000000"/>
                </a:solidFill>
                <a:effectLst/>
                <a:latin typeface="inter-regular"/>
              </a:rPr>
              <a:t> {  </a:t>
            </a:r>
          </a:p>
          <a:p>
            <a:pPr algn="just">
              <a:buFont typeface="+mj-lt"/>
              <a:buAutoNum type="arabicPeriod"/>
            </a:pPr>
            <a:r>
              <a:rPr lang="en-GB" b="0" i="0" dirty="0" smtClean="0">
                <a:solidFill>
                  <a:srgbClr val="000000"/>
                </a:solidFill>
                <a:effectLst/>
                <a:latin typeface="inter-regular"/>
              </a:rPr>
              <a:t> </a:t>
            </a:r>
            <a:r>
              <a:rPr lang="en-GB" b="1" i="0" dirty="0" err="1" smtClean="0">
                <a:solidFill>
                  <a:srgbClr val="2E8B57"/>
                </a:solidFill>
                <a:effectLst/>
                <a:latin typeface="inter-regular"/>
              </a:rPr>
              <a:t>int</a:t>
            </a:r>
            <a:r>
              <a:rPr lang="en-GB" b="0" i="0" dirty="0" smtClean="0">
                <a:solidFill>
                  <a:srgbClr val="000000"/>
                </a:solidFill>
                <a:effectLst/>
                <a:latin typeface="inter-regular"/>
              </a:rPr>
              <a:t> </a:t>
            </a:r>
            <a:r>
              <a:rPr lang="en-GB" b="0" i="0" dirty="0" err="1" smtClean="0">
                <a:solidFill>
                  <a:srgbClr val="000000"/>
                </a:solidFill>
                <a:effectLst/>
                <a:latin typeface="inter-regular"/>
              </a:rPr>
              <a:t>i</a:t>
            </a:r>
            <a:r>
              <a:rPr lang="en-GB" b="0" i="0" dirty="0" smtClean="0">
                <a:solidFill>
                  <a:srgbClr val="000000"/>
                </a:solidFill>
                <a:effectLst/>
                <a:latin typeface="inter-regular"/>
              </a:rPr>
              <a:t>, j, temp;  </a:t>
            </a:r>
          </a:p>
          <a:p>
            <a:pPr algn="just">
              <a:buFont typeface="+mj-lt"/>
              <a:buAutoNum type="arabicPeriod"/>
            </a:pPr>
            <a:r>
              <a:rPr lang="en-GB" b="0" i="0" dirty="0" smtClean="0">
                <a:solidFill>
                  <a:srgbClr val="000000"/>
                </a:solidFill>
                <a:effectLst/>
                <a:latin typeface="inter-regular"/>
              </a:rPr>
              <a:t>   </a:t>
            </a:r>
            <a:r>
              <a:rPr lang="en-GB" b="1" i="0" dirty="0" smtClean="0">
                <a:solidFill>
                  <a:srgbClr val="006699"/>
                </a:solidFill>
                <a:effectLst/>
                <a:latin typeface="inter-regular"/>
              </a:rPr>
              <a:t>for</a:t>
            </a:r>
            <a:r>
              <a:rPr lang="en-GB" b="0" i="0" dirty="0" smtClean="0">
                <a:solidFill>
                  <a:srgbClr val="000000"/>
                </a:solidFill>
                <a:effectLst/>
                <a:latin typeface="inter-regular"/>
              </a:rPr>
              <a:t>(</a:t>
            </a:r>
            <a:r>
              <a:rPr lang="en-GB" b="0" i="0" dirty="0" err="1" smtClean="0">
                <a:solidFill>
                  <a:srgbClr val="000000"/>
                </a:solidFill>
                <a:effectLst/>
                <a:latin typeface="inter-regular"/>
              </a:rPr>
              <a:t>i</a:t>
            </a:r>
            <a:r>
              <a:rPr lang="en-GB" b="0" i="0" dirty="0" smtClean="0">
                <a:solidFill>
                  <a:srgbClr val="000000"/>
                </a:solidFill>
                <a:effectLst/>
                <a:latin typeface="inter-regular"/>
              </a:rPr>
              <a:t> = 0; </a:t>
            </a:r>
            <a:r>
              <a:rPr lang="en-GB" b="0" i="0" dirty="0" err="1" smtClean="0">
                <a:solidFill>
                  <a:srgbClr val="000000"/>
                </a:solidFill>
                <a:effectLst/>
                <a:latin typeface="inter-regular"/>
              </a:rPr>
              <a:t>i</a:t>
            </a:r>
            <a:r>
              <a:rPr lang="en-GB" b="0" i="0" dirty="0" smtClean="0">
                <a:solidFill>
                  <a:srgbClr val="000000"/>
                </a:solidFill>
                <a:effectLst/>
                <a:latin typeface="inter-regular"/>
              </a:rPr>
              <a:t> &lt; n; </a:t>
            </a:r>
            <a:r>
              <a:rPr lang="en-GB" b="0" i="0" dirty="0" err="1" smtClean="0">
                <a:solidFill>
                  <a:srgbClr val="000000"/>
                </a:solidFill>
                <a:effectLst/>
                <a:latin typeface="inter-regular"/>
              </a:rPr>
              <a:t>i</a:t>
            </a:r>
            <a:r>
              <a:rPr lang="en-GB" b="0" i="0" dirty="0" smtClean="0">
                <a:solidFill>
                  <a:srgbClr val="000000"/>
                </a:solidFill>
                <a:effectLst/>
                <a:latin typeface="inter-regular"/>
              </a:rPr>
              <a:t>++)    </a:t>
            </a:r>
          </a:p>
          <a:p>
            <a:pPr algn="just">
              <a:buFont typeface="+mj-lt"/>
              <a:buAutoNum type="arabicPeriod"/>
            </a:pPr>
            <a:r>
              <a:rPr lang="en-GB" b="0" i="0" dirty="0" smtClean="0">
                <a:solidFill>
                  <a:srgbClr val="000000"/>
                </a:solidFill>
                <a:effectLst/>
                <a:latin typeface="inter-regular"/>
              </a:rPr>
              <a:t>    {    </a:t>
            </a:r>
          </a:p>
          <a:p>
            <a:pPr algn="just">
              <a:buFont typeface="+mj-lt"/>
              <a:buAutoNum type="arabicPeriod"/>
            </a:pPr>
            <a:r>
              <a:rPr lang="en-GB" b="0" i="0" dirty="0" smtClean="0">
                <a:solidFill>
                  <a:srgbClr val="000000"/>
                </a:solidFill>
                <a:effectLst/>
                <a:latin typeface="inter-regular"/>
              </a:rPr>
              <a:t>      </a:t>
            </a:r>
            <a:r>
              <a:rPr lang="en-GB" b="1" i="0" dirty="0" smtClean="0">
                <a:solidFill>
                  <a:srgbClr val="006699"/>
                </a:solidFill>
                <a:effectLst/>
                <a:latin typeface="inter-regular"/>
              </a:rPr>
              <a:t>for</a:t>
            </a:r>
            <a:r>
              <a:rPr lang="en-GB" b="0" i="0" dirty="0" smtClean="0">
                <a:solidFill>
                  <a:srgbClr val="000000"/>
                </a:solidFill>
                <a:effectLst/>
                <a:latin typeface="inter-regular"/>
              </a:rPr>
              <a:t>(j = i+1; j &lt; n; </a:t>
            </a:r>
            <a:r>
              <a:rPr lang="en-GB" b="0" i="0" dirty="0" err="1" smtClean="0">
                <a:solidFill>
                  <a:srgbClr val="000000"/>
                </a:solidFill>
                <a:effectLst/>
                <a:latin typeface="inter-regular"/>
              </a:rPr>
              <a:t>j++</a:t>
            </a:r>
            <a:r>
              <a:rPr lang="en-GB" b="0" i="0" dirty="0" smtClean="0">
                <a:solidFill>
                  <a:srgbClr val="000000"/>
                </a:solidFill>
                <a:effectLst/>
                <a:latin typeface="inter-regular"/>
              </a:rPr>
              <a:t>)    </a:t>
            </a:r>
          </a:p>
          <a:p>
            <a:pPr algn="just">
              <a:buFont typeface="+mj-lt"/>
              <a:buAutoNum type="arabicPeriod"/>
            </a:pPr>
            <a:r>
              <a:rPr lang="en-GB" b="0" i="0" dirty="0" smtClean="0">
                <a:solidFill>
                  <a:srgbClr val="000000"/>
                </a:solidFill>
                <a:effectLst/>
                <a:latin typeface="inter-regular"/>
              </a:rPr>
              <a:t>        {    </a:t>
            </a:r>
          </a:p>
          <a:p>
            <a:pPr algn="just">
              <a:buFont typeface="+mj-lt"/>
              <a:buAutoNum type="arabicPeriod"/>
            </a:pPr>
            <a:r>
              <a:rPr lang="en-GB" b="0" i="0" dirty="0" smtClean="0">
                <a:solidFill>
                  <a:srgbClr val="000000"/>
                </a:solidFill>
                <a:effectLst/>
                <a:latin typeface="inter-regular"/>
              </a:rPr>
              <a:t>            </a:t>
            </a:r>
            <a:r>
              <a:rPr lang="en-GB" b="1" i="0" dirty="0" smtClean="0">
                <a:solidFill>
                  <a:srgbClr val="006699"/>
                </a:solidFill>
                <a:effectLst/>
                <a:latin typeface="inter-regular"/>
              </a:rPr>
              <a:t>if</a:t>
            </a:r>
            <a:r>
              <a:rPr lang="en-GB" b="0" i="0" dirty="0" smtClean="0">
                <a:solidFill>
                  <a:srgbClr val="000000"/>
                </a:solidFill>
                <a:effectLst/>
                <a:latin typeface="inter-regular"/>
              </a:rPr>
              <a:t>(a[j] &lt; a[</a:t>
            </a:r>
            <a:r>
              <a:rPr lang="en-GB" b="0" i="0" dirty="0" err="1" smtClean="0">
                <a:solidFill>
                  <a:srgbClr val="000000"/>
                </a:solidFill>
                <a:effectLst/>
                <a:latin typeface="inter-regular"/>
              </a:rPr>
              <a:t>i</a:t>
            </a:r>
            <a:r>
              <a:rPr lang="en-GB" b="0" i="0" dirty="0" smtClean="0">
                <a:solidFill>
                  <a:srgbClr val="000000"/>
                </a:solidFill>
                <a:effectLst/>
                <a:latin typeface="inter-regular"/>
              </a:rPr>
              <a:t>])    </a:t>
            </a:r>
          </a:p>
          <a:p>
            <a:pPr algn="just">
              <a:buFont typeface="+mj-lt"/>
              <a:buAutoNum type="arabicPeriod"/>
            </a:pPr>
            <a:r>
              <a:rPr lang="en-GB" b="0" i="0" dirty="0" smtClean="0">
                <a:solidFill>
                  <a:srgbClr val="000000"/>
                </a:solidFill>
                <a:effectLst/>
                <a:latin typeface="inter-regular"/>
              </a:rPr>
              <a:t>            {    </a:t>
            </a:r>
          </a:p>
          <a:p>
            <a:pPr algn="just">
              <a:buFont typeface="+mj-lt"/>
              <a:buAutoNum type="arabicPeriod"/>
            </a:pPr>
            <a:r>
              <a:rPr lang="en-GB" b="0" i="0" dirty="0" smtClean="0">
                <a:solidFill>
                  <a:srgbClr val="000000"/>
                </a:solidFill>
                <a:effectLst/>
                <a:latin typeface="inter-regular"/>
              </a:rPr>
              <a:t>                temp = a[</a:t>
            </a:r>
            <a:r>
              <a:rPr lang="en-GB" b="0" i="0" dirty="0" err="1" smtClean="0">
                <a:solidFill>
                  <a:srgbClr val="000000"/>
                </a:solidFill>
                <a:effectLst/>
                <a:latin typeface="inter-regular"/>
              </a:rPr>
              <a:t>i</a:t>
            </a:r>
            <a:r>
              <a:rPr lang="en-GB" b="0" i="0" dirty="0" smtClean="0">
                <a:solidFill>
                  <a:srgbClr val="000000"/>
                </a:solidFill>
                <a:effectLst/>
                <a:latin typeface="inter-regular"/>
              </a:rPr>
              <a:t>];    </a:t>
            </a:r>
          </a:p>
          <a:p>
            <a:pPr algn="just">
              <a:buFont typeface="+mj-lt"/>
              <a:buAutoNum type="arabicPeriod"/>
            </a:pPr>
            <a:r>
              <a:rPr lang="en-GB" b="0" i="0" dirty="0" smtClean="0">
                <a:solidFill>
                  <a:srgbClr val="000000"/>
                </a:solidFill>
                <a:effectLst/>
                <a:latin typeface="inter-regular"/>
              </a:rPr>
              <a:t>                a[</a:t>
            </a:r>
            <a:r>
              <a:rPr lang="en-GB" b="0" i="0" dirty="0" err="1" smtClean="0">
                <a:solidFill>
                  <a:srgbClr val="000000"/>
                </a:solidFill>
                <a:effectLst/>
                <a:latin typeface="inter-regular"/>
              </a:rPr>
              <a:t>i</a:t>
            </a:r>
            <a:r>
              <a:rPr lang="en-GB" b="0" i="0" dirty="0" smtClean="0">
                <a:solidFill>
                  <a:srgbClr val="000000"/>
                </a:solidFill>
                <a:effectLst/>
                <a:latin typeface="inter-regular"/>
              </a:rPr>
              <a:t>] = a[j];    </a:t>
            </a:r>
          </a:p>
          <a:p>
            <a:pPr algn="just">
              <a:buFont typeface="+mj-lt"/>
              <a:buAutoNum type="arabicPeriod"/>
            </a:pPr>
            <a:r>
              <a:rPr lang="en-GB" b="0" i="0" dirty="0" smtClean="0">
                <a:solidFill>
                  <a:srgbClr val="000000"/>
                </a:solidFill>
                <a:effectLst/>
                <a:latin typeface="inter-regular"/>
              </a:rPr>
              <a:t>                a[j] = temp;     </a:t>
            </a:r>
          </a:p>
          <a:p>
            <a:pPr algn="just">
              <a:buFont typeface="+mj-lt"/>
              <a:buAutoNum type="arabicPeriod"/>
            </a:pPr>
            <a:r>
              <a:rPr lang="en-GB" b="0" i="0" dirty="0" smtClean="0">
                <a:solidFill>
                  <a:srgbClr val="000000"/>
                </a:solidFill>
                <a:effectLst/>
                <a:latin typeface="inter-regular"/>
              </a:rPr>
              <a:t>            }     </a:t>
            </a:r>
          </a:p>
          <a:p>
            <a:pPr algn="just">
              <a:buFont typeface="+mj-lt"/>
              <a:buAutoNum type="arabicPeriod"/>
            </a:pPr>
            <a:r>
              <a:rPr lang="en-GB" b="0" i="0" dirty="0" smtClean="0">
                <a:solidFill>
                  <a:srgbClr val="000000"/>
                </a:solidFill>
                <a:effectLst/>
                <a:latin typeface="inter-regular"/>
              </a:rPr>
              <a:t>        }     </a:t>
            </a:r>
          </a:p>
          <a:p>
            <a:pPr algn="just">
              <a:buFont typeface="+mj-lt"/>
              <a:buAutoNum type="arabicPeriod"/>
            </a:pPr>
            <a:r>
              <a:rPr lang="en-GB" b="0" i="0" dirty="0" smtClean="0">
                <a:solidFill>
                  <a:srgbClr val="000000"/>
                </a:solidFill>
                <a:effectLst/>
                <a:latin typeface="inter-regular"/>
              </a:rPr>
              <a:t>    }     </a:t>
            </a:r>
          </a:p>
          <a:p>
            <a:pPr algn="just">
              <a:buFont typeface="+mj-lt"/>
              <a:buAutoNum type="arabicPeriod"/>
            </a:pPr>
            <a:r>
              <a:rPr lang="en-GB" b="0" i="0" dirty="0" smtClean="0">
                <a:solidFill>
                  <a:srgbClr val="000000"/>
                </a:solidFill>
                <a:effectLst/>
                <a:latin typeface="inter-regular"/>
              </a:rPr>
              <a:t>    </a:t>
            </a:r>
          </a:p>
          <a:p>
            <a:pPr algn="just">
              <a:buFont typeface="+mj-lt"/>
              <a:buAutoNum type="arabicPeriod"/>
            </a:pPr>
            <a:r>
              <a:rPr lang="en-GB" b="0" i="0" dirty="0" smtClean="0">
                <a:solidFill>
                  <a:srgbClr val="000000"/>
                </a:solidFill>
                <a:effectLst/>
                <a:latin typeface="inter-regular"/>
              </a:rPr>
              <a:t> }  </a:t>
            </a:r>
            <a:endParaRPr lang="en-GB" b="0" i="0" dirty="0">
              <a:solidFill>
                <a:srgbClr val="000000"/>
              </a:solidFill>
              <a:effectLst/>
              <a:latin typeface="inter-regular"/>
            </a:endParaRPr>
          </a:p>
        </p:txBody>
      </p:sp>
    </p:spTree>
    <p:extLst>
      <p:ext uri="{BB962C8B-B14F-4D97-AF65-F5344CB8AC3E}">
        <p14:creationId xmlns:p14="http://schemas.microsoft.com/office/powerpoint/2010/main" val="1715994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914927892"/>
              </p:ext>
            </p:extLst>
          </p:nvPr>
        </p:nvGraphicFramePr>
        <p:xfrm>
          <a:off x="426540" y="1426185"/>
          <a:ext cx="7239000" cy="2514600"/>
        </p:xfrm>
        <a:graphic>
          <a:graphicData uri="http://schemas.openxmlformats.org/drawingml/2006/table">
            <a:tbl>
              <a:tblPr>
                <a:tableStyleId>{08FB837D-C827-4EFA-A057-4D05807E0F7C}</a:tableStyleId>
              </a:tblPr>
              <a:tblGrid>
                <a:gridCol w="3619500">
                  <a:extLst>
                    <a:ext uri="{9D8B030D-6E8A-4147-A177-3AD203B41FA5}">
                      <a16:colId xmlns:a16="http://schemas.microsoft.com/office/drawing/2014/main" val="1318278902"/>
                    </a:ext>
                  </a:extLst>
                </a:gridCol>
                <a:gridCol w="3619500">
                  <a:extLst>
                    <a:ext uri="{9D8B030D-6E8A-4147-A177-3AD203B41FA5}">
                      <a16:colId xmlns:a16="http://schemas.microsoft.com/office/drawing/2014/main" val="3612686214"/>
                    </a:ext>
                  </a:extLst>
                </a:gridCol>
              </a:tblGrid>
              <a:tr h="0">
                <a:tc>
                  <a:txBody>
                    <a:bodyPr/>
                    <a:lstStyle/>
                    <a:p>
                      <a:pPr algn="l"/>
                      <a:r>
                        <a:rPr lang="en-IN">
                          <a:effectLst/>
                        </a:rPr>
                        <a:t>Time Complexity</a:t>
                      </a:r>
                      <a:endParaRPr lang="en-IN" b="0">
                        <a:effectLst/>
                      </a:endParaRPr>
                    </a:p>
                  </a:txBody>
                  <a:tcPr marL="228600" marR="228600" marT="114300" marB="114300" anchor="ctr"/>
                </a:tc>
                <a:tc>
                  <a:txBody>
                    <a:bodyPr/>
                    <a:lstStyle/>
                    <a:p>
                      <a:r>
                        <a:rPr lang="en-IN" dirty="0">
                          <a:effectLst/>
                        </a:rPr>
                        <a:t> </a:t>
                      </a:r>
                    </a:p>
                  </a:txBody>
                  <a:tcPr marL="228600" marR="228600" marT="114300" marB="114300" anchor="ctr"/>
                </a:tc>
                <a:extLst>
                  <a:ext uri="{0D108BD9-81ED-4DB2-BD59-A6C34878D82A}">
                    <a16:rowId xmlns:a16="http://schemas.microsoft.com/office/drawing/2014/main" val="2510762080"/>
                  </a:ext>
                </a:extLst>
              </a:tr>
              <a:tr h="0">
                <a:tc>
                  <a:txBody>
                    <a:bodyPr/>
                    <a:lstStyle/>
                    <a:p>
                      <a:r>
                        <a:rPr lang="en-IN">
                          <a:effectLst/>
                        </a:rPr>
                        <a:t>Best</a:t>
                      </a:r>
                    </a:p>
                  </a:txBody>
                  <a:tcPr marL="228600" marR="228600" marT="114300" marB="114300" anchor="ctr"/>
                </a:tc>
                <a:tc>
                  <a:txBody>
                    <a:bodyPr/>
                    <a:lstStyle/>
                    <a:p>
                      <a:r>
                        <a:rPr lang="en-IN">
                          <a:effectLst/>
                        </a:rPr>
                        <a:t>O(n)</a:t>
                      </a:r>
                    </a:p>
                  </a:txBody>
                  <a:tcPr marL="228600" marR="228600" marT="114300" marB="114300" anchor="ctr"/>
                </a:tc>
                <a:extLst>
                  <a:ext uri="{0D108BD9-81ED-4DB2-BD59-A6C34878D82A}">
                    <a16:rowId xmlns:a16="http://schemas.microsoft.com/office/drawing/2014/main" val="3357768026"/>
                  </a:ext>
                </a:extLst>
              </a:tr>
              <a:tr h="0">
                <a:tc>
                  <a:txBody>
                    <a:bodyPr/>
                    <a:lstStyle/>
                    <a:p>
                      <a:r>
                        <a:rPr lang="en-IN" dirty="0">
                          <a:effectLst/>
                        </a:rPr>
                        <a:t>Worst</a:t>
                      </a:r>
                    </a:p>
                  </a:txBody>
                  <a:tcPr marL="228600" marR="228600" marT="114300" marB="114300" anchor="ctr"/>
                </a:tc>
                <a:tc>
                  <a:txBody>
                    <a:bodyPr/>
                    <a:lstStyle/>
                    <a:p>
                      <a:r>
                        <a:rPr lang="en-IN">
                          <a:effectLst/>
                        </a:rPr>
                        <a:t>O(n</a:t>
                      </a:r>
                      <a:r>
                        <a:rPr lang="en-IN" baseline="30000">
                          <a:effectLst/>
                        </a:rPr>
                        <a:t>2</a:t>
                      </a:r>
                      <a:r>
                        <a:rPr lang="en-IN">
                          <a:effectLst/>
                        </a:rPr>
                        <a:t>)</a:t>
                      </a:r>
                    </a:p>
                  </a:txBody>
                  <a:tcPr marL="228600" marR="228600" marT="114300" marB="114300" anchor="ctr"/>
                </a:tc>
                <a:extLst>
                  <a:ext uri="{0D108BD9-81ED-4DB2-BD59-A6C34878D82A}">
                    <a16:rowId xmlns:a16="http://schemas.microsoft.com/office/drawing/2014/main" val="720724813"/>
                  </a:ext>
                </a:extLst>
              </a:tr>
              <a:tr h="0">
                <a:tc>
                  <a:txBody>
                    <a:bodyPr/>
                    <a:lstStyle/>
                    <a:p>
                      <a:r>
                        <a:rPr lang="en-IN">
                          <a:effectLst/>
                        </a:rPr>
                        <a:t>Average</a:t>
                      </a:r>
                    </a:p>
                  </a:txBody>
                  <a:tcPr marL="228600" marR="228600" marT="114300" marB="114300" anchor="ctr"/>
                </a:tc>
                <a:tc>
                  <a:txBody>
                    <a:bodyPr/>
                    <a:lstStyle/>
                    <a:p>
                      <a:r>
                        <a:rPr lang="en-IN">
                          <a:effectLst/>
                        </a:rPr>
                        <a:t>O(n</a:t>
                      </a:r>
                      <a:r>
                        <a:rPr lang="en-IN" baseline="30000">
                          <a:effectLst/>
                        </a:rPr>
                        <a:t>2</a:t>
                      </a:r>
                      <a:r>
                        <a:rPr lang="en-IN">
                          <a:effectLst/>
                        </a:rPr>
                        <a:t>)</a:t>
                      </a:r>
                    </a:p>
                  </a:txBody>
                  <a:tcPr marL="228600" marR="228600" marT="114300" marB="114300" anchor="ctr"/>
                </a:tc>
                <a:extLst>
                  <a:ext uri="{0D108BD9-81ED-4DB2-BD59-A6C34878D82A}">
                    <a16:rowId xmlns:a16="http://schemas.microsoft.com/office/drawing/2014/main" val="113208346"/>
                  </a:ext>
                </a:extLst>
              </a:tr>
              <a:tr h="0">
                <a:tc>
                  <a:txBody>
                    <a:bodyPr/>
                    <a:lstStyle/>
                    <a:p>
                      <a:pPr algn="l"/>
                      <a:r>
                        <a:rPr lang="en-IN">
                          <a:effectLst/>
                        </a:rPr>
                        <a:t>Space Complexity</a:t>
                      </a:r>
                      <a:endParaRPr lang="en-IN" b="0">
                        <a:effectLst/>
                      </a:endParaRPr>
                    </a:p>
                  </a:txBody>
                  <a:tcPr marL="228600" marR="228600" marT="114300" marB="114300" anchor="ctr"/>
                </a:tc>
                <a:tc>
                  <a:txBody>
                    <a:bodyPr/>
                    <a:lstStyle/>
                    <a:p>
                      <a:r>
                        <a:rPr lang="en-IN" dirty="0">
                          <a:effectLst/>
                        </a:rPr>
                        <a:t>O(1)</a:t>
                      </a:r>
                    </a:p>
                  </a:txBody>
                  <a:tcPr marL="228600" marR="228600" marT="114300" marB="114300" anchor="ctr"/>
                </a:tc>
                <a:extLst>
                  <a:ext uri="{0D108BD9-81ED-4DB2-BD59-A6C34878D82A}">
                    <a16:rowId xmlns:a16="http://schemas.microsoft.com/office/drawing/2014/main" val="4021074306"/>
                  </a:ext>
                </a:extLst>
              </a:tr>
            </a:tbl>
          </a:graphicData>
        </a:graphic>
      </p:graphicFrame>
      <p:sp>
        <p:nvSpPr>
          <p:cNvPr id="4" name="Rectangle 1"/>
          <p:cNvSpPr>
            <a:spLocks noChangeArrowheads="1"/>
          </p:cNvSpPr>
          <p:nvPr/>
        </p:nvSpPr>
        <p:spPr bwMode="auto">
          <a:xfrm>
            <a:off x="547563" y="1032807"/>
            <a:ext cx="4010989" cy="276999"/>
          </a:xfrm>
          <a:prstGeom prst="rect">
            <a:avLst/>
          </a:prstGeom>
          <a:solidFill>
            <a:srgbClr val="F8FA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25265E"/>
                </a:solidFill>
                <a:effectLst/>
                <a:latin typeface="euclid_circular_a"/>
              </a:rPr>
              <a:t>Bubble Sort Complexity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547563" y="4403555"/>
            <a:ext cx="6096000" cy="1703030"/>
          </a:xfrm>
          <a:prstGeom prst="rect">
            <a:avLst/>
          </a:prstGeom>
        </p:spPr>
        <p:txBody>
          <a:bodyPr>
            <a:spAutoFit/>
          </a:bodyPr>
          <a:lstStyle/>
          <a:p>
            <a:pPr>
              <a:lnSpc>
                <a:spcPct val="150000"/>
              </a:lnSpc>
            </a:pPr>
            <a:r>
              <a:rPr lang="en-GB" b="1" i="0" dirty="0" smtClean="0">
                <a:solidFill>
                  <a:srgbClr val="25265E"/>
                </a:solidFill>
                <a:effectLst/>
                <a:latin typeface="euclid_circular_a"/>
              </a:rPr>
              <a:t>Bubble Sort Applications</a:t>
            </a:r>
          </a:p>
          <a:p>
            <a:pPr>
              <a:lnSpc>
                <a:spcPct val="150000"/>
              </a:lnSpc>
            </a:pPr>
            <a:r>
              <a:rPr lang="en-GB" b="0" i="0" dirty="0" smtClean="0">
                <a:effectLst/>
                <a:latin typeface="euclid_circular_a"/>
              </a:rPr>
              <a:t>Bubble sort is used if</a:t>
            </a:r>
          </a:p>
          <a:p>
            <a:pPr>
              <a:lnSpc>
                <a:spcPct val="150000"/>
              </a:lnSpc>
              <a:buFont typeface="Arial" panose="020B0604020202020204" pitchFamily="34" charset="0"/>
              <a:buChar char="•"/>
            </a:pPr>
            <a:r>
              <a:rPr lang="en-GB" b="0" i="0" dirty="0" smtClean="0">
                <a:effectLst/>
                <a:latin typeface="euclid_circular_a"/>
              </a:rPr>
              <a:t>complexity does not matter</a:t>
            </a:r>
          </a:p>
          <a:p>
            <a:pPr>
              <a:lnSpc>
                <a:spcPct val="150000"/>
              </a:lnSpc>
              <a:buFont typeface="Arial" panose="020B0604020202020204" pitchFamily="34" charset="0"/>
              <a:buChar char="•"/>
            </a:pPr>
            <a:r>
              <a:rPr lang="en-GB" b="0" i="0" dirty="0" smtClean="0">
                <a:effectLst/>
                <a:latin typeface="euclid_circular_a"/>
              </a:rPr>
              <a:t>short and simple code is preferred</a:t>
            </a:r>
            <a:endParaRPr lang="en-GB" b="0" i="0" dirty="0">
              <a:effectLst/>
              <a:latin typeface="euclid_circular_a"/>
            </a:endParaRPr>
          </a:p>
        </p:txBody>
      </p:sp>
    </p:spTree>
    <p:extLst>
      <p:ext uri="{BB962C8B-B14F-4D97-AF65-F5344CB8AC3E}">
        <p14:creationId xmlns:p14="http://schemas.microsoft.com/office/powerpoint/2010/main" val="2614467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0263" y="378823"/>
            <a:ext cx="9862457" cy="461665"/>
          </a:xfrm>
          <a:prstGeom prst="rect">
            <a:avLst/>
          </a:prstGeom>
          <a:noFill/>
        </p:spPr>
        <p:txBody>
          <a:bodyPr wrap="square" rtlCol="0">
            <a:spAutoFit/>
          </a:bodyPr>
          <a:lstStyle/>
          <a:p>
            <a:r>
              <a:rPr lang="en-IN" sz="2400" b="1" dirty="0" smtClean="0"/>
              <a:t>Insertion Sort</a:t>
            </a:r>
            <a:endParaRPr lang="en-IN" sz="2400" b="1" dirty="0"/>
          </a:p>
        </p:txBody>
      </p:sp>
      <p:sp>
        <p:nvSpPr>
          <p:cNvPr id="3" name="Rectangle 2"/>
          <p:cNvSpPr/>
          <p:nvPr/>
        </p:nvSpPr>
        <p:spPr>
          <a:xfrm>
            <a:off x="470263" y="1002383"/>
            <a:ext cx="10515600" cy="3970318"/>
          </a:xfrm>
          <a:prstGeom prst="rect">
            <a:avLst/>
          </a:prstGeom>
        </p:spPr>
        <p:txBody>
          <a:bodyPr wrap="square">
            <a:spAutoFit/>
          </a:bodyPr>
          <a:lstStyle/>
          <a:p>
            <a:pPr marL="285750" indent="-285750">
              <a:lnSpc>
                <a:spcPct val="200000"/>
              </a:lnSpc>
              <a:buFont typeface="Arial" panose="020B0604020202020204" pitchFamily="34" charset="0"/>
              <a:buChar char="•"/>
            </a:pPr>
            <a:r>
              <a:rPr lang="en-GB" b="0" i="0" dirty="0" smtClean="0">
                <a:effectLst/>
                <a:latin typeface="euclid_circular_a"/>
              </a:rPr>
              <a:t>Insertion sort is </a:t>
            </a:r>
            <a:r>
              <a:rPr lang="en-GB" b="0" i="0" u="none" strike="noStrike" dirty="0" smtClean="0">
                <a:effectLst/>
                <a:latin typeface="euclid_circular_a"/>
              </a:rPr>
              <a:t>a sorting algorithm</a:t>
            </a:r>
            <a:r>
              <a:rPr lang="en-GB" b="0" i="0" dirty="0" smtClean="0">
                <a:effectLst/>
                <a:latin typeface="euclid_circular_a"/>
              </a:rPr>
              <a:t> that places an unsorted element at its suitable place in each iteration.</a:t>
            </a:r>
          </a:p>
          <a:p>
            <a:pPr marL="285750" indent="-285750">
              <a:lnSpc>
                <a:spcPct val="200000"/>
              </a:lnSpc>
              <a:buFont typeface="Arial" panose="020B0604020202020204" pitchFamily="34" charset="0"/>
              <a:buChar char="•"/>
            </a:pPr>
            <a:r>
              <a:rPr lang="en-GB" b="0" i="0" dirty="0" smtClean="0">
                <a:effectLst/>
                <a:latin typeface="euclid_circular_a"/>
              </a:rPr>
              <a:t>Insertion sort works similarly as we sort cards in our hand in a card game.</a:t>
            </a:r>
          </a:p>
          <a:p>
            <a:pPr marL="285750" indent="-285750">
              <a:lnSpc>
                <a:spcPct val="200000"/>
              </a:lnSpc>
              <a:buFont typeface="Arial" panose="020B0604020202020204" pitchFamily="34" charset="0"/>
              <a:buChar char="•"/>
            </a:pPr>
            <a:r>
              <a:rPr lang="en-GB" b="0" i="0" dirty="0" smtClean="0">
                <a:effectLst/>
                <a:latin typeface="euclid_circular_a"/>
              </a:rPr>
              <a:t>We assume that the first card is already sorted then, we select an unsorted card. If the unsorted card is greater than the card in hand, it is placed on the right otherwise, to the left. In the same way, other unsorted cards are taken and put in their right place.</a:t>
            </a:r>
          </a:p>
          <a:p>
            <a:pPr marL="285750" indent="-285750">
              <a:lnSpc>
                <a:spcPct val="200000"/>
              </a:lnSpc>
              <a:buFont typeface="Arial" panose="020B0604020202020204" pitchFamily="34" charset="0"/>
              <a:buChar char="•"/>
            </a:pPr>
            <a:r>
              <a:rPr lang="en-GB" b="0" i="0" dirty="0" smtClean="0">
                <a:effectLst/>
                <a:latin typeface="euclid_circular_a"/>
              </a:rPr>
              <a:t>A similar approach is used by insertion sort.</a:t>
            </a:r>
          </a:p>
        </p:txBody>
      </p:sp>
    </p:spTree>
    <p:extLst>
      <p:ext uri="{BB962C8B-B14F-4D97-AF65-F5344CB8AC3E}">
        <p14:creationId xmlns:p14="http://schemas.microsoft.com/office/powerpoint/2010/main" val="909626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301" y="407015"/>
            <a:ext cx="10707189" cy="461665"/>
          </a:xfrm>
          <a:prstGeom prst="rect">
            <a:avLst/>
          </a:prstGeom>
        </p:spPr>
        <p:txBody>
          <a:bodyPr wrap="square">
            <a:spAutoFit/>
          </a:bodyPr>
          <a:lstStyle/>
          <a:p>
            <a:r>
              <a:rPr lang="en-IN" sz="2400" b="1" i="0" dirty="0" smtClean="0">
                <a:solidFill>
                  <a:srgbClr val="25265E"/>
                </a:solidFill>
                <a:effectLst/>
                <a:latin typeface="euclid_circular_a"/>
              </a:rPr>
              <a:t>Working of Insertion Sort</a:t>
            </a:r>
          </a:p>
        </p:txBody>
      </p:sp>
      <p:pic>
        <p:nvPicPr>
          <p:cNvPr id="4098" name="Picture 2" descr="Insertion Sort St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140" y="1016589"/>
            <a:ext cx="3436711" cy="8933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409301" y="1909952"/>
            <a:ext cx="8752114" cy="677108"/>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chemeClr val="tx1"/>
                </a:solidFill>
                <a:effectLst/>
                <a:latin typeface="euclid_circular_a"/>
              </a:rPr>
              <a:t>The first element in the array is assumed to be sorted. Take the second element and store it separately in </a:t>
            </a:r>
            <a:r>
              <a:rPr kumimoji="0" lang="en-US" altLang="en-US" sz="1000" b="0" i="0" u="none" strike="noStrike" cap="none" normalizeH="0" baseline="0" smtClean="0">
                <a:ln>
                  <a:noFill/>
                </a:ln>
                <a:solidFill>
                  <a:schemeClr val="tx1"/>
                </a:solidFill>
                <a:effectLst/>
                <a:latin typeface="droid sans mono"/>
              </a:rPr>
              <a:t>key</a:t>
            </a:r>
            <a:r>
              <a:rPr kumimoji="0" lang="en-US" altLang="en-US" sz="1300" b="0" i="0" u="none" strike="noStrike" cap="none" normalizeH="0" baseline="0" smtClean="0">
                <a:ln>
                  <a:noFill/>
                </a:ln>
                <a:solidFill>
                  <a:schemeClr val="tx1"/>
                </a:solidFill>
                <a:effectLst/>
                <a:latin typeface="euclid_circular_a"/>
              </a:rPr>
              <a:t>.</a:t>
            </a:r>
            <a:r>
              <a:rPr kumimoji="0" lang="en-US" altLang="en-US" sz="1100" b="0" i="0" u="none" strike="noStrike" cap="none" normalizeH="0" baseline="0" smtClean="0">
                <a:ln>
                  <a:noFill/>
                </a:ln>
                <a:solidFill>
                  <a:schemeClr val="tx1"/>
                </a:solidFill>
                <a:effectLst/>
              </a:rPr>
              <a:t/>
            </a:r>
            <a:br>
              <a:rPr kumimoji="0" lang="en-US" altLang="en-US" sz="1100" b="0" i="0" u="none" strike="noStrike" cap="none" normalizeH="0" baseline="0" smtClean="0">
                <a:ln>
                  <a:noFill/>
                </a:ln>
                <a:solidFill>
                  <a:schemeClr val="tx1"/>
                </a:solidFill>
                <a:effectLst/>
              </a:rPr>
            </a:b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r>
              <a:rPr kumimoji="0" lang="en-US" altLang="en-US" sz="1300" b="0" i="0" u="none" strike="noStrike" cap="none" normalizeH="0" baseline="0" smtClean="0">
                <a:ln>
                  <a:noFill/>
                </a:ln>
                <a:solidFill>
                  <a:schemeClr val="tx1"/>
                </a:solidFill>
                <a:effectLst/>
                <a:latin typeface="euclid_circular_a"/>
              </a:rPr>
              <a:t>Compare </a:t>
            </a:r>
            <a:r>
              <a:rPr kumimoji="0" lang="en-US" altLang="en-US" sz="1000" b="0" i="0" u="none" strike="noStrike" cap="none" normalizeH="0" baseline="0" smtClean="0">
                <a:ln>
                  <a:noFill/>
                </a:ln>
                <a:solidFill>
                  <a:schemeClr val="tx1"/>
                </a:solidFill>
                <a:effectLst/>
                <a:latin typeface="droid sans mono"/>
              </a:rPr>
              <a:t>key</a:t>
            </a:r>
            <a:r>
              <a:rPr kumimoji="0" lang="en-US" altLang="en-US" sz="1300" b="0" i="0" u="none" strike="noStrike" cap="none" normalizeH="0" baseline="0" smtClean="0">
                <a:ln>
                  <a:noFill/>
                </a:ln>
                <a:solidFill>
                  <a:schemeClr val="tx1"/>
                </a:solidFill>
                <a:effectLst/>
                <a:latin typeface="euclid_circular_a"/>
              </a:rPr>
              <a:t> with the first element. If the first element is greater than </a:t>
            </a:r>
            <a:r>
              <a:rPr kumimoji="0" lang="en-US" altLang="en-US" sz="1000" b="0" i="0" u="none" strike="noStrike" cap="none" normalizeH="0" baseline="0" smtClean="0">
                <a:ln>
                  <a:noFill/>
                </a:ln>
                <a:solidFill>
                  <a:schemeClr val="tx1"/>
                </a:solidFill>
                <a:effectLst/>
                <a:latin typeface="droid sans mono"/>
              </a:rPr>
              <a:t>key</a:t>
            </a:r>
            <a:r>
              <a:rPr kumimoji="0" lang="en-US" altLang="en-US" sz="1300" b="0" i="0" u="none" strike="noStrike" cap="none" normalizeH="0" baseline="0" smtClean="0">
                <a:ln>
                  <a:noFill/>
                </a:ln>
                <a:solidFill>
                  <a:schemeClr val="tx1"/>
                </a:solidFill>
                <a:effectLst/>
                <a:latin typeface="euclid_circular_a"/>
              </a:rPr>
              <a:t>, then </a:t>
            </a:r>
            <a:r>
              <a:rPr kumimoji="0" lang="en-US" altLang="en-US" sz="1000" b="0" i="0" u="none" strike="noStrike" cap="none" normalizeH="0" baseline="0" smtClean="0">
                <a:ln>
                  <a:noFill/>
                </a:ln>
                <a:solidFill>
                  <a:schemeClr val="tx1"/>
                </a:solidFill>
                <a:effectLst/>
                <a:latin typeface="droid sans mono"/>
              </a:rPr>
              <a:t>key</a:t>
            </a:r>
            <a:r>
              <a:rPr kumimoji="0" lang="en-US" altLang="en-US" sz="1300" b="0" i="0" u="none" strike="noStrike" cap="none" normalizeH="0" baseline="0" smtClean="0">
                <a:ln>
                  <a:noFill/>
                </a:ln>
                <a:solidFill>
                  <a:schemeClr val="tx1"/>
                </a:solidFill>
                <a:effectLst/>
                <a:latin typeface="euclid_circular_a"/>
              </a:rPr>
              <a:t> is placed in front of the first element.</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4101" name="Picture 5" descr="Insertion Sort Step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3140" y="2587060"/>
            <a:ext cx="3499850" cy="3135121"/>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descr="Insertion Sort Step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01744" y="2610915"/>
            <a:ext cx="3087789" cy="3402730"/>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descr="Insertion Sort Step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94483" y="2587060"/>
            <a:ext cx="3504413" cy="3885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5311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391</TotalTime>
  <Words>665</Words>
  <Application>Microsoft Office PowerPoint</Application>
  <PresentationFormat>Widescreen</PresentationFormat>
  <Paragraphs>362</Paragraphs>
  <Slides>31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Century Gothic</vt:lpstr>
      <vt:lpstr>droid sans mono</vt:lpstr>
      <vt:lpstr>erdana</vt:lpstr>
      <vt:lpstr>euclid_circular_a</vt:lpstr>
      <vt:lpstr>inter-bold</vt:lpstr>
      <vt:lpstr>inter-regular</vt:lpstr>
      <vt:lpstr>times new roman</vt:lpstr>
      <vt:lpstr>times new roman</vt:lpstr>
      <vt:lpstr>urw-din</vt:lpstr>
      <vt:lpstr>Wingdings 3</vt:lpstr>
      <vt:lpstr>Ion Boardroom</vt:lpstr>
      <vt:lpstr>Sorting in Data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in Data Structure</dc:title>
  <dc:creator>Rachna</dc:creator>
  <cp:lastModifiedBy>Rachna</cp:lastModifiedBy>
  <cp:revision>58</cp:revision>
  <dcterms:created xsi:type="dcterms:W3CDTF">2022-09-25T06:30:00Z</dcterms:created>
  <dcterms:modified xsi:type="dcterms:W3CDTF">2022-09-28T17:35:51Z</dcterms:modified>
</cp:coreProperties>
</file>