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ABE3-4E33-48E1-9093-17DECA3AE3F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885E-6BE8-4D77-AF16-4AC8D868E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938953"/>
            <a:ext cx="5038244" cy="149422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HTML Tables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229350" y="3083540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545" y="1473711"/>
            <a:ext cx="1111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A table is made up of rows and columns. The intersection of each row and column is called as a cell.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545" y="2301796"/>
            <a:ext cx="1111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 row is made up of a set of cells that are placed horizontally.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545" y="3126969"/>
            <a:ext cx="1111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 column is made up of set of cells that are placed vertically.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114" y="239151"/>
            <a:ext cx="990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0C0457"/>
                </a:solidFill>
              </a:rPr>
              <a:t>Table</a:t>
            </a:r>
            <a:endParaRPr lang="en-IN" sz="4800" b="1" dirty="0">
              <a:solidFill>
                <a:srgbClr val="0C0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2" y="267286"/>
            <a:ext cx="1170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C0457"/>
                </a:solidFill>
              </a:rPr>
              <a:t>Table Tag Hierarchy </a:t>
            </a:r>
            <a:endParaRPr lang="en-IN" sz="3600" b="1" dirty="0">
              <a:solidFill>
                <a:srgbClr val="0C045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571" y="1097280"/>
            <a:ext cx="78497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&lt;table&gt;</a:t>
            </a:r>
          </a:p>
          <a:p>
            <a:r>
              <a:rPr lang="en-GB" sz="2000" b="1" dirty="0"/>
              <a:t>	</a:t>
            </a:r>
            <a:r>
              <a:rPr lang="en-GB" sz="2000" b="1" dirty="0" smtClean="0"/>
              <a:t>&lt;</a:t>
            </a:r>
            <a:r>
              <a:rPr lang="en-GB" sz="2000" b="1" dirty="0" err="1" smtClean="0"/>
              <a:t>thead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/>
              <a:t>	</a:t>
            </a:r>
            <a:r>
              <a:rPr lang="en-GB" sz="2000" b="1" dirty="0" smtClean="0"/>
              <a:t>&lt;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/>
              <a:t>	</a:t>
            </a:r>
            <a:r>
              <a:rPr lang="en-GB" sz="2000" b="1" dirty="0" smtClean="0"/>
              <a:t>	&lt;</a:t>
            </a:r>
            <a:r>
              <a:rPr lang="en-GB" sz="2000" b="1" dirty="0" err="1" smtClean="0"/>
              <a:t>th</a:t>
            </a:r>
            <a:r>
              <a:rPr lang="en-GB" sz="2000" b="1" dirty="0" smtClean="0"/>
              <a:t>&gt; &lt;/</a:t>
            </a:r>
            <a:r>
              <a:rPr lang="en-GB" sz="2000" b="1" dirty="0" err="1" smtClean="0"/>
              <a:t>th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/>
              <a:t>	</a:t>
            </a:r>
            <a:r>
              <a:rPr lang="en-GB" sz="2000" b="1" dirty="0" smtClean="0"/>
              <a:t>&lt;/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r>
              <a:rPr lang="en-GB" sz="2000" b="1" dirty="0"/>
              <a:t>	</a:t>
            </a:r>
            <a:r>
              <a:rPr lang="en-GB" sz="2000" b="1" dirty="0" smtClean="0"/>
              <a:t>&lt;/</a:t>
            </a:r>
            <a:r>
              <a:rPr lang="en-GB" sz="2000" b="1" dirty="0" err="1" smtClean="0"/>
              <a:t>thead</a:t>
            </a:r>
            <a:r>
              <a:rPr lang="en-GB" sz="2000" b="1" dirty="0" smtClean="0"/>
              <a:t>&gt;</a:t>
            </a:r>
          </a:p>
          <a:p>
            <a:r>
              <a:rPr lang="en-GB" sz="2000" b="1" dirty="0"/>
              <a:t>	</a:t>
            </a:r>
            <a:r>
              <a:rPr lang="en-GB" sz="2000" b="1" dirty="0" smtClean="0"/>
              <a:t>&lt;</a:t>
            </a:r>
            <a:r>
              <a:rPr lang="en-GB" sz="2000" b="1" dirty="0" err="1" smtClean="0"/>
              <a:t>tbody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 smtClean="0"/>
              <a:t>	&lt;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 smtClean="0"/>
              <a:t>		&lt;td&gt; &lt;/td&gt;</a:t>
            </a:r>
          </a:p>
          <a:p>
            <a:pPr lvl="2"/>
            <a:r>
              <a:rPr lang="en-GB" sz="2000" b="1" dirty="0" smtClean="0"/>
              <a:t>	&lt;/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endParaRPr lang="en-GB" sz="2000" b="1" dirty="0" smtClean="0"/>
          </a:p>
          <a:p>
            <a:r>
              <a:rPr lang="en-GB" sz="2000" b="1" dirty="0"/>
              <a:t>	</a:t>
            </a:r>
            <a:r>
              <a:rPr lang="en-GB" sz="2000" b="1" dirty="0" smtClean="0"/>
              <a:t>&lt;/</a:t>
            </a:r>
            <a:r>
              <a:rPr lang="en-GB" sz="2000" b="1" dirty="0" err="1" smtClean="0"/>
              <a:t>tbody</a:t>
            </a:r>
            <a:r>
              <a:rPr lang="en-GB" sz="2000" b="1" dirty="0" smtClean="0"/>
              <a:t>&gt;</a:t>
            </a:r>
          </a:p>
          <a:p>
            <a:r>
              <a:rPr lang="en-GB" sz="2000" b="1" dirty="0"/>
              <a:t>	</a:t>
            </a:r>
            <a:r>
              <a:rPr lang="en-GB" sz="2000" b="1" dirty="0" smtClean="0"/>
              <a:t>&lt;</a:t>
            </a:r>
            <a:r>
              <a:rPr lang="en-GB" sz="2000" b="1" dirty="0" err="1" smtClean="0"/>
              <a:t>tfoot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 smtClean="0"/>
              <a:t>	&lt;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pPr lvl="2"/>
            <a:r>
              <a:rPr lang="en-GB" sz="2000" b="1" dirty="0" smtClean="0"/>
              <a:t>		&lt;td&gt; &lt;/td&gt;</a:t>
            </a:r>
          </a:p>
          <a:p>
            <a:pPr lvl="2"/>
            <a:r>
              <a:rPr lang="en-GB" sz="2000" b="1" dirty="0" smtClean="0"/>
              <a:t>	&lt;/</a:t>
            </a:r>
            <a:r>
              <a:rPr lang="en-GB" sz="2000" b="1" dirty="0" err="1" smtClean="0"/>
              <a:t>tr</a:t>
            </a:r>
            <a:r>
              <a:rPr lang="en-GB" sz="2000" b="1" dirty="0" smtClean="0"/>
              <a:t>&gt;</a:t>
            </a:r>
          </a:p>
          <a:p>
            <a:r>
              <a:rPr lang="en-GB" sz="2000" b="1" dirty="0"/>
              <a:t>	</a:t>
            </a:r>
            <a:r>
              <a:rPr lang="en-GB" sz="2000" b="1" dirty="0" smtClean="0"/>
              <a:t>&lt;/</a:t>
            </a:r>
            <a:r>
              <a:rPr lang="en-GB" sz="2000" b="1" dirty="0" err="1" smtClean="0"/>
              <a:t>tfoot</a:t>
            </a:r>
            <a:r>
              <a:rPr lang="en-GB" sz="2000" b="1" dirty="0" smtClean="0"/>
              <a:t>&gt;</a:t>
            </a:r>
          </a:p>
          <a:p>
            <a:r>
              <a:rPr lang="en-GB" sz="2000" b="1" dirty="0" smtClean="0"/>
              <a:t>&lt;/table&gt;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038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1" y="295421"/>
            <a:ext cx="116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C0457"/>
                </a:solidFill>
              </a:rPr>
              <a:t>Table Structure Explained</a:t>
            </a:r>
            <a:endParaRPr lang="en-IN" sz="2800" b="1" dirty="0">
              <a:solidFill>
                <a:srgbClr val="0C0457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7113" y="1448972"/>
            <a:ext cx="11155682" cy="4166154"/>
            <a:chOff x="647113" y="1406769"/>
            <a:chExt cx="11155682" cy="4166154"/>
          </a:xfrm>
        </p:grpSpPr>
        <p:sp>
          <p:nvSpPr>
            <p:cNvPr id="3" name="TextBox 2"/>
            <p:cNvSpPr txBox="1"/>
            <p:nvPr/>
          </p:nvSpPr>
          <p:spPr>
            <a:xfrm>
              <a:off x="647114" y="1406769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&lt;table&gt;  &lt;/table&gt; 				Container Tag for table</a:t>
              </a:r>
              <a:endParaRPr lang="en-IN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7114" y="1994897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</a:t>
              </a:r>
              <a:r>
                <a:rPr lang="en-GB" sz="2000" dirty="0" err="1" smtClean="0"/>
                <a:t>thead</a:t>
              </a:r>
              <a:r>
                <a:rPr lang="en-GB" sz="2000" dirty="0" smtClean="0"/>
                <a:t>&gt;  &lt;/</a:t>
              </a:r>
              <a:r>
                <a:rPr lang="en-GB" sz="2000" dirty="0" err="1" smtClean="0"/>
                <a:t>thead</a:t>
              </a:r>
              <a:r>
                <a:rPr lang="en-GB" sz="2000" dirty="0" smtClean="0"/>
                <a:t>&gt; 			Header Tag for table</a:t>
              </a:r>
              <a:endParaRPr lang="en-IN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7114" y="2583025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</a:t>
              </a:r>
              <a:r>
                <a:rPr lang="en-GB" sz="2000" dirty="0" err="1" smtClean="0"/>
                <a:t>tr</a:t>
              </a:r>
              <a:r>
                <a:rPr lang="en-GB" sz="2000" dirty="0" smtClean="0"/>
                <a:t>&gt;  &lt;/</a:t>
              </a:r>
              <a:r>
                <a:rPr lang="en-GB" sz="2000" dirty="0" err="1" smtClean="0"/>
                <a:t>tr</a:t>
              </a:r>
              <a:r>
                <a:rPr lang="en-GB" sz="2000" dirty="0" smtClean="0"/>
                <a:t>&gt; 				Table Row Tag for table</a:t>
              </a:r>
              <a:endParaRPr lang="en-IN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114" y="3171153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&lt;td&gt;  &lt;/td&gt; 				Table Data Tag for table</a:t>
              </a:r>
              <a:endParaRPr lang="en-IN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113" y="3796911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</a:t>
              </a:r>
              <a:r>
                <a:rPr lang="en-GB" sz="2000" dirty="0" err="1" smtClean="0"/>
                <a:t>th</a:t>
              </a:r>
              <a:r>
                <a:rPr lang="en-GB" sz="2000" dirty="0" smtClean="0"/>
                <a:t>&gt;  &lt;/</a:t>
              </a:r>
              <a:r>
                <a:rPr lang="en-GB" sz="2000" dirty="0" err="1" smtClean="0"/>
                <a:t>th</a:t>
              </a:r>
              <a:r>
                <a:rPr lang="en-GB" sz="2000" dirty="0" smtClean="0"/>
                <a:t>&gt; 				Table Heading Tag for table</a:t>
              </a:r>
              <a:endParaRPr lang="en-IN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113" y="4422669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</a:t>
              </a:r>
              <a:r>
                <a:rPr lang="en-GB" sz="2000" dirty="0" err="1" smtClean="0"/>
                <a:t>tbody</a:t>
              </a:r>
              <a:r>
                <a:rPr lang="en-GB" sz="2000" dirty="0" smtClean="0"/>
                <a:t>&gt;  &lt;/</a:t>
              </a:r>
              <a:r>
                <a:rPr lang="en-GB" sz="2000" dirty="0" err="1" smtClean="0"/>
                <a:t>tbody</a:t>
              </a:r>
              <a:r>
                <a:rPr lang="en-GB" sz="2000" dirty="0" smtClean="0"/>
                <a:t>&gt; 			Table Body Tag for table</a:t>
              </a:r>
              <a:endParaRPr lang="en-IN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113" y="5172813"/>
              <a:ext cx="11155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&lt;</a:t>
              </a:r>
              <a:r>
                <a:rPr lang="en-GB" sz="2000" dirty="0" err="1" smtClean="0"/>
                <a:t>tfoot</a:t>
              </a:r>
              <a:r>
                <a:rPr lang="en-GB" sz="2000" dirty="0" smtClean="0"/>
                <a:t>&gt;  &lt;/</a:t>
              </a:r>
              <a:r>
                <a:rPr lang="en-GB" sz="2000" dirty="0" err="1" smtClean="0"/>
                <a:t>tfoot</a:t>
              </a:r>
              <a:r>
                <a:rPr lang="en-GB" sz="2000" dirty="0" smtClean="0"/>
                <a:t>&gt; 				Table Footer Tag for table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5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ML Tables - MEGATEK ICT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4" y="937652"/>
            <a:ext cx="10006011" cy="49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6" y="267286"/>
            <a:ext cx="1164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C0457"/>
                </a:solidFill>
              </a:rPr>
              <a:t>Attributes of Table tag</a:t>
            </a:r>
            <a:endParaRPr lang="en-IN" sz="2800" b="1" dirty="0">
              <a:solidFill>
                <a:srgbClr val="0C0457"/>
              </a:solidFill>
            </a:endParaRPr>
          </a:p>
        </p:txBody>
      </p:sp>
      <p:pic>
        <p:nvPicPr>
          <p:cNvPr id="2050" name="Picture 2" descr="HTML: Tables &amp; Frames Internet Technology. - ppt video onlin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9" r="56154" b="28629"/>
          <a:stretch/>
        </p:blipFill>
        <p:spPr bwMode="auto">
          <a:xfrm>
            <a:off x="590843" y="1322362"/>
            <a:ext cx="5683348" cy="49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78777" y="4898572"/>
            <a:ext cx="5603966" cy="0"/>
          </a:xfrm>
          <a:prstGeom prst="straightConnector1">
            <a:avLst/>
          </a:prstGeom>
          <a:ln w="5715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1029" y="5355772"/>
            <a:ext cx="5603966" cy="0"/>
          </a:xfrm>
          <a:prstGeom prst="straightConnector1">
            <a:avLst/>
          </a:prstGeom>
          <a:ln w="57150">
            <a:solidFill>
              <a:srgbClr val="0C04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82743" y="4713906"/>
            <a:ext cx="31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Used to merge Columns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882742" y="5171106"/>
            <a:ext cx="31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Used to merge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528" t="14856" r="16410" b="6490"/>
          <a:stretch/>
        </p:blipFill>
        <p:spPr>
          <a:xfrm>
            <a:off x="337625" y="196948"/>
            <a:ext cx="11324492" cy="64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Rachna</dc:creator>
  <cp:lastModifiedBy>Rachna</cp:lastModifiedBy>
  <cp:revision>13</cp:revision>
  <dcterms:created xsi:type="dcterms:W3CDTF">2022-10-06T04:52:31Z</dcterms:created>
  <dcterms:modified xsi:type="dcterms:W3CDTF">2022-10-06T05:34:15Z</dcterms:modified>
</cp:coreProperties>
</file>