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2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22A"/>
    <a:srgbClr val="0C04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148B0-57AC-4DEF-A9A4-0B9D8A5A0834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26E93-D544-42B4-A7DE-1A447469AE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480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148B0-57AC-4DEF-A9A4-0B9D8A5A0834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26E93-D544-42B4-A7DE-1A447469AE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06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148B0-57AC-4DEF-A9A4-0B9D8A5A0834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26E93-D544-42B4-A7DE-1A447469AE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507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148B0-57AC-4DEF-A9A4-0B9D8A5A0834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26E93-D544-42B4-A7DE-1A447469AE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620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148B0-57AC-4DEF-A9A4-0B9D8A5A0834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26E93-D544-42B4-A7DE-1A447469AE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548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148B0-57AC-4DEF-A9A4-0B9D8A5A0834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26E93-D544-42B4-A7DE-1A447469AE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48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148B0-57AC-4DEF-A9A4-0B9D8A5A0834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26E93-D544-42B4-A7DE-1A447469AE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706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148B0-57AC-4DEF-A9A4-0B9D8A5A0834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26E93-D544-42B4-A7DE-1A447469AE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344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148B0-57AC-4DEF-A9A4-0B9D8A5A0834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26E93-D544-42B4-A7DE-1A447469AE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53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148B0-57AC-4DEF-A9A4-0B9D8A5A0834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26E93-D544-42B4-A7DE-1A447469AE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2177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148B0-57AC-4DEF-A9A4-0B9D8A5A0834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26E93-D544-42B4-A7DE-1A447469AE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492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148B0-57AC-4DEF-A9A4-0B9D8A5A0834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26E93-D544-42B4-A7DE-1A447469AE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255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04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902" y="3938953"/>
            <a:ext cx="5038244" cy="1494229"/>
          </a:xfrm>
        </p:spPr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HTML Form 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" name="Picture 2" descr="Laptop with program code isometric icon, software development and programming applications dark ne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16"/>
          <a:stretch/>
        </p:blipFill>
        <p:spPr bwMode="auto">
          <a:xfrm>
            <a:off x="6229350" y="3083540"/>
            <a:ext cx="5962650" cy="3774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ci3.googleusercontent.com/mail-img-att/AFCqZURLryrWd5AaKb8Hp7IhgN_W3y6MrOe9U_vh64zLXzQ7Cp8uTUcWQCKr7YtLYxxR7DJjTjmhxhHWPk4QmPok2yYbfADngjUaQvaG6qchHwLlftkKY6DdIn2IL--0zzCw0eKyZNjhyF-mJk-EuLelW_mqxuqLYcXMXDCZPEQrczXSCOt-wR8wGsRQ8F9w2O3M90_phwXP5xQ9s5TwpQggHwvAmzODkN-tt4ONV-1EU62_604bZaE4QcH8c-rF_Z_ugm4n8lIt9rrZjz5B28WRC2J00LtlKHByKPnEP3laJQl-8odYCMqns1Fb46TOqqApNHkoAtwtsTpJEu7wY39ugjDzsRVkscJCsJscvcloOKdhauihk0gKP-kGnyUqkMeYdQBS46EZJacDJ32Z8aNqR08LVClGQoH3kp1juml-0U6Ky_L2OeGBp3_SeF4TQCGJLmmhO93p-o1z3-AtCyX1BTKR3McQWNpP8sCdHAaMlPKjvMVSg35lXjrpSTCv6h0VDA77wQgJcLENB95XhR1Wpn8NGRQ9vLlPQiB_OY0ELl4RHpjUZ3YaqMWkzIhWIf95Km7NvHf2SFs36HtapPjxkcrqFnA29eYlNY9-UhNYSUiXrRyupTpdQo9kfhWaAYNoVtP5ohCaXo1Ruef51tm7OMMYDfe7DZRrLZyRAShw8T4GLzC6OdNUP8HHCb_dg0fYL1p5jBwGQG2ElKQ8ltAkcxJTUgsu4BDhhFPVEWRDXUaFK4xV5I-cg9APSh2dNd1gpqTWLdBzsmdC29Oah2B0sRFDmc4LvrjzB75z4NSTfCS-4CRr4jjMEAEuP1jyMFtf7cNdOXdI9N6EuOThonknCEjQEfkxr_JrWXHTDutEOZuAsKlKE5AY2Fr05dL81FfWqWukSq0YrZEHwfELzX2SCsbi93o98sOsQXIQ7MeCkqGsFiSx_d68VlkRjKgunTAqiUwRNkDjfaGJD4DPDIdoZUnczLekIQ58DP2i58kaoCCNjDx2dMNyblMlYG93c3Ey_QzLnDRBeOWK2Tp7b9R5WMZMFnzcbKS0CQm_4z3r=s0-l75-f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86" y="42204"/>
            <a:ext cx="9875520" cy="2757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898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8867" y="1178562"/>
            <a:ext cx="11033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dirty="0"/>
              <a:t>HTML5 Web forms are those sections on the Web page that contain special elements called as controls.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318867" y="407963"/>
            <a:ext cx="11033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rgbClr val="0C0457"/>
                </a:solidFill>
              </a:rPr>
              <a:t>FORMS</a:t>
            </a:r>
            <a:endParaRPr lang="en-IN" sz="3200" b="1" dirty="0">
              <a:solidFill>
                <a:srgbClr val="0C0457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8867" y="1764496"/>
            <a:ext cx="110337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The controls, such as check boxes, radio buttons, and text boxes provide a visual interface to the user to interact with them.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318867" y="2658206"/>
            <a:ext cx="110337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In HTML5, creation of form is made easier for Web developers by standardizing them with rich form controls.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318867" y="3682611"/>
            <a:ext cx="11033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It also provides client-side validations that are now handled natively by the browsers.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09996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420" y="1603717"/>
            <a:ext cx="9973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Syntax</a:t>
            </a:r>
            <a:endParaRPr lang="en-IN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95420" y="2405576"/>
            <a:ext cx="11240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&lt;input type=“type”  placeholder=“Message here ” value=“value of the input type” required/&gt;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95420" y="3466792"/>
            <a:ext cx="11240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Male 	&lt;input type=“radio”  name=“r1” /&gt;</a:t>
            </a:r>
          </a:p>
          <a:p>
            <a:r>
              <a:rPr lang="en-IN" dirty="0" smtClean="0"/>
              <a:t>Female  	&lt;input type=“radio”  name=“r1” /&gt;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5420" y="2927476"/>
            <a:ext cx="8201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Radio Button</a:t>
            </a:r>
            <a:endParaRPr lang="en-IN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95420" y="4706755"/>
            <a:ext cx="11240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HTML 	&lt;input type=“checkbox”  name=“r1” /&gt;</a:t>
            </a:r>
          </a:p>
          <a:p>
            <a:r>
              <a:rPr lang="en-IN" dirty="0" smtClean="0"/>
              <a:t>CSS  	&lt;input type=“checkbox”  name=“r2” /&gt;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67284" y="4174749"/>
            <a:ext cx="8201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Checkbox</a:t>
            </a:r>
            <a:endParaRPr lang="en-IN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95420" y="253218"/>
            <a:ext cx="11240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&lt;form&gt;</a:t>
            </a:r>
          </a:p>
          <a:p>
            <a:r>
              <a:rPr lang="en-IN" dirty="0" smtClean="0"/>
              <a:t>	&lt;input type=“text” /&gt;</a:t>
            </a:r>
          </a:p>
          <a:p>
            <a:r>
              <a:rPr lang="en-IN" dirty="0"/>
              <a:t>	</a:t>
            </a:r>
            <a:r>
              <a:rPr lang="en-IN" dirty="0" smtClean="0"/>
              <a:t>….</a:t>
            </a:r>
          </a:p>
          <a:p>
            <a:r>
              <a:rPr lang="en-IN" dirty="0" smtClean="0"/>
              <a:t> &lt;/form&gt;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5637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57" y="2335236"/>
            <a:ext cx="9200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&lt;label for=“html”&gt;  &lt;/label&gt;</a:t>
            </a:r>
            <a:endParaRPr lang="en-IN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23557" y="3334043"/>
            <a:ext cx="9200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&lt;</a:t>
            </a:r>
            <a:r>
              <a:rPr lang="en-IN" sz="2800" dirty="0" err="1" smtClean="0"/>
              <a:t>textarea</a:t>
            </a:r>
            <a:r>
              <a:rPr lang="en-IN" sz="2800" dirty="0" smtClean="0"/>
              <a:t>  rows="4" cols="10"&gt; &lt;/</a:t>
            </a:r>
            <a:r>
              <a:rPr lang="en-IN" sz="2800" dirty="0" err="1" smtClean="0"/>
              <a:t>textarea</a:t>
            </a:r>
            <a:r>
              <a:rPr lang="en-IN" sz="2800" dirty="0" smtClean="0"/>
              <a:t>&gt;</a:t>
            </a:r>
            <a:endParaRPr lang="en-I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23557" y="1183834"/>
            <a:ext cx="112400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IN" dirty="0"/>
              <a:t>&lt;input type=“file”  /&gt;</a:t>
            </a:r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23557" y="392689"/>
            <a:ext cx="8201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File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1534656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230666"/>
              </p:ext>
            </p:extLst>
          </p:nvPr>
        </p:nvGraphicFramePr>
        <p:xfrm>
          <a:off x="454854" y="842888"/>
          <a:ext cx="2043248" cy="594737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43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87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30000" dirty="0"/>
                        <a:t>Type</a:t>
                      </a:r>
                      <a:r>
                        <a:rPr lang="en-US" sz="2400" kern="1200" baseline="0" dirty="0"/>
                        <a:t> </a:t>
                      </a:r>
                      <a:endParaRPr lang="en-US" sz="2400" b="1" kern="1200" baseline="30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solidFill>
                      <a:srgbClr val="0C04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26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 </a:t>
                      </a:r>
                      <a:endParaRPr lang="en-US" sz="24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897174109"/>
                  </a:ext>
                </a:extLst>
              </a:tr>
              <a:tr h="6726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baseline="30000" dirty="0" smtClean="0"/>
                        <a:t>email</a:t>
                      </a:r>
                      <a:endParaRPr lang="en-US" sz="2800" b="0" kern="1200" baseline="300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6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baseline="30000" dirty="0" smtClean="0"/>
                        <a:t>search</a:t>
                      </a:r>
                      <a:endParaRPr lang="en-US" sz="2800" b="0" kern="1200" baseline="300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47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baseline="30000" dirty="0" err="1"/>
                        <a:t>url</a:t>
                      </a:r>
                      <a:endParaRPr lang="en-US" sz="2800" b="0" kern="1200" baseline="300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56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baseline="30000" dirty="0" err="1" smtClean="0"/>
                        <a:t>tel</a:t>
                      </a:r>
                      <a:endParaRPr lang="en-US" sz="2800" b="0" kern="1200" baseline="300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56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baseline="30000" dirty="0" smtClean="0"/>
                        <a:t>number</a:t>
                      </a:r>
                      <a:endParaRPr lang="en-US" sz="2800" b="0" kern="1200" baseline="300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156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radio</a:t>
                      </a:r>
                      <a:endParaRPr lang="en-US" sz="2800" b="0" kern="1200" baseline="300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408972704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06546" y="140677"/>
            <a:ext cx="9383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rgbClr val="0C0457"/>
                </a:solidFill>
              </a:rPr>
              <a:t>Input types in Form</a:t>
            </a:r>
            <a:endParaRPr lang="en-IN" sz="2800" dirty="0">
              <a:solidFill>
                <a:srgbClr val="0C0457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215131"/>
              </p:ext>
            </p:extLst>
          </p:nvPr>
        </p:nvGraphicFramePr>
        <p:xfrm>
          <a:off x="4341639" y="915090"/>
          <a:ext cx="2312963" cy="59429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12963">
                  <a:extLst>
                    <a:ext uri="{9D8B030D-6E8A-4147-A177-3AD203B41FA5}">
                      <a16:colId xmlns:a16="http://schemas.microsoft.com/office/drawing/2014/main" val="4280909423"/>
                    </a:ext>
                  </a:extLst>
                </a:gridCol>
              </a:tblGrid>
              <a:tr h="6436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baseline="30000" dirty="0" smtClean="0"/>
                        <a:t>Type</a:t>
                      </a:r>
                      <a:r>
                        <a:rPr lang="en-US" sz="2800" kern="1200" baseline="0" dirty="0" smtClean="0"/>
                        <a:t> </a:t>
                      </a:r>
                      <a:endParaRPr lang="en-US" sz="2800" b="1" kern="1200" baseline="30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rgbClr val="0C04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881215"/>
                  </a:ext>
                </a:extLst>
              </a:tr>
              <a:tr h="6436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checkbox</a:t>
                      </a: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6182115"/>
                  </a:ext>
                </a:extLst>
              </a:tr>
              <a:tr h="6436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baseline="30000" dirty="0" smtClean="0"/>
                        <a:t>Date</a:t>
                      </a: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596394146"/>
                  </a:ext>
                </a:extLst>
              </a:tr>
              <a:tr h="6436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range</a:t>
                      </a: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766536915"/>
                  </a:ext>
                </a:extLst>
              </a:tr>
              <a:tr h="6436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baseline="30000" dirty="0"/>
                        <a:t>Week</a:t>
                      </a: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17852978"/>
                  </a:ext>
                </a:extLst>
              </a:tr>
              <a:tr h="6436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baseline="30000" dirty="0"/>
                        <a:t>month</a:t>
                      </a: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609612063"/>
                  </a:ext>
                </a:extLst>
              </a:tr>
              <a:tr h="684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baseline="30000" dirty="0"/>
                        <a:t>time</a:t>
                      </a: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638854929"/>
                  </a:ext>
                </a:extLst>
              </a:tr>
              <a:tr h="6436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baseline="30000" dirty="0" err="1"/>
                        <a:t>datetime</a:t>
                      </a: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847833856"/>
                  </a:ext>
                </a:extLst>
              </a:tr>
              <a:tr h="684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baseline="30000" dirty="0"/>
                        <a:t>color</a:t>
                      </a: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88078703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577313"/>
              </p:ext>
            </p:extLst>
          </p:nvPr>
        </p:nvGraphicFramePr>
        <p:xfrm>
          <a:off x="7650478" y="1223889"/>
          <a:ext cx="2312963" cy="26421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12963">
                  <a:extLst>
                    <a:ext uri="{9D8B030D-6E8A-4147-A177-3AD203B41FA5}">
                      <a16:colId xmlns:a16="http://schemas.microsoft.com/office/drawing/2014/main" val="4280909423"/>
                    </a:ext>
                  </a:extLst>
                </a:gridCol>
              </a:tblGrid>
              <a:tr h="3161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baseline="30000" dirty="0" smtClean="0"/>
                        <a:t>Type</a:t>
                      </a:r>
                      <a:r>
                        <a:rPr lang="en-US" sz="2800" kern="1200" baseline="0" dirty="0" smtClean="0"/>
                        <a:t> </a:t>
                      </a:r>
                      <a:endParaRPr lang="en-US" sz="2800" b="1" kern="1200" baseline="30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rgbClr val="0C04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881215"/>
                  </a:ext>
                </a:extLst>
              </a:tr>
              <a:tr h="6436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baseline="30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textarea</a:t>
                      </a: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6182115"/>
                  </a:ext>
                </a:extLst>
              </a:tr>
              <a:tr h="6436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baseline="30000" smtClean="0"/>
                        <a:t>Submit</a:t>
                      </a: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596394146"/>
                  </a:ext>
                </a:extLst>
              </a:tr>
              <a:tr h="6436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button</a:t>
                      </a: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591308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2915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2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162459"/>
              </p:ext>
            </p:extLst>
          </p:nvPr>
        </p:nvGraphicFramePr>
        <p:xfrm>
          <a:off x="472440" y="1392704"/>
          <a:ext cx="3227363" cy="454386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227363">
                  <a:extLst>
                    <a:ext uri="{9D8B030D-6E8A-4147-A177-3AD203B41FA5}">
                      <a16:colId xmlns:a16="http://schemas.microsoft.com/office/drawing/2014/main" val="3277699056"/>
                    </a:ext>
                  </a:extLst>
                </a:gridCol>
              </a:tblGrid>
              <a:tr h="9599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30000" dirty="0"/>
                        <a:t>Type</a:t>
                      </a:r>
                      <a:r>
                        <a:rPr lang="en-US" sz="2400" kern="1200" baseline="0" dirty="0"/>
                        <a:t> </a:t>
                      </a:r>
                      <a:endParaRPr lang="en-US" sz="2400" b="1" kern="1200" baseline="30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solidFill>
                      <a:srgbClr val="0C04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242766"/>
                  </a:ext>
                </a:extLst>
              </a:tr>
              <a:tr h="11946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baseline="30000" dirty="0"/>
                        <a:t>placeholder</a:t>
                      </a:r>
                      <a:endParaRPr lang="en-US" sz="2800" b="0" kern="1200" baseline="300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4281514738"/>
                  </a:ext>
                </a:extLst>
              </a:tr>
              <a:tr h="11946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baseline="30000" dirty="0"/>
                        <a:t>required</a:t>
                      </a:r>
                      <a:endParaRPr lang="en-US" sz="2800" b="0" kern="1200" baseline="300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81312517"/>
                  </a:ext>
                </a:extLst>
              </a:tr>
              <a:tr h="11946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baseline="30000" dirty="0"/>
                        <a:t>autofocus</a:t>
                      </a:r>
                      <a:endParaRPr lang="en-US" sz="2800" b="0" kern="1200" baseline="300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82849886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72440" y="436098"/>
            <a:ext cx="8544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chemeClr val="bg1"/>
                </a:solidFill>
              </a:rPr>
              <a:t>Attributes</a:t>
            </a:r>
            <a:endParaRPr lang="en-IN" sz="36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How to Create and Validate Modern Web Forms with HTML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559" y="436098"/>
            <a:ext cx="4962181" cy="6054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3295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171</Words>
  <Application>Microsoft Office PowerPoint</Application>
  <PresentationFormat>Widescreen</PresentationFormat>
  <Paragraphs>72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Theme</vt:lpstr>
      <vt:lpstr>HTML Form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Form </dc:title>
  <dc:creator>Rachna</dc:creator>
  <cp:lastModifiedBy>Rachna</cp:lastModifiedBy>
  <cp:revision>21</cp:revision>
  <dcterms:created xsi:type="dcterms:W3CDTF">2022-09-29T07:04:32Z</dcterms:created>
  <dcterms:modified xsi:type="dcterms:W3CDTF">2022-09-29T08:01:08Z</dcterms:modified>
</cp:coreProperties>
</file>