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10664E-2159-47F5-915B-6D77B62F8FE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47179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10664E-2159-47F5-915B-6D77B62F8FE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80569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10664E-2159-47F5-915B-6D77B62F8FE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4822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10664E-2159-47F5-915B-6D77B62F8FE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280449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10664E-2159-47F5-915B-6D77B62F8FE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85170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10664E-2159-47F5-915B-6D77B62F8FE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73505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10664E-2159-47F5-915B-6D77B62F8FE8}"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38925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10664E-2159-47F5-915B-6D77B62F8FE8}"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8527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0664E-2159-47F5-915B-6D77B62F8FE8}"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4440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10664E-2159-47F5-915B-6D77B62F8FE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62731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10664E-2159-47F5-915B-6D77B62F8FE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212274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0664E-2159-47F5-915B-6D77B62F8FE8}" type="datetimeFigureOut">
              <a:rPr lang="en-IN" smtClean="0"/>
              <a:t>21-09-2022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CBFE9-6D35-4819-A449-7A66F8B10979}" type="slidenum">
              <a:rPr lang="en-IN" smtClean="0"/>
              <a:t>‹#›</a:t>
            </a:fld>
            <a:endParaRPr lang="en-IN"/>
          </a:p>
        </p:txBody>
      </p:sp>
    </p:spTree>
    <p:extLst>
      <p:ext uri="{BB962C8B-B14F-4D97-AF65-F5344CB8AC3E}">
        <p14:creationId xmlns:p14="http://schemas.microsoft.com/office/powerpoint/2010/main" val="3281245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atlassian.com/git/tutorials/inspecting-a-repository#git-status" TargetMode="External"/><Relationship Id="rId2" Type="http://schemas.openxmlformats.org/officeDocument/2006/relationships/hyperlink" Target="https://www.atlassian.com/git/tutorials/syncing#git-push"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atlassian.com/git/tutorials/setting-up-a-repository/git-init" TargetMode="External"/><Relationship Id="rId2" Type="http://schemas.openxmlformats.org/officeDocument/2006/relationships/hyperlink" Target="https://www.atlassian.com/git/tutorials/setting-up-a-repository/git-config" TargetMode="External"/><Relationship Id="rId1" Type="http://schemas.openxmlformats.org/officeDocument/2006/relationships/slideLayout" Target="../slideLayouts/slideLayout7.xml"/><Relationship Id="rId6" Type="http://schemas.openxmlformats.org/officeDocument/2006/relationships/hyperlink" Target="https://www.atlassian.com/git/tutorials/saving-changes#git-commit" TargetMode="External"/><Relationship Id="rId5" Type="http://schemas.openxmlformats.org/officeDocument/2006/relationships/hyperlink" Target="https://www.atlassian.com/git/tutorials/saving-changes#git-add" TargetMode="External"/><Relationship Id="rId4" Type="http://schemas.openxmlformats.org/officeDocument/2006/relationships/hyperlink" Target="https://www.atlassian.com/git/tutorials/setting-up-a-repository/git-cl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45B"/>
        </a:solidFill>
        <a:effectLst/>
      </p:bgPr>
    </p:bg>
    <p:spTree>
      <p:nvGrpSpPr>
        <p:cNvPr id="1" name=""/>
        <p:cNvGrpSpPr/>
        <p:nvPr/>
      </p:nvGrpSpPr>
      <p:grpSpPr>
        <a:xfrm>
          <a:off x="0" y="0"/>
          <a:ext cx="0" cy="0"/>
          <a:chOff x="0" y="0"/>
          <a:chExt cx="0" cy="0"/>
        </a:xfrm>
      </p:grpSpPr>
      <p:pic>
        <p:nvPicPr>
          <p:cNvPr id="4" name="Picture 2" descr="Laptop with program code isometric icon, software development and programming applications dark neon"/>
          <p:cNvPicPr>
            <a:picLocks noChangeAspect="1" noChangeArrowheads="1"/>
          </p:cNvPicPr>
          <p:nvPr/>
        </p:nvPicPr>
        <p:blipFill rotWithShape="1">
          <a:blip r:embed="rId2">
            <a:extLst>
              <a:ext uri="{28A0092B-C50C-407E-A947-70E740481C1C}">
                <a14:useLocalDpi xmlns:a14="http://schemas.microsoft.com/office/drawing/2010/main" val="0"/>
              </a:ext>
            </a:extLst>
          </a:blip>
          <a:srcRect b="13216"/>
          <a:stretch/>
        </p:blipFill>
        <p:spPr bwMode="auto">
          <a:xfrm>
            <a:off x="6037050" y="2954215"/>
            <a:ext cx="5962650" cy="3774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i3.googleusercontent.com/mail-img-att/AFCqZURLryrWd5AaKb8Hp7IhgN_W3y6MrOe9U_vh64zLXzQ7Cp8uTUcWQCKr7YtLYxxR7DJjTjmhxhHWPk4QmPok2yYbfADngjUaQvaG6qchHwLlftkKY6DdIn2IL--0zzCw0eKyZNjhyF-mJk-EuLelW_mqxuqLYcXMXDCZPEQrczXSCOt-wR8wGsRQ8F9w2O3M90_phwXP5xQ9s5TwpQggHwvAmzODkN-tt4ONV-1EU62_604bZaE4QcH8c-rF_Z_ugm4n8lIt9rrZjz5B28WRC2J00LtlKHByKPnEP3laJQl-8odYCMqns1Fb46TOqqApNHkoAtwtsTpJEu7wY39ugjDzsRVkscJCsJscvcloOKdhauihk0gKP-kGnyUqkMeYdQBS46EZJacDJ32Z8aNqR08LVClGQoH3kp1juml-0U6Ky_L2OeGBp3_SeF4TQCGJLmmhO93p-o1z3-AtCyX1BTKR3McQWNpP8sCdHAaMlPKjvMVSg35lXjrpSTCv6h0VDA77wQgJcLENB95XhR1Wpn8NGRQ9vLlPQiB_OY0ELl4RHpjUZ3YaqMWkzIhWIf95Km7NvHf2SFs36HtapPjxkcrqFnA29eYlNY9-UhNYSUiXrRyupTpdQo9kfhWaAYNoVtP5ohCaXo1Ruef51tm7OMMYDfe7DZRrLZyRAShw8T4GLzC6OdNUP8HHCb_dg0fYL1p5jBwGQG2ElKQ8ltAkcxJTUgsu4BDhhFPVEWRDXUaFK4xV5I-cg9APSh2dNd1gpqTWLdBzsmdC29Oah2B0sRFDmc4LvrjzB75z4NSTfCS-4CRr4jjMEAEuP1jyMFtf7cNdOXdI9N6EuOThonknCEjQEfkxr_JrWXHTDutEOZuAsKlKE5AY2Fr05dL81FfWqWukSq0YrZEHwfELzX2SCsbi93o98sOsQXIQ7MeCkqGsFiSx_d68VlkRjKgunTAqiUwRNkDjfaGJD4DPDIdoZUnczLekIQ58DP2i58kaoCCNjDx2dMNyblMlYG93c3Ey_QzLnDRBeOWK2Tp7b9R5WMZMFnzcbKS0CQm_4z3r=s0-l75-f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386" y="42204"/>
            <a:ext cx="9875520" cy="27572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itHub Logo, symbol, meaning, history,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386" y="3368430"/>
            <a:ext cx="4964993" cy="2125006"/>
          </a:xfrm>
          <a:prstGeom prst="rect">
            <a:avLst/>
          </a:prstGeom>
          <a:solidFill>
            <a:schemeClr val="bg1"/>
          </a:solidFill>
        </p:spPr>
      </p:pic>
    </p:spTree>
    <p:extLst>
      <p:ext uri="{BB962C8B-B14F-4D97-AF65-F5344CB8AC3E}">
        <p14:creationId xmlns:p14="http://schemas.microsoft.com/office/powerpoint/2010/main" val="3359290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6" y="566448"/>
            <a:ext cx="748923" cy="369332"/>
          </a:xfrm>
          <a:prstGeom prst="rect">
            <a:avLst/>
          </a:prstGeom>
        </p:spPr>
        <p:txBody>
          <a:bodyPr wrap="none">
            <a:spAutoFit/>
          </a:bodyPr>
          <a:lstStyle/>
          <a:p>
            <a:r>
              <a:rPr lang="en-IN" b="1" dirty="0">
                <a:solidFill>
                  <a:srgbClr val="0052CC"/>
                </a:solidFill>
                <a:latin typeface="-apple-system"/>
                <a:hlinkClick r:id="rId2"/>
              </a:rPr>
              <a:t>Push</a:t>
            </a:r>
            <a:endParaRPr lang="en-IN" dirty="0"/>
          </a:p>
        </p:txBody>
      </p:sp>
      <p:sp>
        <p:nvSpPr>
          <p:cNvPr id="3" name="Rectangle 1"/>
          <p:cNvSpPr>
            <a:spLocks noChangeArrowheads="1"/>
          </p:cNvSpPr>
          <p:nvPr/>
        </p:nvSpPr>
        <p:spPr bwMode="auto">
          <a:xfrm>
            <a:off x="1972492" y="612614"/>
            <a:ext cx="672737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172B4D"/>
                </a:solidFill>
                <a:effectLst/>
                <a:latin typeface="Arial Unicode MS" panose="020B0604020202020204" pitchFamily="34" charset="-128"/>
              </a:rPr>
              <a:t>git</a:t>
            </a:r>
            <a:r>
              <a:rPr kumimoji="0" lang="en-US" altLang="en-US" sz="1400" b="0" i="0" u="none" strike="noStrike" cap="none" normalizeH="0" baseline="0" dirty="0" smtClean="0">
                <a:ln>
                  <a:noFill/>
                </a:ln>
                <a:solidFill>
                  <a:srgbClr val="172B4D"/>
                </a:solidFill>
                <a:effectLst/>
                <a:latin typeface="Arial Unicode MS" panose="020B0604020202020204" pitchFamily="34" charset="-128"/>
              </a:rPr>
              <a:t> push origin master</a:t>
            </a:r>
            <a:r>
              <a:rPr kumimoji="0" lang="en-US" altLang="en-US"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478113" y="1219591"/>
            <a:ext cx="889987" cy="369332"/>
          </a:xfrm>
          <a:prstGeom prst="rect">
            <a:avLst/>
          </a:prstGeom>
        </p:spPr>
        <p:txBody>
          <a:bodyPr wrap="none">
            <a:spAutoFit/>
          </a:bodyPr>
          <a:lstStyle/>
          <a:p>
            <a:r>
              <a:rPr lang="en-IN" b="1" dirty="0">
                <a:solidFill>
                  <a:srgbClr val="0052CC"/>
                </a:solidFill>
                <a:latin typeface="-apple-system"/>
                <a:hlinkClick r:id="rId3"/>
              </a:rPr>
              <a:t>Status</a:t>
            </a:r>
            <a:endParaRPr lang="en-IN" dirty="0"/>
          </a:p>
        </p:txBody>
      </p:sp>
      <p:sp>
        <p:nvSpPr>
          <p:cNvPr id="5" name="Rectangle 2"/>
          <p:cNvSpPr>
            <a:spLocks noChangeArrowheads="1"/>
          </p:cNvSpPr>
          <p:nvPr/>
        </p:nvSpPr>
        <p:spPr bwMode="auto">
          <a:xfrm>
            <a:off x="1972492" y="1265757"/>
            <a:ext cx="344859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172B4D"/>
                </a:solidFill>
                <a:effectLst/>
                <a:latin typeface="Arial Unicode MS" panose="020B0604020202020204" pitchFamily="34" charset="-128"/>
              </a:rPr>
              <a:t>git</a:t>
            </a:r>
            <a:r>
              <a:rPr kumimoji="0" lang="en-US" altLang="en-US" sz="1600" b="0" i="0" u="none" strike="noStrike" cap="none" normalizeH="0" baseline="0" dirty="0" smtClean="0">
                <a:ln>
                  <a:noFill/>
                </a:ln>
                <a:solidFill>
                  <a:srgbClr val="172B4D"/>
                </a:solidFill>
                <a:effectLst/>
                <a:latin typeface="Arial Unicode MS" panose="020B0604020202020204" pitchFamily="34" charset="-128"/>
              </a:rPr>
              <a:t> status</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78113" y="1872734"/>
            <a:ext cx="10690630" cy="2862322"/>
          </a:xfrm>
          <a:prstGeom prst="rect">
            <a:avLst/>
          </a:prstGeom>
          <a:noFill/>
        </p:spPr>
        <p:txBody>
          <a:bodyPr wrap="square" rtlCol="0">
            <a:spAutoFit/>
          </a:bodyPr>
          <a:lstStyle/>
          <a:p>
            <a:r>
              <a:rPr lang="en-IN" b="1" dirty="0">
                <a:solidFill>
                  <a:srgbClr val="0052CC"/>
                </a:solidFill>
                <a:latin typeface="-apple-system"/>
              </a:rPr>
              <a:t>Checkout</a:t>
            </a:r>
            <a:r>
              <a:rPr lang="en-IN" dirty="0" smtClean="0"/>
              <a:t> 	git checkout -- .</a:t>
            </a:r>
          </a:p>
          <a:p>
            <a:endParaRPr lang="en-IN" dirty="0"/>
          </a:p>
          <a:p>
            <a:r>
              <a:rPr lang="en-IN" dirty="0" smtClean="0"/>
              <a:t>		Used to undo the changes on the local files</a:t>
            </a:r>
          </a:p>
          <a:p>
            <a:endParaRPr lang="en-IN" dirty="0"/>
          </a:p>
          <a:p>
            <a:r>
              <a:rPr lang="en-IN" b="1" dirty="0">
                <a:solidFill>
                  <a:srgbClr val="0052CC"/>
                </a:solidFill>
                <a:latin typeface="-apple-system"/>
              </a:rPr>
              <a:t>Revert</a:t>
            </a:r>
            <a:r>
              <a:rPr lang="en-IN" dirty="0" smtClean="0"/>
              <a:t>  	 	git revert </a:t>
            </a:r>
            <a:r>
              <a:rPr lang="en-IN" dirty="0" err="1" smtClean="0"/>
              <a:t>revert</a:t>
            </a:r>
            <a:r>
              <a:rPr lang="en-IN" dirty="0" smtClean="0"/>
              <a:t> id</a:t>
            </a:r>
          </a:p>
          <a:p>
            <a:endParaRPr lang="en-IN" dirty="0" smtClean="0"/>
          </a:p>
          <a:p>
            <a:r>
              <a:rPr lang="en-IN" dirty="0" smtClean="0"/>
              <a:t>How to check revert id 		“log”</a:t>
            </a:r>
            <a:endParaRPr lang="en-IN" dirty="0"/>
          </a:p>
          <a:p>
            <a:endParaRPr lang="en-IN" dirty="0" smtClean="0"/>
          </a:p>
          <a:p>
            <a:endParaRPr lang="en-IN" dirty="0"/>
          </a:p>
          <a:p>
            <a:r>
              <a:rPr lang="en-IN" b="1" dirty="0">
                <a:solidFill>
                  <a:srgbClr val="0052CC"/>
                </a:solidFill>
                <a:latin typeface="-apple-system"/>
              </a:rPr>
              <a:t>Reset</a:t>
            </a:r>
            <a:r>
              <a:rPr lang="en-IN" dirty="0" smtClean="0"/>
              <a:t>   		git reset</a:t>
            </a:r>
            <a:endParaRPr lang="en-IN" dirty="0"/>
          </a:p>
        </p:txBody>
      </p:sp>
    </p:spTree>
    <p:extLst>
      <p:ext uri="{BB962C8B-B14F-4D97-AF65-F5344CB8AC3E}">
        <p14:creationId xmlns:p14="http://schemas.microsoft.com/office/powerpoint/2010/main" val="2878686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253217" y="562708"/>
            <a:ext cx="11127545" cy="461665"/>
          </a:xfrm>
          <a:prstGeom prst="rect">
            <a:avLst/>
          </a:prstGeom>
          <a:noFill/>
        </p:spPr>
        <p:txBody>
          <a:bodyPr wrap="square" rtlCol="0">
            <a:spAutoFit/>
          </a:bodyPr>
          <a:lstStyle/>
          <a:p>
            <a:r>
              <a:rPr lang="en-IN" sz="2400" b="1" dirty="0" smtClean="0">
                <a:solidFill>
                  <a:schemeClr val="bg1"/>
                </a:solidFill>
              </a:rPr>
              <a:t>What is </a:t>
            </a:r>
            <a:r>
              <a:rPr lang="en-IN" sz="2400" b="1" dirty="0" err="1" smtClean="0">
                <a:solidFill>
                  <a:schemeClr val="bg1"/>
                </a:solidFill>
              </a:rPr>
              <a:t>Github</a:t>
            </a:r>
            <a:r>
              <a:rPr lang="en-IN" sz="2400" b="1" dirty="0" smtClean="0">
                <a:solidFill>
                  <a:schemeClr val="bg1"/>
                </a:solidFill>
              </a:rPr>
              <a:t>?</a:t>
            </a:r>
            <a:endParaRPr lang="en-IN" sz="2400" b="1" dirty="0">
              <a:solidFill>
                <a:schemeClr val="bg1"/>
              </a:solidFill>
            </a:endParaRPr>
          </a:p>
        </p:txBody>
      </p:sp>
      <p:sp>
        <p:nvSpPr>
          <p:cNvPr id="3" name="Rectangle 2"/>
          <p:cNvSpPr/>
          <p:nvPr/>
        </p:nvSpPr>
        <p:spPr>
          <a:xfrm>
            <a:off x="253216" y="1438311"/>
            <a:ext cx="11282291" cy="1294072"/>
          </a:xfrm>
          <a:prstGeom prst="rect">
            <a:avLst/>
          </a:prstGeom>
        </p:spPr>
        <p:txBody>
          <a:bodyPr wrap="square">
            <a:spAutoFit/>
          </a:bodyPr>
          <a:lstStyle/>
          <a:p>
            <a:pPr>
              <a:lnSpc>
                <a:spcPct val="150000"/>
              </a:lnSpc>
            </a:pPr>
            <a:r>
              <a:rPr lang="en-GB" b="0" i="0" dirty="0" smtClean="0">
                <a:solidFill>
                  <a:schemeClr val="bg1"/>
                </a:solidFill>
                <a:effectLst/>
                <a:latin typeface="Roboto"/>
              </a:rPr>
              <a:t>At a high level, GitHub is a website and cloud-based service that helps developers store and manage their code, as well as track and control changes to their code. To understand exactly what GitHub is, you need to know two connected principles:</a:t>
            </a:r>
            <a:endParaRPr lang="en-IN" dirty="0">
              <a:solidFill>
                <a:schemeClr val="bg1"/>
              </a:solidFill>
            </a:endParaRPr>
          </a:p>
        </p:txBody>
      </p:sp>
      <p:sp>
        <p:nvSpPr>
          <p:cNvPr id="4" name="Rectangle 3"/>
          <p:cNvSpPr/>
          <p:nvPr/>
        </p:nvSpPr>
        <p:spPr>
          <a:xfrm>
            <a:off x="253216" y="2902189"/>
            <a:ext cx="6096000" cy="872034"/>
          </a:xfrm>
          <a:prstGeom prst="rect">
            <a:avLst/>
          </a:prstGeom>
        </p:spPr>
        <p:txBody>
          <a:bodyPr>
            <a:spAutoFit/>
          </a:bodyPr>
          <a:lstStyle/>
          <a:p>
            <a:pPr fontAlgn="base">
              <a:lnSpc>
                <a:spcPct val="150000"/>
              </a:lnSpc>
              <a:buFont typeface="Arial" panose="020B0604020202020204" pitchFamily="34" charset="0"/>
              <a:buChar char="•"/>
            </a:pPr>
            <a:r>
              <a:rPr lang="en-IN" b="0" i="0" dirty="0" smtClean="0">
                <a:solidFill>
                  <a:schemeClr val="bg1"/>
                </a:solidFill>
                <a:effectLst/>
                <a:latin typeface="Roboto"/>
              </a:rPr>
              <a:t>Version control</a:t>
            </a:r>
          </a:p>
          <a:p>
            <a:pPr fontAlgn="base">
              <a:lnSpc>
                <a:spcPct val="150000"/>
              </a:lnSpc>
              <a:buFont typeface="Arial" panose="020B0604020202020204" pitchFamily="34" charset="0"/>
              <a:buChar char="•"/>
            </a:pPr>
            <a:r>
              <a:rPr lang="en-IN" b="0" i="0" dirty="0" smtClean="0">
                <a:solidFill>
                  <a:schemeClr val="bg1"/>
                </a:solidFill>
                <a:effectLst/>
                <a:latin typeface="Roboto"/>
              </a:rPr>
              <a:t>Git</a:t>
            </a:r>
            <a:endParaRPr lang="en-IN" b="0" i="0" dirty="0">
              <a:solidFill>
                <a:schemeClr val="bg1"/>
              </a:solidFill>
              <a:effectLst/>
              <a:latin typeface="Roboto"/>
            </a:endParaRPr>
          </a:p>
        </p:txBody>
      </p:sp>
    </p:spTree>
    <p:extLst>
      <p:ext uri="{BB962C8B-B14F-4D97-AF65-F5344CB8AC3E}">
        <p14:creationId xmlns:p14="http://schemas.microsoft.com/office/powerpoint/2010/main" val="665306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92646" y="754353"/>
            <a:ext cx="10875575" cy="461665"/>
          </a:xfrm>
          <a:prstGeom prst="rect">
            <a:avLst/>
          </a:prstGeom>
        </p:spPr>
        <p:txBody>
          <a:bodyPr wrap="square">
            <a:spAutoFit/>
          </a:bodyPr>
          <a:lstStyle/>
          <a:p>
            <a:pPr fontAlgn="base"/>
            <a:r>
              <a:rPr lang="en-IN" sz="2400" b="1" i="0" dirty="0" smtClean="0">
                <a:solidFill>
                  <a:schemeClr val="bg1"/>
                </a:solidFill>
                <a:effectLst/>
                <a:latin typeface="Brandon Text"/>
              </a:rPr>
              <a:t>What Is Git?</a:t>
            </a:r>
            <a:endParaRPr lang="en-IN" sz="2400" b="1" i="0" dirty="0">
              <a:solidFill>
                <a:schemeClr val="bg1"/>
              </a:solidFill>
              <a:effectLst/>
              <a:latin typeface="Brandon Text"/>
            </a:endParaRPr>
          </a:p>
        </p:txBody>
      </p:sp>
      <p:sp>
        <p:nvSpPr>
          <p:cNvPr id="3" name="Rectangle 2"/>
          <p:cNvSpPr/>
          <p:nvPr/>
        </p:nvSpPr>
        <p:spPr>
          <a:xfrm>
            <a:off x="392646" y="1458912"/>
            <a:ext cx="11466419" cy="2169825"/>
          </a:xfrm>
          <a:prstGeom prst="rect">
            <a:avLst/>
          </a:prstGeom>
        </p:spPr>
        <p:txBody>
          <a:bodyPr wrap="square">
            <a:spAutoFit/>
          </a:bodyPr>
          <a:lstStyle/>
          <a:p>
            <a:pPr fontAlgn="base">
              <a:lnSpc>
                <a:spcPct val="150000"/>
              </a:lnSpc>
            </a:pPr>
            <a:r>
              <a:rPr lang="en-GB" b="0" i="0" dirty="0" smtClean="0">
                <a:solidFill>
                  <a:schemeClr val="bg1"/>
                </a:solidFill>
                <a:effectLst/>
                <a:latin typeface="Roboto"/>
              </a:rPr>
              <a:t>Git is a </a:t>
            </a:r>
            <a:r>
              <a:rPr lang="en-GB" b="1" i="0" dirty="0" smtClean="0">
                <a:solidFill>
                  <a:schemeClr val="bg1"/>
                </a:solidFill>
                <a:effectLst/>
                <a:latin typeface="inherit"/>
              </a:rPr>
              <a:t>specific open-source version control system</a:t>
            </a:r>
            <a:r>
              <a:rPr lang="en-GB" b="0" i="0" dirty="0" smtClean="0">
                <a:solidFill>
                  <a:schemeClr val="bg1"/>
                </a:solidFill>
                <a:effectLst/>
                <a:latin typeface="Roboto"/>
              </a:rPr>
              <a:t> created by Linus Torvalds in 2005.</a:t>
            </a:r>
          </a:p>
          <a:p>
            <a:pPr fontAlgn="base">
              <a:lnSpc>
                <a:spcPct val="150000"/>
              </a:lnSpc>
            </a:pPr>
            <a:r>
              <a:rPr lang="en-GB" b="0" i="0" dirty="0" smtClean="0">
                <a:solidFill>
                  <a:schemeClr val="bg1"/>
                </a:solidFill>
                <a:effectLst/>
                <a:latin typeface="Roboto"/>
              </a:rPr>
              <a:t>Specifically, Git is a </a:t>
            </a:r>
            <a:r>
              <a:rPr lang="en-GB" b="1" i="0" dirty="0" smtClean="0">
                <a:solidFill>
                  <a:schemeClr val="bg1"/>
                </a:solidFill>
                <a:effectLst/>
                <a:latin typeface="inherit"/>
              </a:rPr>
              <a:t>distributed version control system</a:t>
            </a:r>
            <a:r>
              <a:rPr lang="en-GB" b="0" i="0" dirty="0" smtClean="0">
                <a:solidFill>
                  <a:schemeClr val="bg1"/>
                </a:solidFill>
                <a:effectLst/>
                <a:latin typeface="Roboto"/>
              </a:rPr>
              <a:t>, which means that the entire codebase and history is available on every developer’s computer, which allows for easy branching and merging.</a:t>
            </a:r>
          </a:p>
          <a:p>
            <a:pPr fontAlgn="base">
              <a:lnSpc>
                <a:spcPct val="150000"/>
              </a:lnSpc>
            </a:pPr>
            <a:endParaRPr lang="en-GB" b="0" i="0" dirty="0" smtClean="0">
              <a:solidFill>
                <a:schemeClr val="bg1"/>
              </a:solidFill>
              <a:effectLst/>
              <a:latin typeface="Roboto"/>
            </a:endParaRPr>
          </a:p>
          <a:p>
            <a:pPr fontAlgn="base">
              <a:lnSpc>
                <a:spcPct val="150000"/>
              </a:lnSpc>
            </a:pPr>
            <a:r>
              <a:rPr lang="en-GB" b="0" i="0" dirty="0" smtClean="0">
                <a:solidFill>
                  <a:schemeClr val="bg1"/>
                </a:solidFill>
                <a:effectLst/>
                <a:latin typeface="Roboto"/>
              </a:rPr>
              <a:t>According to a</a:t>
            </a:r>
            <a:r>
              <a:rPr lang="en-GB" b="1" i="0" dirty="0" smtClean="0">
                <a:solidFill>
                  <a:srgbClr val="FFC000"/>
                </a:solidFill>
                <a:effectLst/>
                <a:latin typeface="Roboto"/>
              </a:rPr>
              <a:t> </a:t>
            </a:r>
            <a:r>
              <a:rPr lang="en-GB" b="1" i="0" u="none" strike="noStrike" dirty="0" smtClean="0">
                <a:solidFill>
                  <a:srgbClr val="FFC000"/>
                </a:solidFill>
                <a:effectLst/>
                <a:latin typeface="Roboto"/>
              </a:rPr>
              <a:t>Stack Overflow developer survey</a:t>
            </a:r>
            <a:r>
              <a:rPr lang="en-GB" b="1" i="0" dirty="0" smtClean="0">
                <a:solidFill>
                  <a:srgbClr val="FFC000"/>
                </a:solidFill>
                <a:effectLst/>
                <a:latin typeface="Roboto"/>
              </a:rPr>
              <a:t>, over 87% </a:t>
            </a:r>
            <a:r>
              <a:rPr lang="en-GB" b="0" i="0" dirty="0" smtClean="0">
                <a:solidFill>
                  <a:schemeClr val="bg1"/>
                </a:solidFill>
                <a:effectLst/>
                <a:latin typeface="Roboto"/>
              </a:rPr>
              <a:t>of developers use Git.</a:t>
            </a:r>
            <a:endParaRPr lang="en-GB" b="0" i="0" dirty="0">
              <a:solidFill>
                <a:schemeClr val="bg1"/>
              </a:solidFill>
              <a:effectLst/>
              <a:latin typeface="Roboto"/>
            </a:endParaRPr>
          </a:p>
        </p:txBody>
      </p:sp>
    </p:spTree>
    <p:extLst>
      <p:ext uri="{BB962C8B-B14F-4D97-AF65-F5344CB8AC3E}">
        <p14:creationId xmlns:p14="http://schemas.microsoft.com/office/powerpoint/2010/main" val="842178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48529" y="589894"/>
            <a:ext cx="11512062" cy="461665"/>
          </a:xfrm>
          <a:prstGeom prst="rect">
            <a:avLst/>
          </a:prstGeom>
        </p:spPr>
        <p:txBody>
          <a:bodyPr wrap="square">
            <a:spAutoFit/>
          </a:bodyPr>
          <a:lstStyle/>
          <a:p>
            <a:pPr fontAlgn="base"/>
            <a:r>
              <a:rPr lang="en-GB" sz="2400" b="1" i="0" dirty="0" smtClean="0">
                <a:solidFill>
                  <a:schemeClr val="bg1"/>
                </a:solidFill>
                <a:effectLst/>
                <a:latin typeface="Brandon Text"/>
              </a:rPr>
              <a:t>How To Get Started With GitHub</a:t>
            </a:r>
          </a:p>
        </p:txBody>
      </p:sp>
      <p:sp>
        <p:nvSpPr>
          <p:cNvPr id="3" name="Rectangle 2"/>
          <p:cNvSpPr/>
          <p:nvPr/>
        </p:nvSpPr>
        <p:spPr>
          <a:xfrm>
            <a:off x="248529" y="1288925"/>
            <a:ext cx="11512062" cy="369332"/>
          </a:xfrm>
          <a:prstGeom prst="rect">
            <a:avLst/>
          </a:prstGeom>
        </p:spPr>
        <p:txBody>
          <a:bodyPr wrap="square">
            <a:spAutoFit/>
          </a:bodyPr>
          <a:lstStyle/>
          <a:p>
            <a:pPr fontAlgn="base">
              <a:buFont typeface="Arial" panose="020B0604020202020204" pitchFamily="34" charset="0"/>
              <a:buChar char="•"/>
            </a:pPr>
            <a:r>
              <a:rPr lang="en-GB" b="1" i="0" u="none" strike="noStrike" dirty="0" smtClean="0">
                <a:solidFill>
                  <a:srgbClr val="FFC000"/>
                </a:solidFill>
                <a:effectLst/>
                <a:latin typeface="Roboto"/>
              </a:rPr>
              <a:t>Sign up</a:t>
            </a:r>
            <a:r>
              <a:rPr lang="en-GB" b="1" i="0" dirty="0" smtClean="0">
                <a:solidFill>
                  <a:schemeClr val="bg1"/>
                </a:solidFill>
                <a:effectLst/>
                <a:latin typeface="Roboto"/>
              </a:rPr>
              <a:t> for a free GitHub account</a:t>
            </a:r>
            <a:endParaRPr lang="en-GB" b="1" i="0" dirty="0">
              <a:solidFill>
                <a:schemeClr val="bg1"/>
              </a:solidFill>
              <a:effectLst/>
              <a:latin typeface="Roboto"/>
            </a:endParaRPr>
          </a:p>
        </p:txBody>
      </p:sp>
      <p:sp>
        <p:nvSpPr>
          <p:cNvPr id="4" name="TextBox 3"/>
          <p:cNvSpPr txBox="1"/>
          <p:nvPr/>
        </p:nvSpPr>
        <p:spPr>
          <a:xfrm>
            <a:off x="248529" y="2091062"/>
            <a:ext cx="10476411" cy="2585323"/>
          </a:xfrm>
          <a:prstGeom prst="rect">
            <a:avLst/>
          </a:prstGeom>
          <a:noFill/>
        </p:spPr>
        <p:txBody>
          <a:bodyPr wrap="square" rtlCol="0">
            <a:spAutoFit/>
          </a:bodyPr>
          <a:lstStyle/>
          <a:p>
            <a:pPr marL="342900" indent="-342900">
              <a:buAutoNum type="arabicPeriod"/>
            </a:pPr>
            <a:r>
              <a:rPr lang="en-IN" b="1" dirty="0" smtClean="0">
                <a:solidFill>
                  <a:schemeClr val="bg1"/>
                </a:solidFill>
              </a:rPr>
              <a:t>Create a repo </a:t>
            </a:r>
          </a:p>
          <a:p>
            <a:pPr marL="342900" indent="-342900">
              <a:buAutoNum type="arabicPeriod"/>
            </a:pPr>
            <a:r>
              <a:rPr lang="en-IN" b="1" dirty="0" smtClean="0">
                <a:solidFill>
                  <a:schemeClr val="bg1"/>
                </a:solidFill>
              </a:rPr>
              <a:t>Upload the files from desktop </a:t>
            </a:r>
          </a:p>
          <a:p>
            <a:pPr marL="342900" indent="-342900">
              <a:buAutoNum type="arabicPeriod"/>
            </a:pPr>
            <a:r>
              <a:rPr lang="en-IN" b="1" dirty="0" smtClean="0">
                <a:solidFill>
                  <a:schemeClr val="bg1"/>
                </a:solidFill>
              </a:rPr>
              <a:t>To Make Website visible </a:t>
            </a:r>
          </a:p>
          <a:p>
            <a:pPr marL="800100" lvl="1" indent="-342900">
              <a:buAutoNum type="arabicPeriod"/>
            </a:pPr>
            <a:r>
              <a:rPr lang="en-IN" b="1" dirty="0" smtClean="0">
                <a:solidFill>
                  <a:schemeClr val="bg1"/>
                </a:solidFill>
              </a:rPr>
              <a:t>Go to settings </a:t>
            </a:r>
          </a:p>
          <a:p>
            <a:pPr marL="800100" lvl="1" indent="-342900">
              <a:buAutoNum type="arabicPeriod"/>
            </a:pPr>
            <a:r>
              <a:rPr lang="en-IN" b="1" dirty="0" smtClean="0">
                <a:solidFill>
                  <a:schemeClr val="bg1"/>
                </a:solidFill>
              </a:rPr>
              <a:t>Go to code and automation section</a:t>
            </a:r>
          </a:p>
          <a:p>
            <a:pPr marL="800100" lvl="1" indent="-342900">
              <a:buAutoNum type="arabicPeriod"/>
            </a:pPr>
            <a:r>
              <a:rPr lang="en-IN" b="1" dirty="0" smtClean="0">
                <a:solidFill>
                  <a:schemeClr val="bg1"/>
                </a:solidFill>
              </a:rPr>
              <a:t>Go to Pages</a:t>
            </a:r>
          </a:p>
          <a:p>
            <a:pPr marL="800100" lvl="1" indent="-342900">
              <a:buAutoNum type="arabicPeriod"/>
            </a:pPr>
            <a:r>
              <a:rPr lang="en-IN" b="1" dirty="0" smtClean="0">
                <a:solidFill>
                  <a:schemeClr val="bg1"/>
                </a:solidFill>
              </a:rPr>
              <a:t>Change the branch to master</a:t>
            </a:r>
          </a:p>
          <a:p>
            <a:pPr marL="800100" lvl="1" indent="-342900">
              <a:buAutoNum type="arabicPeriod"/>
            </a:pPr>
            <a:r>
              <a:rPr lang="en-IN" b="1" dirty="0" smtClean="0">
                <a:solidFill>
                  <a:schemeClr val="bg1"/>
                </a:solidFill>
              </a:rPr>
              <a:t>Done</a:t>
            </a:r>
          </a:p>
          <a:p>
            <a:pPr marL="800100" lvl="1" indent="-342900">
              <a:buAutoNum type="arabicPeriod"/>
            </a:pPr>
            <a:endParaRPr lang="en-IN" b="1" dirty="0" smtClean="0">
              <a:solidFill>
                <a:schemeClr val="bg1"/>
              </a:solidFill>
            </a:endParaRPr>
          </a:p>
        </p:txBody>
      </p:sp>
    </p:spTree>
    <p:extLst>
      <p:ext uri="{BB962C8B-B14F-4D97-AF65-F5344CB8AC3E}">
        <p14:creationId xmlns:p14="http://schemas.microsoft.com/office/powerpoint/2010/main" val="66073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80937" y="698081"/>
            <a:ext cx="11481180" cy="461665"/>
          </a:xfrm>
          <a:prstGeom prst="rect">
            <a:avLst/>
          </a:prstGeom>
        </p:spPr>
        <p:txBody>
          <a:bodyPr wrap="square">
            <a:spAutoFit/>
          </a:bodyPr>
          <a:lstStyle/>
          <a:p>
            <a:r>
              <a:rPr lang="en-IN" sz="2400" b="1" i="0" dirty="0" smtClean="0">
                <a:solidFill>
                  <a:srgbClr val="C9D1D9"/>
                </a:solidFill>
                <a:effectLst/>
                <a:latin typeface="-apple-system"/>
              </a:rPr>
              <a:t>Publishing from a branch</a:t>
            </a:r>
            <a:endParaRPr lang="en-IN" sz="2400" b="1" i="0" dirty="0">
              <a:solidFill>
                <a:srgbClr val="C9D1D9"/>
              </a:solidFill>
              <a:effectLst/>
              <a:latin typeface="-apple-system"/>
            </a:endParaRPr>
          </a:p>
        </p:txBody>
      </p:sp>
      <p:sp>
        <p:nvSpPr>
          <p:cNvPr id="3" name="Rectangle 2"/>
          <p:cNvSpPr/>
          <p:nvPr/>
        </p:nvSpPr>
        <p:spPr>
          <a:xfrm>
            <a:off x="231561" y="1159746"/>
            <a:ext cx="11481180" cy="1703030"/>
          </a:xfrm>
          <a:prstGeom prst="rect">
            <a:avLst/>
          </a:prstGeom>
        </p:spPr>
        <p:txBody>
          <a:bodyPr wrap="square">
            <a:spAutoFit/>
          </a:bodyPr>
          <a:lstStyle/>
          <a:p>
            <a:pPr>
              <a:lnSpc>
                <a:spcPct val="150000"/>
              </a:lnSpc>
              <a:buFont typeface="+mj-lt"/>
              <a:buAutoNum type="arabicPeriod"/>
            </a:pPr>
            <a:r>
              <a:rPr lang="en-GB" b="0" i="0" dirty="0" smtClean="0">
                <a:solidFill>
                  <a:schemeClr val="bg1"/>
                </a:solidFill>
                <a:effectLst/>
                <a:latin typeface="-apple-system"/>
              </a:rPr>
              <a:t>Make sure the branch you want to use as your publishing source already exists in your repository.</a:t>
            </a:r>
          </a:p>
          <a:p>
            <a:pPr>
              <a:lnSpc>
                <a:spcPct val="150000"/>
              </a:lnSpc>
              <a:buFont typeface="+mj-lt"/>
              <a:buAutoNum type="arabicPeriod"/>
            </a:pPr>
            <a:r>
              <a:rPr lang="en-GB" b="0" i="0" dirty="0" smtClean="0">
                <a:solidFill>
                  <a:schemeClr val="bg1"/>
                </a:solidFill>
                <a:effectLst/>
                <a:latin typeface="-apple-system"/>
              </a:rPr>
              <a:t>On GitHub, navigate to your site's repository.</a:t>
            </a:r>
          </a:p>
          <a:p>
            <a:pPr>
              <a:lnSpc>
                <a:spcPct val="150000"/>
              </a:lnSpc>
              <a:buFont typeface="+mj-lt"/>
              <a:buAutoNum type="arabicPeriod"/>
            </a:pPr>
            <a:r>
              <a:rPr lang="en-GB" dirty="0" smtClean="0">
                <a:solidFill>
                  <a:schemeClr val="bg1"/>
                </a:solidFill>
                <a:latin typeface="-apple-system"/>
              </a:rPr>
              <a:t>Under </a:t>
            </a:r>
            <a:r>
              <a:rPr lang="en-GB" dirty="0">
                <a:solidFill>
                  <a:schemeClr val="bg1"/>
                </a:solidFill>
                <a:latin typeface="-apple-system"/>
              </a:rPr>
              <a:t>your repository name, click  Settings</a:t>
            </a:r>
            <a:r>
              <a:rPr lang="en-GB" dirty="0" smtClean="0">
                <a:solidFill>
                  <a:schemeClr val="bg1"/>
                </a:solidFill>
                <a:latin typeface="-apple-system"/>
              </a:rPr>
              <a:t>.</a:t>
            </a:r>
          </a:p>
          <a:p>
            <a:pPr>
              <a:lnSpc>
                <a:spcPct val="150000"/>
              </a:lnSpc>
              <a:buFont typeface="+mj-lt"/>
              <a:buAutoNum type="arabicPeriod"/>
            </a:pPr>
            <a:endParaRPr lang="en-GB" dirty="0">
              <a:solidFill>
                <a:schemeClr val="bg1"/>
              </a:solidFill>
              <a:latin typeface="-apple-system"/>
            </a:endParaRPr>
          </a:p>
        </p:txBody>
      </p:sp>
      <p:pic>
        <p:nvPicPr>
          <p:cNvPr id="2050" name="Picture 2" descr="Repository settings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85" y="2563177"/>
            <a:ext cx="9297914" cy="11506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1561" y="3896875"/>
            <a:ext cx="11379932" cy="369332"/>
          </a:xfrm>
          <a:prstGeom prst="rect">
            <a:avLst/>
          </a:prstGeom>
        </p:spPr>
        <p:txBody>
          <a:bodyPr wrap="square">
            <a:spAutoFit/>
          </a:bodyPr>
          <a:lstStyle/>
          <a:p>
            <a:r>
              <a:rPr lang="en-GB" b="0" i="0" dirty="0" smtClean="0">
                <a:solidFill>
                  <a:schemeClr val="bg1"/>
                </a:solidFill>
                <a:effectLst/>
                <a:latin typeface="-apple-system"/>
              </a:rPr>
              <a:t>4.In the "Code and automation" section of the sidebar, click </a:t>
            </a:r>
            <a:r>
              <a:rPr lang="en-GB" b="1" i="0" dirty="0" smtClean="0">
                <a:solidFill>
                  <a:schemeClr val="bg1"/>
                </a:solidFill>
                <a:effectLst/>
                <a:latin typeface="-apple-system"/>
              </a:rPr>
              <a:t> Pages</a:t>
            </a:r>
            <a:r>
              <a:rPr lang="en-GB" b="0" i="0" dirty="0" smtClean="0">
                <a:solidFill>
                  <a:schemeClr val="bg1"/>
                </a:solidFill>
                <a:effectLst/>
                <a:latin typeface="-apple-system"/>
              </a:rPr>
              <a:t>.</a:t>
            </a:r>
            <a:endParaRPr lang="en-GB" b="0" i="0" dirty="0">
              <a:solidFill>
                <a:schemeClr val="bg1"/>
              </a:solidFill>
              <a:effectLst/>
              <a:latin typeface="-apple-system"/>
            </a:endParaRPr>
          </a:p>
        </p:txBody>
      </p:sp>
      <p:sp>
        <p:nvSpPr>
          <p:cNvPr id="6" name="Rectangle 5"/>
          <p:cNvSpPr/>
          <p:nvPr/>
        </p:nvSpPr>
        <p:spPr>
          <a:xfrm>
            <a:off x="231561" y="4456904"/>
            <a:ext cx="6436525" cy="646331"/>
          </a:xfrm>
          <a:prstGeom prst="rect">
            <a:avLst/>
          </a:prstGeom>
        </p:spPr>
        <p:txBody>
          <a:bodyPr wrap="square">
            <a:spAutoFit/>
          </a:bodyPr>
          <a:lstStyle/>
          <a:p>
            <a:r>
              <a:rPr lang="en-GB" b="0" i="0" dirty="0" smtClean="0">
                <a:solidFill>
                  <a:schemeClr val="bg1"/>
                </a:solidFill>
                <a:effectLst/>
                <a:latin typeface="-apple-system"/>
              </a:rPr>
              <a:t>5. Under "Build and deployment", under "Source", select </a:t>
            </a:r>
            <a:r>
              <a:rPr lang="en-GB" b="1" i="0" dirty="0" smtClean="0">
                <a:solidFill>
                  <a:schemeClr val="bg1"/>
                </a:solidFill>
                <a:effectLst/>
                <a:latin typeface="-apple-system"/>
              </a:rPr>
              <a:t>Deploy from a branch</a:t>
            </a:r>
            <a:r>
              <a:rPr lang="en-GB" b="0" i="0" dirty="0" smtClean="0">
                <a:solidFill>
                  <a:schemeClr val="bg1"/>
                </a:solidFill>
                <a:effectLst/>
                <a:latin typeface="-apple-system"/>
              </a:rPr>
              <a:t>.</a:t>
            </a:r>
            <a:endParaRPr lang="en-GB" b="0" i="0" dirty="0">
              <a:solidFill>
                <a:schemeClr val="bg1"/>
              </a:solidFill>
              <a:effectLst/>
              <a:latin typeface="-apple-system"/>
            </a:endParaRPr>
          </a:p>
        </p:txBody>
      </p:sp>
      <p:sp>
        <p:nvSpPr>
          <p:cNvPr id="7" name="Rectangle 6"/>
          <p:cNvSpPr/>
          <p:nvPr/>
        </p:nvSpPr>
        <p:spPr>
          <a:xfrm>
            <a:off x="231561" y="5100438"/>
            <a:ext cx="6231157" cy="923330"/>
          </a:xfrm>
          <a:prstGeom prst="rect">
            <a:avLst/>
          </a:prstGeom>
        </p:spPr>
        <p:txBody>
          <a:bodyPr wrap="square">
            <a:spAutoFit/>
          </a:bodyPr>
          <a:lstStyle/>
          <a:p>
            <a:r>
              <a:rPr lang="en-GB" b="0" i="0" dirty="0" smtClean="0">
                <a:solidFill>
                  <a:schemeClr val="bg1"/>
                </a:solidFill>
                <a:effectLst/>
                <a:latin typeface="-apple-system"/>
              </a:rPr>
              <a:t>6. Under "Build and deployment", under "Branch", use the </a:t>
            </a:r>
            <a:r>
              <a:rPr lang="en-GB" b="1" i="0" dirty="0" smtClean="0">
                <a:solidFill>
                  <a:schemeClr val="bg1"/>
                </a:solidFill>
                <a:effectLst/>
                <a:latin typeface="-apple-system"/>
              </a:rPr>
              <a:t>None</a:t>
            </a:r>
            <a:r>
              <a:rPr lang="en-GB" b="0" i="0" dirty="0" smtClean="0">
                <a:solidFill>
                  <a:schemeClr val="bg1"/>
                </a:solidFill>
                <a:effectLst/>
                <a:latin typeface="-apple-system"/>
              </a:rPr>
              <a:t> or </a:t>
            </a:r>
            <a:r>
              <a:rPr lang="en-GB" b="1" i="0" dirty="0" smtClean="0">
                <a:solidFill>
                  <a:schemeClr val="bg1"/>
                </a:solidFill>
                <a:effectLst/>
                <a:latin typeface="-apple-system"/>
              </a:rPr>
              <a:t>Branch</a:t>
            </a:r>
            <a:r>
              <a:rPr lang="en-GB" b="0" i="0" dirty="0" smtClean="0">
                <a:solidFill>
                  <a:schemeClr val="bg1"/>
                </a:solidFill>
                <a:effectLst/>
                <a:latin typeface="-apple-system"/>
              </a:rPr>
              <a:t> drop-down menu and select a publishing source.</a:t>
            </a:r>
            <a:endParaRPr lang="en-IN" dirty="0">
              <a:solidFill>
                <a:schemeClr val="bg1"/>
              </a:solidFill>
            </a:endParaRPr>
          </a:p>
        </p:txBody>
      </p:sp>
      <p:pic>
        <p:nvPicPr>
          <p:cNvPr id="2052" name="Picture 4" descr="Drop-down menu to select a publishing sour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8080" y="3713871"/>
            <a:ext cx="4693920" cy="314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083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62597" y="390770"/>
            <a:ext cx="11132234" cy="369332"/>
          </a:xfrm>
          <a:prstGeom prst="rect">
            <a:avLst/>
          </a:prstGeom>
        </p:spPr>
        <p:txBody>
          <a:bodyPr wrap="square">
            <a:spAutoFit/>
          </a:bodyPr>
          <a:lstStyle/>
          <a:p>
            <a:r>
              <a:rPr lang="en-GB" b="0" i="0" dirty="0" smtClean="0">
                <a:solidFill>
                  <a:schemeClr val="bg1"/>
                </a:solidFill>
                <a:effectLst/>
                <a:latin typeface="-apple-system"/>
              </a:rPr>
              <a:t>8. Optionally, use the drop-down menu to select a folder for your publishing source.</a:t>
            </a:r>
            <a:endParaRPr lang="en-IN" dirty="0">
              <a:solidFill>
                <a:schemeClr val="bg1"/>
              </a:solidFill>
            </a:endParaRPr>
          </a:p>
        </p:txBody>
      </p:sp>
      <p:pic>
        <p:nvPicPr>
          <p:cNvPr id="3074" name="Picture 2" descr="Drop-down menu to select a folder for publishing 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693" y="1060279"/>
            <a:ext cx="5058215" cy="18658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1693" y="3328740"/>
            <a:ext cx="1351652" cy="369332"/>
          </a:xfrm>
          <a:prstGeom prst="rect">
            <a:avLst/>
          </a:prstGeom>
        </p:spPr>
        <p:txBody>
          <a:bodyPr wrap="none">
            <a:spAutoFit/>
          </a:bodyPr>
          <a:lstStyle/>
          <a:p>
            <a:r>
              <a:rPr lang="en-IN" b="0" i="0" dirty="0" smtClean="0">
                <a:solidFill>
                  <a:schemeClr val="bg1"/>
                </a:solidFill>
                <a:effectLst/>
                <a:latin typeface="-apple-system"/>
              </a:rPr>
              <a:t>Click </a:t>
            </a:r>
            <a:r>
              <a:rPr lang="en-IN" b="1" i="0" dirty="0" smtClean="0">
                <a:solidFill>
                  <a:schemeClr val="bg1"/>
                </a:solidFill>
                <a:effectLst/>
                <a:latin typeface="-apple-system"/>
              </a:rPr>
              <a:t>Save</a:t>
            </a:r>
            <a:r>
              <a:rPr lang="en-IN" b="0" i="0" dirty="0" smtClean="0">
                <a:solidFill>
                  <a:schemeClr val="bg1"/>
                </a:solidFill>
                <a:effectLst/>
                <a:latin typeface="-apple-system"/>
              </a:rPr>
              <a:t>.</a:t>
            </a:r>
            <a:endParaRPr lang="en-IN" dirty="0">
              <a:solidFill>
                <a:schemeClr val="bg1"/>
              </a:solidFill>
            </a:endParaRPr>
          </a:p>
        </p:txBody>
      </p:sp>
      <p:pic>
        <p:nvPicPr>
          <p:cNvPr id="3076" name="Picture 4" descr="Button to save changes to publishing source sett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693" y="3867276"/>
            <a:ext cx="7607603" cy="275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906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81957" y="487066"/>
            <a:ext cx="11578634" cy="369332"/>
          </a:xfrm>
          <a:prstGeom prst="rect">
            <a:avLst/>
          </a:prstGeom>
        </p:spPr>
        <p:txBody>
          <a:bodyPr wrap="square">
            <a:spAutoFit/>
          </a:bodyPr>
          <a:lstStyle/>
          <a:p>
            <a:r>
              <a:rPr lang="en-GB" b="1" i="0" dirty="0" smtClean="0">
                <a:solidFill>
                  <a:schemeClr val="bg1"/>
                </a:solidFill>
                <a:effectLst/>
                <a:latin typeface="Europa"/>
              </a:rPr>
              <a:t>So what are the main benefits of using GitHub?</a:t>
            </a:r>
            <a:endParaRPr lang="en-GB" b="1" i="0" dirty="0">
              <a:solidFill>
                <a:schemeClr val="bg1"/>
              </a:solidFill>
              <a:effectLst/>
              <a:latin typeface="Europa"/>
            </a:endParaRPr>
          </a:p>
        </p:txBody>
      </p:sp>
      <p:sp>
        <p:nvSpPr>
          <p:cNvPr id="3" name="Rectangle 2"/>
          <p:cNvSpPr/>
          <p:nvPr/>
        </p:nvSpPr>
        <p:spPr>
          <a:xfrm>
            <a:off x="181956" y="1234831"/>
            <a:ext cx="11719311" cy="4446730"/>
          </a:xfrm>
          <a:prstGeom prst="rect">
            <a:avLst/>
          </a:prstGeom>
        </p:spPr>
        <p:txBody>
          <a:bodyPr wrap="square">
            <a:spAutoFit/>
          </a:bodyPr>
          <a:lstStyle/>
          <a:p>
            <a:pPr marL="342900" indent="-342900">
              <a:lnSpc>
                <a:spcPct val="200000"/>
              </a:lnSpc>
              <a:buAutoNum type="arabicPeriod"/>
            </a:pPr>
            <a:r>
              <a:rPr lang="en-GB" b="1" i="0" dirty="0" smtClean="0">
                <a:solidFill>
                  <a:schemeClr val="bg1"/>
                </a:solidFill>
                <a:effectLst/>
                <a:latin typeface="Europa"/>
              </a:rPr>
              <a:t>It makes it easy to contribute to your open source projects</a:t>
            </a:r>
          </a:p>
          <a:p>
            <a:pPr marL="342900" indent="-342900">
              <a:lnSpc>
                <a:spcPct val="200000"/>
              </a:lnSpc>
              <a:buAutoNum type="arabicPeriod"/>
            </a:pPr>
            <a:r>
              <a:rPr lang="en-IN" b="1" dirty="0" smtClean="0">
                <a:solidFill>
                  <a:schemeClr val="bg1"/>
                </a:solidFill>
              </a:rPr>
              <a:t>Documentation</a:t>
            </a:r>
          </a:p>
          <a:p>
            <a:pPr marL="342900" indent="-342900">
              <a:lnSpc>
                <a:spcPct val="200000"/>
              </a:lnSpc>
              <a:buAutoNum type="arabicPeriod"/>
            </a:pPr>
            <a:r>
              <a:rPr lang="en-IN" b="1" dirty="0">
                <a:solidFill>
                  <a:schemeClr val="bg1"/>
                </a:solidFill>
              </a:rPr>
              <a:t>Showcase your </a:t>
            </a:r>
            <a:r>
              <a:rPr lang="en-IN" b="1" dirty="0" smtClean="0">
                <a:solidFill>
                  <a:schemeClr val="bg1"/>
                </a:solidFill>
              </a:rPr>
              <a:t>work</a:t>
            </a:r>
          </a:p>
          <a:p>
            <a:pPr marL="342900" indent="-342900">
              <a:lnSpc>
                <a:spcPct val="200000"/>
              </a:lnSpc>
              <a:buAutoNum type="arabicPeriod"/>
            </a:pPr>
            <a:r>
              <a:rPr lang="en-IN" b="1" dirty="0" smtClean="0">
                <a:solidFill>
                  <a:schemeClr val="bg1"/>
                </a:solidFill>
              </a:rPr>
              <a:t>Markdown</a:t>
            </a:r>
          </a:p>
          <a:p>
            <a:pPr marL="342900" indent="-342900">
              <a:lnSpc>
                <a:spcPct val="200000"/>
              </a:lnSpc>
              <a:buAutoNum type="arabicPeriod"/>
            </a:pPr>
            <a:r>
              <a:rPr lang="en-IN" b="1" dirty="0">
                <a:solidFill>
                  <a:schemeClr val="bg1"/>
                </a:solidFill>
              </a:rPr>
              <a:t>GitHub is a </a:t>
            </a:r>
            <a:r>
              <a:rPr lang="en-IN" b="1" dirty="0" smtClean="0">
                <a:solidFill>
                  <a:schemeClr val="bg1"/>
                </a:solidFill>
              </a:rPr>
              <a:t>repository</a:t>
            </a:r>
          </a:p>
          <a:p>
            <a:pPr marL="342900" indent="-342900">
              <a:lnSpc>
                <a:spcPct val="200000"/>
              </a:lnSpc>
              <a:buAutoNum type="arabicPeriod"/>
            </a:pPr>
            <a:r>
              <a:rPr lang="en-GB" b="1" dirty="0" smtClean="0">
                <a:solidFill>
                  <a:schemeClr val="bg1"/>
                </a:solidFill>
              </a:rPr>
              <a:t>Track </a:t>
            </a:r>
            <a:r>
              <a:rPr lang="en-GB" b="1" dirty="0">
                <a:solidFill>
                  <a:schemeClr val="bg1"/>
                </a:solidFill>
              </a:rPr>
              <a:t>changes in your code across </a:t>
            </a:r>
            <a:r>
              <a:rPr lang="en-GB" b="1" dirty="0" smtClean="0">
                <a:solidFill>
                  <a:schemeClr val="bg1"/>
                </a:solidFill>
              </a:rPr>
              <a:t>versions</a:t>
            </a:r>
          </a:p>
          <a:p>
            <a:pPr marL="342900" indent="-342900">
              <a:lnSpc>
                <a:spcPct val="200000"/>
              </a:lnSpc>
              <a:buAutoNum type="arabicPeriod"/>
            </a:pPr>
            <a:r>
              <a:rPr lang="en-IN" b="1" dirty="0" smtClean="0">
                <a:solidFill>
                  <a:schemeClr val="bg1"/>
                </a:solidFill>
              </a:rPr>
              <a:t>Integration options</a:t>
            </a:r>
          </a:p>
          <a:p>
            <a:pPr marL="342900" indent="-342900">
              <a:lnSpc>
                <a:spcPct val="200000"/>
              </a:lnSpc>
              <a:buAutoNum type="arabicPeriod"/>
            </a:pPr>
            <a:endParaRPr lang="en-IN" dirty="0">
              <a:solidFill>
                <a:schemeClr val="bg1"/>
              </a:solidFill>
            </a:endParaRPr>
          </a:p>
        </p:txBody>
      </p:sp>
    </p:spTree>
    <p:extLst>
      <p:ext uri="{BB962C8B-B14F-4D97-AF65-F5344CB8AC3E}">
        <p14:creationId xmlns:p14="http://schemas.microsoft.com/office/powerpoint/2010/main" val="3156457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85" t="17740" r="60392" b="13964"/>
          <a:stretch/>
        </p:blipFill>
        <p:spPr>
          <a:xfrm>
            <a:off x="168812" y="604911"/>
            <a:ext cx="4852679" cy="4937760"/>
          </a:xfrm>
          <a:prstGeom prst="rect">
            <a:avLst/>
          </a:prstGeom>
        </p:spPr>
      </p:pic>
      <p:pic>
        <p:nvPicPr>
          <p:cNvPr id="3" name="Picture 2"/>
          <p:cNvPicPr>
            <a:picLocks noChangeAspect="1"/>
          </p:cNvPicPr>
          <p:nvPr/>
        </p:nvPicPr>
        <p:blipFill rotWithShape="1">
          <a:blip r:embed="rId3"/>
          <a:srcRect t="3317" r="47117" b="10144"/>
          <a:stretch/>
        </p:blipFill>
        <p:spPr>
          <a:xfrm>
            <a:off x="5189367" y="295422"/>
            <a:ext cx="6880713" cy="6330461"/>
          </a:xfrm>
          <a:prstGeom prst="rect">
            <a:avLst/>
          </a:prstGeom>
        </p:spPr>
      </p:pic>
    </p:spTree>
    <p:extLst>
      <p:ext uri="{BB962C8B-B14F-4D97-AF65-F5344CB8AC3E}">
        <p14:creationId xmlns:p14="http://schemas.microsoft.com/office/powerpoint/2010/main" val="3427646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49" y="527260"/>
            <a:ext cx="11228079" cy="369332"/>
          </a:xfrm>
          <a:prstGeom prst="rect">
            <a:avLst/>
          </a:prstGeom>
        </p:spPr>
        <p:txBody>
          <a:bodyPr wrap="square">
            <a:spAutoFit/>
          </a:bodyPr>
          <a:lstStyle/>
          <a:p>
            <a:r>
              <a:rPr lang="en-IN" b="1" dirty="0">
                <a:solidFill>
                  <a:srgbClr val="46426E"/>
                </a:solidFill>
                <a:latin typeface="source sans pro"/>
              </a:rPr>
              <a:t>1. git clone</a:t>
            </a:r>
            <a:endParaRPr lang="en-IN" b="0" i="0" dirty="0">
              <a:solidFill>
                <a:srgbClr val="46426E"/>
              </a:solidFill>
              <a:effectLst/>
              <a:latin typeface="source sans pro"/>
            </a:endParaRPr>
          </a:p>
        </p:txBody>
      </p:sp>
      <p:sp>
        <p:nvSpPr>
          <p:cNvPr id="4" name="Rectangle 3"/>
          <p:cNvSpPr/>
          <p:nvPr/>
        </p:nvSpPr>
        <p:spPr>
          <a:xfrm>
            <a:off x="332549" y="1102025"/>
            <a:ext cx="2360454" cy="369332"/>
          </a:xfrm>
          <a:prstGeom prst="rect">
            <a:avLst/>
          </a:prstGeom>
        </p:spPr>
        <p:txBody>
          <a:bodyPr wrap="none">
            <a:spAutoFit/>
          </a:bodyPr>
          <a:lstStyle/>
          <a:p>
            <a:r>
              <a:rPr lang="en-GB" b="1" dirty="0">
                <a:solidFill>
                  <a:srgbClr val="0052CC"/>
                </a:solidFill>
                <a:latin typeface="-apple-system"/>
                <a:hlinkClick r:id="rId2"/>
              </a:rPr>
              <a:t>Tell Git who you are</a:t>
            </a:r>
            <a:endParaRPr lang="en-IN" dirty="0"/>
          </a:p>
        </p:txBody>
      </p:sp>
      <p:sp>
        <p:nvSpPr>
          <p:cNvPr id="5" name="Rectangle 2"/>
          <p:cNvSpPr>
            <a:spLocks noChangeArrowheads="1"/>
          </p:cNvSpPr>
          <p:nvPr/>
        </p:nvSpPr>
        <p:spPr bwMode="auto">
          <a:xfrm>
            <a:off x="332549" y="1479674"/>
            <a:ext cx="7857862"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172B4D"/>
                </a:solidFill>
                <a:effectLst/>
                <a:latin typeface="SFMono-Medium"/>
              </a:rPr>
              <a:t>git</a:t>
            </a:r>
            <a:r>
              <a:rPr kumimoji="0" lang="en-US" altLang="en-US" sz="1200" b="0" i="0" u="none" strike="noStrike" cap="none" normalizeH="0" baseline="0" dirty="0" smtClean="0">
                <a:ln>
                  <a:noFill/>
                </a:ln>
                <a:solidFill>
                  <a:srgbClr val="172B4D"/>
                </a:solidFill>
                <a:effectLst/>
                <a:latin typeface="SFMono-Medium"/>
              </a:rPr>
              <a:t> </a:t>
            </a:r>
            <a:r>
              <a:rPr kumimoji="0" lang="en-US" altLang="en-US" sz="1200" b="0" i="0" u="none" strike="noStrike" cap="none" normalizeH="0" baseline="0" dirty="0" err="1" smtClean="0">
                <a:ln>
                  <a:noFill/>
                </a:ln>
                <a:solidFill>
                  <a:srgbClr val="172B4D"/>
                </a:solidFill>
                <a:effectLst/>
                <a:latin typeface="SFMono-Medium"/>
              </a:rPr>
              <a:t>config</a:t>
            </a:r>
            <a:r>
              <a:rPr kumimoji="0" lang="en-US" altLang="en-US" sz="1200" b="0" i="0" u="none" strike="noStrike" cap="none" normalizeH="0" baseline="0" dirty="0" smtClean="0">
                <a:ln>
                  <a:noFill/>
                </a:ln>
                <a:solidFill>
                  <a:srgbClr val="172B4D"/>
                </a:solidFill>
                <a:effectLst/>
                <a:latin typeface="SFMono-Medium"/>
              </a:rPr>
              <a:t> --global user.name “Rachna</a:t>
            </a:r>
            <a:r>
              <a:rPr kumimoji="0" lang="en-US" altLang="en-US" sz="1200" b="0" i="0" u="none" strike="noStrike" cap="none" normalizeH="0" dirty="0" smtClean="0">
                <a:ln>
                  <a:noFill/>
                </a:ln>
                <a:solidFill>
                  <a:srgbClr val="172B4D"/>
                </a:solidFill>
                <a:effectLst/>
                <a:latin typeface="SFMono-Medium"/>
              </a:rPr>
              <a:t> Pant</a:t>
            </a:r>
            <a:r>
              <a:rPr kumimoji="0" lang="en-US" altLang="en-US" sz="1200" b="0" i="0" u="none" strike="noStrike" cap="none" normalizeH="0" baseline="0" dirty="0" smtClean="0">
                <a:ln>
                  <a:noFill/>
                </a:ln>
                <a:solidFill>
                  <a:srgbClr val="172B4D"/>
                </a:solidFill>
                <a:effectLst/>
                <a:latin typeface="SFMono-Medium"/>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172B4D"/>
                </a:solidFill>
                <a:effectLst/>
                <a:latin typeface="SFMono-Medium"/>
              </a:rPr>
              <a:t>git</a:t>
            </a:r>
            <a:r>
              <a:rPr kumimoji="0" lang="en-US" altLang="en-US" sz="1200" b="0" i="0" u="none" strike="noStrike" cap="none" normalizeH="0" baseline="0" dirty="0" smtClean="0">
                <a:ln>
                  <a:noFill/>
                </a:ln>
                <a:solidFill>
                  <a:srgbClr val="172B4D"/>
                </a:solidFill>
                <a:effectLst/>
                <a:latin typeface="SFMono-Medium"/>
              </a:rPr>
              <a:t> </a:t>
            </a:r>
            <a:r>
              <a:rPr kumimoji="0" lang="en-US" altLang="en-US" sz="1200" b="0" i="0" u="none" strike="noStrike" cap="none" normalizeH="0" baseline="0" dirty="0" err="1" smtClean="0">
                <a:ln>
                  <a:noFill/>
                </a:ln>
                <a:solidFill>
                  <a:srgbClr val="172B4D"/>
                </a:solidFill>
                <a:effectLst/>
                <a:latin typeface="SFMono-Medium"/>
              </a:rPr>
              <a:t>config</a:t>
            </a:r>
            <a:r>
              <a:rPr kumimoji="0" lang="en-US" altLang="en-US" sz="1200" b="0" i="0" u="none" strike="noStrike" cap="none" normalizeH="0" baseline="0" dirty="0" smtClean="0">
                <a:ln>
                  <a:noFill/>
                </a:ln>
                <a:solidFill>
                  <a:srgbClr val="172B4D"/>
                </a:solidFill>
                <a:effectLst/>
                <a:latin typeface="SFMono-Medium"/>
              </a:rPr>
              <a:t> --global </a:t>
            </a:r>
            <a:r>
              <a:rPr kumimoji="0" lang="en-US" altLang="en-US" sz="1200" b="0" i="0" u="none" strike="noStrike" cap="none" normalizeH="0" baseline="0" dirty="0" err="1" smtClean="0">
                <a:ln>
                  <a:noFill/>
                </a:ln>
                <a:solidFill>
                  <a:srgbClr val="172B4D"/>
                </a:solidFill>
                <a:effectLst/>
                <a:latin typeface="SFMono-Medium"/>
              </a:rPr>
              <a:t>user.email</a:t>
            </a:r>
            <a:r>
              <a:rPr kumimoji="0" lang="en-US" altLang="en-US" sz="1200" b="0" i="0" u="none" strike="noStrike" cap="none" normalizeH="0" baseline="0" dirty="0" smtClean="0">
                <a:ln>
                  <a:noFill/>
                </a:ln>
                <a:solidFill>
                  <a:srgbClr val="172B4D"/>
                </a:solidFill>
                <a:effectLst/>
                <a:latin typeface="SFMono-Medium"/>
              </a:rPr>
              <a:t> </a:t>
            </a:r>
            <a:r>
              <a:rPr kumimoji="0" lang="en-US" altLang="en-US" sz="1200" b="0" i="0" u="none" strike="noStrike" cap="none" normalizeH="0" baseline="0" dirty="0" smtClean="0">
                <a:ln>
                  <a:noFill/>
                </a:ln>
                <a:solidFill>
                  <a:srgbClr val="172B4D"/>
                </a:solidFill>
                <a:effectLst/>
                <a:latin typeface="SFMono-Medium"/>
              </a:rPr>
              <a:t>email@gmail.com</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32549" y="2524421"/>
            <a:ext cx="3390672" cy="369332"/>
          </a:xfrm>
          <a:prstGeom prst="rect">
            <a:avLst/>
          </a:prstGeom>
        </p:spPr>
        <p:txBody>
          <a:bodyPr wrap="none">
            <a:spAutoFit/>
          </a:bodyPr>
          <a:lstStyle/>
          <a:p>
            <a:r>
              <a:rPr lang="en-GB" b="1" dirty="0">
                <a:solidFill>
                  <a:srgbClr val="0052CC"/>
                </a:solidFill>
                <a:latin typeface="-apple-system"/>
                <a:hlinkClick r:id="rId3"/>
              </a:rPr>
              <a:t>Create a new local repository</a:t>
            </a:r>
            <a:endParaRPr lang="en-IN" dirty="0"/>
          </a:p>
        </p:txBody>
      </p:sp>
      <p:sp>
        <p:nvSpPr>
          <p:cNvPr id="7" name="Rectangle 3"/>
          <p:cNvSpPr>
            <a:spLocks noChangeArrowheads="1"/>
          </p:cNvSpPr>
          <p:nvPr/>
        </p:nvSpPr>
        <p:spPr bwMode="auto">
          <a:xfrm>
            <a:off x="437051" y="3079920"/>
            <a:ext cx="11123577"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172B4D"/>
                </a:solidFill>
                <a:effectLst/>
                <a:latin typeface="Arial Unicode MS" panose="020B0604020202020204" pitchFamily="34" charset="-128"/>
              </a:rPr>
              <a:t>git init</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a:xfrm>
            <a:off x="332549" y="3470019"/>
            <a:ext cx="2685351" cy="369332"/>
          </a:xfrm>
          <a:prstGeom prst="rect">
            <a:avLst/>
          </a:prstGeom>
        </p:spPr>
        <p:txBody>
          <a:bodyPr wrap="none">
            <a:spAutoFit/>
          </a:bodyPr>
          <a:lstStyle/>
          <a:p>
            <a:r>
              <a:rPr lang="en-IN" b="1" dirty="0">
                <a:solidFill>
                  <a:srgbClr val="0052CC"/>
                </a:solidFill>
                <a:latin typeface="-apple-system"/>
                <a:hlinkClick r:id="rId4"/>
              </a:rPr>
              <a:t>Check out a repository</a:t>
            </a:r>
            <a:endParaRPr lang="en-IN" dirty="0"/>
          </a:p>
        </p:txBody>
      </p:sp>
      <p:sp>
        <p:nvSpPr>
          <p:cNvPr id="9" name="Rectangle 4"/>
          <p:cNvSpPr>
            <a:spLocks noChangeArrowheads="1"/>
          </p:cNvSpPr>
          <p:nvPr/>
        </p:nvSpPr>
        <p:spPr bwMode="auto">
          <a:xfrm>
            <a:off x="437051" y="4003058"/>
            <a:ext cx="8569234"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172B4D"/>
                </a:solidFill>
                <a:effectLst/>
                <a:latin typeface="Arial Unicode MS" panose="020B0604020202020204" pitchFamily="34" charset="-128"/>
              </a:rPr>
              <a:t>git clone /path/to/repository</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353484" y="4493999"/>
            <a:ext cx="1159292" cy="369332"/>
          </a:xfrm>
          <a:prstGeom prst="rect">
            <a:avLst/>
          </a:prstGeom>
        </p:spPr>
        <p:txBody>
          <a:bodyPr wrap="none">
            <a:spAutoFit/>
          </a:bodyPr>
          <a:lstStyle/>
          <a:p>
            <a:r>
              <a:rPr lang="en-IN" b="1" dirty="0">
                <a:solidFill>
                  <a:srgbClr val="0052CC"/>
                </a:solidFill>
                <a:latin typeface="-apple-system"/>
                <a:hlinkClick r:id="rId5"/>
              </a:rPr>
              <a:t>Add files</a:t>
            </a:r>
            <a:endParaRPr lang="en-IN" dirty="0"/>
          </a:p>
        </p:txBody>
      </p:sp>
      <p:sp>
        <p:nvSpPr>
          <p:cNvPr id="11" name="Rectangle 5"/>
          <p:cNvSpPr>
            <a:spLocks noChangeArrowheads="1"/>
          </p:cNvSpPr>
          <p:nvPr/>
        </p:nvSpPr>
        <p:spPr bwMode="auto">
          <a:xfrm>
            <a:off x="437051" y="4984794"/>
            <a:ext cx="5486400" cy="49244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172B4D"/>
                </a:solidFill>
                <a:effectLst/>
                <a:latin typeface="Arial Unicode MS" panose="020B0604020202020204" pitchFamily="34" charset="-128"/>
              </a:rPr>
              <a:t>git</a:t>
            </a:r>
            <a:r>
              <a:rPr kumimoji="0" lang="en-US" altLang="en-US" sz="1400" b="0" i="0" u="none" strike="noStrike" cap="none" normalizeH="0" baseline="0" dirty="0" smtClean="0">
                <a:ln>
                  <a:noFill/>
                </a:ln>
                <a:solidFill>
                  <a:srgbClr val="172B4D"/>
                </a:solidFill>
                <a:effectLst/>
                <a:latin typeface="Arial Unicode MS" panose="020B0604020202020204" pitchFamily="34" charset="-128"/>
              </a:rPr>
              <a:t> add &lt;filename&gt;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172B4D"/>
                </a:solidFill>
                <a:effectLst/>
                <a:latin typeface="Arial Unicode MS" panose="020B0604020202020204" pitchFamily="34" charset="-128"/>
              </a:rPr>
              <a:t>git</a:t>
            </a:r>
            <a:r>
              <a:rPr kumimoji="0" lang="en-US" altLang="en-US" sz="1400" b="0" i="0" u="none" strike="noStrike" cap="none" normalizeH="0" baseline="0" dirty="0" smtClean="0">
                <a:ln>
                  <a:noFill/>
                </a:ln>
                <a:solidFill>
                  <a:srgbClr val="172B4D"/>
                </a:solidFill>
                <a:effectLst/>
                <a:latin typeface="Arial Unicode MS" panose="020B0604020202020204" pitchFamily="34" charset="-128"/>
              </a:rPr>
              <a:t> add *</a:t>
            </a:r>
            <a:r>
              <a:rPr kumimoji="0" lang="en-US" altLang="en-US"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332549" y="5598700"/>
            <a:ext cx="1043876" cy="369332"/>
          </a:xfrm>
          <a:prstGeom prst="rect">
            <a:avLst/>
          </a:prstGeom>
        </p:spPr>
        <p:txBody>
          <a:bodyPr wrap="none">
            <a:spAutoFit/>
          </a:bodyPr>
          <a:lstStyle/>
          <a:p>
            <a:r>
              <a:rPr lang="en-IN" b="1" dirty="0">
                <a:solidFill>
                  <a:srgbClr val="0052CC"/>
                </a:solidFill>
                <a:latin typeface="-apple-system"/>
                <a:hlinkClick r:id="rId6"/>
              </a:rPr>
              <a:t>Commit</a:t>
            </a:r>
            <a:endParaRPr lang="en-IN" dirty="0"/>
          </a:p>
        </p:txBody>
      </p:sp>
      <p:sp>
        <p:nvSpPr>
          <p:cNvPr id="13" name="Rectangle 6"/>
          <p:cNvSpPr>
            <a:spLocks noChangeArrowheads="1"/>
          </p:cNvSpPr>
          <p:nvPr/>
        </p:nvSpPr>
        <p:spPr bwMode="auto">
          <a:xfrm>
            <a:off x="332549" y="6081947"/>
            <a:ext cx="7680960"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172B4D"/>
                </a:solidFill>
                <a:effectLst/>
                <a:latin typeface="Arial Unicode MS" panose="020B0604020202020204" pitchFamily="34" charset="-128"/>
              </a:rPr>
              <a:t>git commit -m "Commit message"</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7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296</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 Unicode MS</vt:lpstr>
      <vt:lpstr>-apple-system</vt:lpstr>
      <vt:lpstr>Arial</vt:lpstr>
      <vt:lpstr>Brandon Text</vt:lpstr>
      <vt:lpstr>Calibri</vt:lpstr>
      <vt:lpstr>Calibri Light</vt:lpstr>
      <vt:lpstr>Europa</vt:lpstr>
      <vt:lpstr>inherit</vt:lpstr>
      <vt:lpstr>Roboto</vt:lpstr>
      <vt:lpstr>SFMono-Medium</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Rachna</dc:creator>
  <cp:lastModifiedBy>Rachna</cp:lastModifiedBy>
  <cp:revision>23</cp:revision>
  <dcterms:created xsi:type="dcterms:W3CDTF">2022-09-13T10:30:57Z</dcterms:created>
  <dcterms:modified xsi:type="dcterms:W3CDTF">2022-09-21T06:23:05Z</dcterms:modified>
</cp:coreProperties>
</file>