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5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rgbClr val="0E045B"/>
        </a:solidFill>
      </dgm:spPr>
      <dgm:t>
        <a:bodyPr/>
        <a:lstStyle/>
        <a:p>
          <a:r>
            <a:rPr lang="en-US" sz="2000" dirty="0" smtClean="0"/>
            <a:t>Hypertext Markup Language was introduced in 1990.</a:t>
          </a:r>
          <a:endParaRPr lang="en-US" sz="20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E045B"/>
        </a:solidFill>
      </dgm:spPr>
      <dgm:t>
        <a:bodyPr/>
        <a:lstStyle/>
        <a:p>
          <a:r>
            <a:rPr lang="en-US" sz="2000" smtClean="0"/>
            <a:t>HTML 5 was recommended as a standard by W3C in 1997.</a:t>
          </a:r>
          <a:endParaRPr lang="en-US" sz="20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rgbClr val="0E045B"/>
        </a:solidFill>
      </dgm:spPr>
      <dgm:t>
        <a:bodyPr/>
        <a:lstStyle/>
        <a:p>
          <a:r>
            <a:rPr lang="en-US" sz="2000" dirty="0" smtClean="0"/>
            <a:t>HTML 5 is the next version and will be the new standard.</a:t>
          </a:r>
          <a:endParaRPr lang="en-US" sz="20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rgbClr val="0E045B"/>
        </a:solidFill>
      </dgm:spPr>
      <dgm:t>
        <a:bodyPr/>
        <a:lstStyle/>
        <a:p>
          <a:r>
            <a:rPr lang="en-US" sz="2000" dirty="0" smtClean="0"/>
            <a:t>Majority of the browsers support HTML 5 element and Application Programming Interface (API).</a:t>
          </a:r>
          <a:endParaRPr lang="en-US" sz="2000" dirty="0"/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66641"/>
          <a:ext cx="10482442" cy="497475"/>
        </a:xfrm>
        <a:prstGeom prst="roundRect">
          <a:avLst/>
        </a:prstGeom>
        <a:solidFill>
          <a:srgbClr val="0E045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Hypertext Markup Language was introduced in 1990.</a:t>
          </a:r>
          <a:endParaRPr lang="en-US" sz="2000" kern="1200" dirty="0"/>
        </a:p>
      </dsp:txBody>
      <dsp:txXfrm>
        <a:off x="24285" y="490926"/>
        <a:ext cx="10433872" cy="448905"/>
      </dsp:txXfrm>
    </dsp:sp>
    <dsp:sp modelId="{0256FAD6-365E-4CAB-8266-8CECC71F7F52}">
      <dsp:nvSpPr>
        <dsp:cNvPr id="0" name=""/>
        <dsp:cNvSpPr/>
      </dsp:nvSpPr>
      <dsp:spPr>
        <a:xfrm>
          <a:off x="0" y="1304192"/>
          <a:ext cx="10482442" cy="491665"/>
        </a:xfrm>
        <a:prstGeom prst="roundRect">
          <a:avLst/>
        </a:prstGeom>
        <a:solidFill>
          <a:srgbClr val="0E045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HTML 5 was recommended as a standard by W3C in 1997.</a:t>
          </a:r>
          <a:endParaRPr lang="en-US" sz="2000" kern="1200" dirty="0"/>
        </a:p>
      </dsp:txBody>
      <dsp:txXfrm>
        <a:off x="24001" y="1328193"/>
        <a:ext cx="10434440" cy="443663"/>
      </dsp:txXfrm>
    </dsp:sp>
    <dsp:sp modelId="{A6445519-E36D-458F-8F29-D286534B965D}">
      <dsp:nvSpPr>
        <dsp:cNvPr id="0" name=""/>
        <dsp:cNvSpPr/>
      </dsp:nvSpPr>
      <dsp:spPr>
        <a:xfrm>
          <a:off x="0" y="2045485"/>
          <a:ext cx="10482442" cy="522496"/>
        </a:xfrm>
        <a:prstGeom prst="roundRect">
          <a:avLst/>
        </a:prstGeom>
        <a:solidFill>
          <a:srgbClr val="0E045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 5 is the next version and will be the new standard.</a:t>
          </a:r>
          <a:endParaRPr lang="en-US" sz="2000" kern="1200" dirty="0"/>
        </a:p>
      </dsp:txBody>
      <dsp:txXfrm>
        <a:off x="25506" y="2070991"/>
        <a:ext cx="10431430" cy="471484"/>
      </dsp:txXfrm>
    </dsp:sp>
    <dsp:sp modelId="{02F157C3-4AF0-4564-919C-72DA0052C758}">
      <dsp:nvSpPr>
        <dsp:cNvPr id="0" name=""/>
        <dsp:cNvSpPr/>
      </dsp:nvSpPr>
      <dsp:spPr>
        <a:xfrm>
          <a:off x="0" y="2808863"/>
          <a:ext cx="10482442" cy="581372"/>
        </a:xfrm>
        <a:prstGeom prst="roundRect">
          <a:avLst/>
        </a:prstGeom>
        <a:solidFill>
          <a:srgbClr val="0E045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Majority of the browsers support HTML 5 element and Application Programming Interface (API).</a:t>
          </a:r>
          <a:endParaRPr lang="en-US" sz="2000" kern="1200" dirty="0"/>
        </a:p>
      </dsp:txBody>
      <dsp:txXfrm>
        <a:off x="28380" y="2837243"/>
        <a:ext cx="10425682" cy="52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5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0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8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1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C5D3-8A5A-4E79-A9E7-EF7DCD1B742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E61-33CC-43BF-BF5B-68ECF3D33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221501"/>
            <a:ext cx="5038244" cy="2943201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WEB DEVELOPMENT OVERVIEW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037050" y="2954215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2428" y="2737339"/>
            <a:ext cx="1676400" cy="1295400"/>
          </a:xfrm>
          <a:prstGeom prst="roundRect">
            <a:avLst/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Dynamic Web Pages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41628" y="3108814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Data is always up-to-date and reliable</a:t>
            </a:r>
          </a:p>
        </p:txBody>
      </p:sp>
      <p:sp>
        <p:nvSpPr>
          <p:cNvPr id="4" name="Rectangular Callout 3"/>
          <p:cNvSpPr/>
          <p:nvPr/>
        </p:nvSpPr>
        <p:spPr>
          <a:xfrm flipH="1">
            <a:off x="5118428" y="3108814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Generates content on-demand when user provides input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222828" y="4642339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Allows user interaction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3052561" y="1213339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Allows customization of content and its appearance in browser</a:t>
            </a:r>
          </a:p>
        </p:txBody>
      </p:sp>
      <p:pic>
        <p:nvPicPr>
          <p:cNvPr id="2050" name="Picture 2" descr="Best Dynamic Website Design and Development Company In Indore-parulsoft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14233" r="5435" b="13685"/>
          <a:stretch/>
        </p:blipFill>
        <p:spPr bwMode="auto">
          <a:xfrm>
            <a:off x="5143828" y="0"/>
            <a:ext cx="6738424" cy="3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en is the best time to create an online store? — Versatile Syner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54" y="640080"/>
            <a:ext cx="9424526" cy="5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8375" y="1026942"/>
            <a:ext cx="7702063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1354" y="126609"/>
            <a:ext cx="1169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IN" dirty="0"/>
              <a:t>HOW HTML Code </a:t>
            </a:r>
            <a:r>
              <a:rPr lang="en-IN" dirty="0" smtClean="0"/>
              <a:t>Works?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6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188" y="511518"/>
            <a:ext cx="1060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E045B"/>
                </a:solidFill>
                <a:latin typeface="Copperplate Gothic Bold" panose="020E0705020206020404" pitchFamily="34" charset="0"/>
              </a:rPr>
              <a:t>Web Development Career Options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8754" y="1370987"/>
            <a:ext cx="6096000" cy="27764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latin typeface="proxima_novaregular"/>
              </a:rPr>
              <a:t>Front-end developer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latin typeface="proxima_novaregular"/>
              </a:rPr>
              <a:t>Full-stack engineer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latin typeface="proxima_novaregular"/>
              </a:rPr>
              <a:t>Back-end developer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latin typeface="proxima_novaregular"/>
              </a:rPr>
              <a:t>Software engineer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latin typeface="proxima_novaregular"/>
              </a:rPr>
              <a:t>Senior web developer</a:t>
            </a:r>
            <a:endParaRPr lang="en-GB" b="0" i="0" dirty="0">
              <a:effectLst/>
              <a:latin typeface="proxima_nova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3143" y="4378132"/>
            <a:ext cx="3807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 smtClean="0">
                <a:solidFill>
                  <a:srgbClr val="0E045B"/>
                </a:solidFill>
                <a:latin typeface="MarkPro Bold"/>
              </a:rPr>
              <a:t>Skills </a:t>
            </a:r>
            <a:r>
              <a:rPr lang="en-GB" b="1" dirty="0">
                <a:solidFill>
                  <a:srgbClr val="0E045B"/>
                </a:solidFill>
                <a:latin typeface="MarkPro Bold"/>
              </a:rPr>
              <a:t>of a Successful </a:t>
            </a:r>
            <a:r>
              <a:rPr lang="en-GB" b="1" dirty="0" smtClean="0">
                <a:solidFill>
                  <a:srgbClr val="0E045B"/>
                </a:solidFill>
                <a:latin typeface="MarkPro Bold"/>
              </a:rPr>
              <a:t>Developer</a:t>
            </a:r>
            <a:endParaRPr lang="en-GB" b="1" dirty="0">
              <a:solidFill>
                <a:srgbClr val="0E045B"/>
              </a:solidFill>
              <a:latin typeface="MarkPr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143" y="4968639"/>
            <a:ext cx="2157450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latin typeface="+mj-lt"/>
              </a:rPr>
              <a:t>Attention to </a:t>
            </a:r>
            <a:r>
              <a:rPr lang="en-IN" dirty="0" smtClean="0">
                <a:solidFill>
                  <a:srgbClr val="000000"/>
                </a:solidFill>
                <a:latin typeface="+mj-lt"/>
              </a:rPr>
              <a:t>detail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+mj-lt"/>
              </a:rPr>
              <a:t>Logical </a:t>
            </a:r>
            <a:r>
              <a:rPr lang="en-IN" dirty="0" smtClean="0">
                <a:latin typeface="+mj-lt"/>
              </a:rPr>
              <a:t>thinking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+mj-lt"/>
              </a:rPr>
              <a:t>Creativity</a:t>
            </a:r>
          </a:p>
        </p:txBody>
      </p:sp>
    </p:spTree>
    <p:extLst>
      <p:ext uri="{BB962C8B-B14F-4D97-AF65-F5344CB8AC3E}">
        <p14:creationId xmlns:p14="http://schemas.microsoft.com/office/powerpoint/2010/main" val="39776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81" t="30268" r="53179" b="24018"/>
          <a:stretch/>
        </p:blipFill>
        <p:spPr>
          <a:xfrm>
            <a:off x="483325" y="1515292"/>
            <a:ext cx="4585063" cy="3344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480" t="18839" r="52879" b="35982"/>
          <a:stretch/>
        </p:blipFill>
        <p:spPr>
          <a:xfrm>
            <a:off x="6518366" y="1384663"/>
            <a:ext cx="4637314" cy="33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23474530"/>
              </p:ext>
            </p:extLst>
          </p:nvPr>
        </p:nvGraphicFramePr>
        <p:xfrm>
          <a:off x="1207810" y="1364566"/>
          <a:ext cx="10482442" cy="458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302" y="295421"/>
            <a:ext cx="1143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E045B"/>
                </a:solidFill>
                <a:latin typeface="Copperplate Gothic Bold" panose="020E0705020206020404" pitchFamily="34" charset="0"/>
              </a:rPr>
              <a:t>About  HTML 5</a:t>
            </a:r>
            <a:endParaRPr lang="en-IN" sz="3200" b="1" dirty="0">
              <a:solidFill>
                <a:srgbClr val="0E045B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26011" y="592333"/>
            <a:ext cx="1121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5264" y="1684606"/>
            <a:ext cx="44196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640080" lvl="1" indent="-457200">
              <a:lnSpc>
                <a:spcPct val="150000"/>
              </a:lnSpc>
              <a:spcBef>
                <a:spcPts val="0"/>
              </a:spcBef>
              <a:buClr>
                <a:srgbClr val="0E045B"/>
              </a:buClr>
              <a:buFont typeface="Wingdings" panose="05000000000000000000" pitchFamily="2" charset="2"/>
              <a:buChar char="v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Local Area Network (LAN)</a:t>
            </a:r>
          </a:p>
          <a:p>
            <a:pPr marL="640080" lvl="1" indent="-457200">
              <a:lnSpc>
                <a:spcPct val="150000"/>
              </a:lnSpc>
              <a:spcBef>
                <a:spcPts val="0"/>
              </a:spcBef>
              <a:buClr>
                <a:srgbClr val="0E045B"/>
              </a:buClr>
              <a:buFont typeface="Wingdings" panose="05000000000000000000" pitchFamily="2" charset="2"/>
              <a:buChar char="v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Metropolitan Area Network (MAN)</a:t>
            </a:r>
          </a:p>
          <a:p>
            <a:pPr marL="640080" lvl="1" indent="-457200">
              <a:lnSpc>
                <a:spcPct val="150000"/>
              </a:lnSpc>
              <a:spcBef>
                <a:spcPts val="0"/>
              </a:spcBef>
              <a:buClr>
                <a:srgbClr val="0E045B"/>
              </a:buClr>
              <a:buFont typeface="Wingdings" panose="05000000000000000000" pitchFamily="2" charset="2"/>
              <a:buChar char="v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Wide Area Network (WAN)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446" y="1684606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ctangular Callout 4"/>
          <p:cNvSpPr/>
          <p:nvPr/>
        </p:nvSpPr>
        <p:spPr>
          <a:xfrm>
            <a:off x="5093677" y="1924911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in a small geographical area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9472246" y="3577883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E045B"/>
                </a:solidFill>
              </a:rPr>
              <a:t>Network that covers city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80664" y="5209471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connects LANs and MANs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20712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26011" y="592333"/>
            <a:ext cx="1121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/>
              <a:t>What is Internet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546" y="1561513"/>
            <a:ext cx="116199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E045B"/>
              </a:buClr>
              <a:buFont typeface="Wingdings" panose="05000000000000000000" pitchFamily="2" charset="2"/>
              <a:buChar char="Ø"/>
            </a:pPr>
            <a:r>
              <a:rPr lang="en-IN" sz="2400" dirty="0" smtClean="0"/>
              <a:t>Internet is network of networks</a:t>
            </a:r>
          </a:p>
          <a:p>
            <a:pPr marL="342900" lvl="0" indent="-342900">
              <a:lnSpc>
                <a:spcPct val="200000"/>
              </a:lnSpc>
              <a:buClr>
                <a:srgbClr val="0E045B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Internet is known as the largest WAN.</a:t>
            </a:r>
          </a:p>
          <a:p>
            <a:pPr marL="342900" lvl="0" indent="-342900">
              <a:lnSpc>
                <a:spcPct val="200000"/>
              </a:lnSpc>
              <a:buClr>
                <a:srgbClr val="0E045B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WAN raised the need to share data across the globe rather than within an organization.</a:t>
            </a:r>
          </a:p>
          <a:p>
            <a:pPr marL="342900" lvl="0" indent="-342900">
              <a:lnSpc>
                <a:spcPct val="200000"/>
              </a:lnSpc>
              <a:buClr>
                <a:srgbClr val="0E045B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This resulted in the evolution of Web also known as World Wide Web (WWW).</a:t>
            </a:r>
          </a:p>
          <a:p>
            <a:pPr>
              <a:lnSpc>
                <a:spcPct val="200000"/>
              </a:lnSpc>
              <a:buClr>
                <a:srgbClr val="0E045B"/>
              </a:buClr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29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26011" y="592333"/>
            <a:ext cx="1121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/>
              <a:t>Web Communication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84099" y="1804549"/>
            <a:ext cx="8235788" cy="863599"/>
            <a:chOff x="-158588" y="-500031"/>
            <a:chExt cx="8235788" cy="774377"/>
          </a:xfrm>
        </p:grpSpPr>
        <p:sp>
          <p:nvSpPr>
            <p:cNvPr id="4" name="Rounded Rectangle 3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solidFill>
              <a:srgbClr val="0E045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-158588" y="-226721"/>
              <a:ext cx="8004094" cy="501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800" baseline="30000" dirty="0">
                  <a:solidFill>
                    <a:schemeClr val="bg1"/>
                  </a:solidFill>
                </a:rPr>
                <a:t>1. User specifies the Uniform Resource Locator (URL) of Web page in a browser.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26010" y="1365270"/>
            <a:ext cx="10712549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457200" algn="just">
              <a:lnSpc>
                <a:spcPct val="100000"/>
              </a:lnSpc>
              <a:spcBef>
                <a:spcPts val="0"/>
              </a:spcBef>
              <a:buClr>
                <a:srgbClr val="0E045B"/>
              </a:buClr>
              <a:buFont typeface="Wingdings" panose="05000000000000000000" pitchFamily="2" charset="2"/>
              <a:buChar char="v"/>
            </a:pPr>
            <a:r>
              <a:rPr lang="en-US" sz="3200" b="1" baseline="30000" dirty="0">
                <a:latin typeface="Calibri" pitchFamily="34" charset="0"/>
                <a:cs typeface="Calibri" pitchFamily="34" charset="0"/>
              </a:rPr>
              <a:t>Steps to view a Web page in a browser are as follows:</a:t>
            </a:r>
          </a:p>
        </p:txBody>
      </p:sp>
      <p:grpSp>
        <p:nvGrpSpPr>
          <p:cNvPr id="7" name="Group 16"/>
          <p:cNvGrpSpPr/>
          <p:nvPr/>
        </p:nvGrpSpPr>
        <p:grpSpPr>
          <a:xfrm>
            <a:off x="1284099" y="2682387"/>
            <a:ext cx="8235788" cy="787400"/>
            <a:chOff x="-158588" y="-500031"/>
            <a:chExt cx="8235788" cy="728115"/>
          </a:xfrm>
        </p:grpSpPr>
        <p:sp>
          <p:nvSpPr>
            <p:cNvPr id="8" name="Rounded Rectangle 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solidFill>
              <a:srgbClr val="0E045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/>
              <a:r>
                <a:rPr lang="en-US" sz="2800" baseline="30000" dirty="0">
                  <a:solidFill>
                    <a:schemeClr val="bg1"/>
                  </a:solidFill>
                </a:rPr>
                <a:t>2. The client browser sends the URL request to the appropriate Web server. </a:t>
              </a:r>
            </a:p>
            <a:p>
              <a:pPr marL="457200" indent="-274320"/>
              <a:endParaRPr lang="en-US" sz="2800" baseline="30000" dirty="0">
                <a:solidFill>
                  <a:schemeClr val="bg1"/>
                </a:solidFill>
              </a:endParaRPr>
            </a:p>
            <a:p>
              <a:pPr marL="457200" indent="-274320"/>
              <a:endParaRPr lang="en-US" sz="2800" baseline="30000" dirty="0">
                <a:solidFill>
                  <a:schemeClr val="bg1"/>
                </a:solidFill>
              </a:endParaRPr>
            </a:p>
            <a:p>
              <a:pPr marL="457200" indent="-274320"/>
              <a:endParaRPr lang="en-US" sz="28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1284099" y="3654979"/>
            <a:ext cx="8235788" cy="775648"/>
            <a:chOff x="-158588" y="-500031"/>
            <a:chExt cx="8235788" cy="77242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solidFill>
              <a:srgbClr val="0E045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-158588" y="-334674"/>
              <a:ext cx="8004094" cy="607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800" baseline="30000" dirty="0">
                  <a:solidFill>
                    <a:schemeClr val="bg1"/>
                  </a:solidFill>
                </a:rPr>
                <a:t>3. Web server processes the request and sends the Web page as a response to the browser.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800" baseline="30000" dirty="0">
                <a:solidFill>
                  <a:schemeClr val="bg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8886" y="4867534"/>
            <a:ext cx="4371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71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583" y="574766"/>
            <a:ext cx="947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IN" dirty="0"/>
              <a:t>Why Web designing is Important?	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583" y="1572288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Inter"/>
              </a:rPr>
              <a:t>1. It sets the first impression</a:t>
            </a:r>
            <a:endParaRPr lang="en-GB" b="1" i="0" dirty="0">
              <a:effectLst/>
              <a:latin typeface="In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583" y="2298354"/>
            <a:ext cx="5264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Inter"/>
              </a:rPr>
              <a:t>2. It aids your search engine optimization (SEO) strategy</a:t>
            </a:r>
            <a:endParaRPr lang="en-GB" b="1" i="0" dirty="0">
              <a:effectLst/>
              <a:latin typeface="In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583" y="3087953"/>
            <a:ext cx="10097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Inter"/>
              </a:rPr>
              <a:t>3. It sets the impression for customer service</a:t>
            </a:r>
            <a:endParaRPr lang="en-GB" b="1" i="0" dirty="0">
              <a:effectLst/>
              <a:latin typeface="In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583" y="3683390"/>
            <a:ext cx="10097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Inter"/>
              </a:rPr>
              <a:t>4. It builds trust with your audience</a:t>
            </a:r>
            <a:endParaRPr lang="en-GB" b="1" i="0" dirty="0">
              <a:effectLst/>
              <a:latin typeface="In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583" y="4382995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Inter"/>
              </a:rPr>
              <a:t>5. Your competitors are doing it</a:t>
            </a:r>
            <a:endParaRPr lang="en-GB" b="1" i="0" dirty="0">
              <a:effectLst/>
              <a:latin typeface="Inter"/>
            </a:endParaRPr>
          </a:p>
        </p:txBody>
      </p:sp>
      <p:pic>
        <p:nvPicPr>
          <p:cNvPr id="8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008914" y="1572288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5" y="448436"/>
            <a:ext cx="955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62F34"/>
                </a:solidFill>
                <a:latin typeface="Source Sans Pro"/>
              </a:rPr>
              <a:t>Your website should be designed keeping in mind your audience and should ensure that it improves user experience.</a:t>
            </a:r>
            <a:endParaRPr lang="en-GB" b="0" i="0" dirty="0">
              <a:solidFill>
                <a:srgbClr val="362F34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685" y="149798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Brand image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8103" y="1497986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Colour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633" y="149798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Layout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6713" y="148102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Fonts and typography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0730" y="1497986"/>
            <a:ext cx="25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Website accessibility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41933" y="148102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23232"/>
                </a:solidFill>
                <a:latin typeface="Source Sans Pro"/>
              </a:rPr>
              <a:t>Site navigation</a:t>
            </a:r>
            <a:endParaRPr lang="en-IN" b="1" i="0" dirty="0">
              <a:solidFill>
                <a:srgbClr val="323232"/>
              </a:solidFill>
              <a:effectLst/>
              <a:latin typeface="Source Sans Pr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685" y="2126845"/>
            <a:ext cx="454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E045B"/>
                </a:solidFill>
              </a:rPr>
              <a:t>What is Website?</a:t>
            </a:r>
            <a:endParaRPr lang="en-IN" sz="2800" b="1" dirty="0">
              <a:solidFill>
                <a:srgbClr val="0E045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19" y="2650065"/>
            <a:ext cx="89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collection of web pages which are grouped together and usually connected together in various ways. Often called a "web site" or a "site."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96685" y="3390024"/>
            <a:ext cx="454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E045B"/>
                </a:solidFill>
              </a:rPr>
              <a:t>What is Webpage?</a:t>
            </a:r>
            <a:endParaRPr lang="en-IN" sz="2400" b="1" dirty="0">
              <a:solidFill>
                <a:srgbClr val="0E045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257" y="3882197"/>
            <a:ext cx="1117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1"/>
            <a:r>
              <a:rPr lang="en-US" altLang="en-US" dirty="0"/>
              <a:t>A document which can be displayed in a web browser such as Firefox, Google Chrome, Opera, Microsoft Internet Explorer or Edge, or Apple's Safari. These are also often called just "pages."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684" y="4706341"/>
            <a:ext cx="454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E045B"/>
                </a:solidFill>
              </a:rPr>
              <a:t>What is Web server?</a:t>
            </a:r>
            <a:endParaRPr lang="en-IN" sz="2800" b="1" dirty="0">
              <a:solidFill>
                <a:srgbClr val="0E045B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18" y="5298995"/>
            <a:ext cx="106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is an Storage Area , where out files </a:t>
            </a:r>
            <a:r>
              <a:rPr lang="en-GB" smtClean="0"/>
              <a:t>are stored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26011" y="592333"/>
            <a:ext cx="1121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E045B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/>
              <a:t>Types of Web 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11151" y="2025748"/>
            <a:ext cx="2377440" cy="1195753"/>
          </a:xfrm>
          <a:prstGeom prst="rect">
            <a:avLst/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750233" y="3676246"/>
            <a:ext cx="2377440" cy="1195753"/>
          </a:xfrm>
          <a:prstGeom prst="rect">
            <a:avLst/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009226" y="3676245"/>
            <a:ext cx="2377440" cy="1195753"/>
          </a:xfrm>
          <a:prstGeom prst="rect">
            <a:avLst/>
          </a:prstGeom>
          <a:solidFill>
            <a:srgbClr val="0E045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5074920" y="3024554"/>
            <a:ext cx="1846385" cy="916159"/>
          </a:xfrm>
          <a:prstGeom prst="bentConnector3">
            <a:avLst/>
          </a:prstGeom>
          <a:ln w="38100">
            <a:solidFill>
              <a:srgbClr val="0E0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5162842" y="3079066"/>
            <a:ext cx="1505243" cy="861647"/>
          </a:xfrm>
          <a:prstGeom prst="bentConnector3">
            <a:avLst>
              <a:gd name="adj1" fmla="val 50000"/>
            </a:avLst>
          </a:prstGeom>
          <a:ln w="38100">
            <a:solidFill>
              <a:srgbClr val="0E0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0232" y="4089455"/>
            <a:ext cx="23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Static Web Page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8591" y="4089455"/>
            <a:ext cx="2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Dynamic Web Page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5385" y="2340485"/>
            <a:ext cx="13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Web Page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91523" y="2937802"/>
            <a:ext cx="1676400" cy="1295400"/>
          </a:xfrm>
          <a:prstGeom prst="roundRect">
            <a:avLst/>
          </a:prstGeom>
          <a:solidFill>
            <a:srgbClr val="0E045B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Static Web Pages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00723" y="3309277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E045B"/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Consists of content such as text, images, videos and so on</a:t>
            </a:r>
          </a:p>
        </p:txBody>
      </p:sp>
      <p:sp>
        <p:nvSpPr>
          <p:cNvPr id="4" name="Rectangular Callout 3"/>
          <p:cNvSpPr/>
          <p:nvPr/>
        </p:nvSpPr>
        <p:spPr>
          <a:xfrm flipH="1">
            <a:off x="5077523" y="3309277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E045B"/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Focuses on content presentation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181923" y="4842802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rgbClr val="0E045B"/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Simple to design as it provides no interactivity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3011656" y="1413802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rgbClr val="0E045B"/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Contents remain unchanged</a:t>
            </a:r>
          </a:p>
        </p:txBody>
      </p:sp>
      <p:pic>
        <p:nvPicPr>
          <p:cNvPr id="1026" name="Picture 2" descr="The Difference Between Static And Dynamic Website Explained! // Unstop  (formerly Dare2Compet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8"/>
          <a:stretch/>
        </p:blipFill>
        <p:spPr bwMode="auto">
          <a:xfrm>
            <a:off x="5588907" y="518891"/>
            <a:ext cx="5946601" cy="241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475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Copperplate Gothic Bold</vt:lpstr>
      <vt:lpstr>Inter</vt:lpstr>
      <vt:lpstr>MarkPro Bold</vt:lpstr>
      <vt:lpstr>proxima_novaregular</vt:lpstr>
      <vt:lpstr>Source Sans Pro</vt:lpstr>
      <vt:lpstr>Wingdings</vt:lpstr>
      <vt:lpstr>Office Theme</vt:lpstr>
      <vt:lpstr>WEB DEVELOPMENT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OVERVIEW</dc:title>
  <dc:creator>Rachna</dc:creator>
  <cp:lastModifiedBy>Rachna</cp:lastModifiedBy>
  <cp:revision>20</cp:revision>
  <dcterms:created xsi:type="dcterms:W3CDTF">2022-09-18T08:07:02Z</dcterms:created>
  <dcterms:modified xsi:type="dcterms:W3CDTF">2022-09-19T09:08:55Z</dcterms:modified>
</cp:coreProperties>
</file>