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9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C3AB-FBCA-44C6-B815-F19331C807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F531-1DD0-4196-BDDB-F8C45149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mg_height.asp" TargetMode="External"/><Relationship Id="rId2" Type="http://schemas.openxmlformats.org/officeDocument/2006/relationships/hyperlink" Target="https://www.w3schools.com/tags/att_img_alt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tags/att_img_width.asp" TargetMode="External"/><Relationship Id="rId4" Type="http://schemas.openxmlformats.org/officeDocument/2006/relationships/hyperlink" Target="https://www.w3schools.com/tags/att_img_src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el:999999999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938953"/>
            <a:ext cx="5038244" cy="149422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HTML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229350" y="3083540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95422"/>
            <a:ext cx="831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C0457"/>
                </a:solidFill>
              </a:rPr>
              <a:t>How to insert images</a:t>
            </a:r>
            <a:endParaRPr lang="en-IN" sz="2800" b="1" dirty="0">
              <a:solidFill>
                <a:srgbClr val="0C0457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56" y="1022477"/>
            <a:ext cx="110150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The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img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&gt; tag is used to embed an image in an HTML page.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n-lt"/>
              </a:rPr>
              <a:t>The &lt;</a:t>
            </a:r>
            <a:r>
              <a:rPr lang="en-US" altLang="en-US" dirty="0" err="1" smtClean="0">
                <a:latin typeface="+mn-lt"/>
              </a:rPr>
              <a:t>img</a:t>
            </a:r>
            <a:r>
              <a:rPr lang="en-US" altLang="en-US" dirty="0" smtClean="0">
                <a:latin typeface="+mn-lt"/>
              </a:rPr>
              <a:t>&gt; tag is standalone tag or self closing tag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8875" y="314591"/>
            <a:ext cx="5527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Syntax:</a:t>
            </a:r>
          </a:p>
          <a:p>
            <a:r>
              <a:rPr lang="en-IN" sz="2000" dirty="0" smtClean="0"/>
              <a:t>&lt;</a:t>
            </a:r>
            <a:r>
              <a:rPr lang="en-IN" sz="2000" dirty="0" err="1" smtClean="0"/>
              <a:t>img</a:t>
            </a:r>
            <a:r>
              <a:rPr lang="en-IN" sz="2000" dirty="0" smtClean="0"/>
              <a:t> </a:t>
            </a:r>
            <a:r>
              <a:rPr lang="en-IN" sz="2000" dirty="0" err="1" smtClean="0"/>
              <a:t>src</a:t>
            </a:r>
            <a:r>
              <a:rPr lang="en-IN" sz="2000" dirty="0" smtClean="0"/>
              <a:t>=“path” </a:t>
            </a:r>
            <a:r>
              <a:rPr lang="en-IN" sz="2000" dirty="0" smtClean="0"/>
              <a:t>/&gt;</a:t>
            </a:r>
          </a:p>
          <a:p>
            <a:r>
              <a:rPr lang="en-IN" sz="2000" b="1" dirty="0" smtClean="0"/>
              <a:t>.</a:t>
            </a:r>
            <a:r>
              <a:rPr lang="en-IN" sz="2000" b="1" dirty="0" err="1" smtClean="0"/>
              <a:t>png</a:t>
            </a:r>
            <a:endParaRPr lang="en-IN" sz="2000" b="1" dirty="0" smtClean="0"/>
          </a:p>
          <a:p>
            <a:r>
              <a:rPr lang="en-IN" sz="2000" b="1" dirty="0" smtClean="0"/>
              <a:t>.jpg</a:t>
            </a:r>
          </a:p>
          <a:p>
            <a:r>
              <a:rPr lang="en-IN" sz="2000" b="1" dirty="0" smtClean="0"/>
              <a:t>.jpeg</a:t>
            </a:r>
          </a:p>
          <a:p>
            <a:r>
              <a:rPr lang="en-IN" sz="2000" b="1" dirty="0" smtClean="0"/>
              <a:t>.</a:t>
            </a:r>
            <a:r>
              <a:rPr lang="en-IN" sz="2000" b="1" dirty="0" err="1" smtClean="0"/>
              <a:t>webp</a:t>
            </a:r>
            <a:r>
              <a:rPr lang="en-IN" sz="2000" dirty="0" smtClean="0"/>
              <a:t> 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323556" y="3061363"/>
            <a:ext cx="10902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dirty="0" smtClean="0">
                <a:solidFill>
                  <a:srgbClr val="0C0457"/>
                </a:solidFill>
                <a:effectLst/>
              </a:rPr>
              <a:t>Attributes</a:t>
            </a:r>
            <a:endParaRPr lang="en-IN" sz="2400" b="1" i="0" dirty="0">
              <a:solidFill>
                <a:srgbClr val="0C0457"/>
              </a:soli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17356"/>
              </p:ext>
            </p:extLst>
          </p:nvPr>
        </p:nvGraphicFramePr>
        <p:xfrm>
          <a:off x="323556" y="3592291"/>
          <a:ext cx="9762978" cy="27706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52454">
                  <a:extLst>
                    <a:ext uri="{9D8B030D-6E8A-4147-A177-3AD203B41FA5}">
                      <a16:colId xmlns:a16="http://schemas.microsoft.com/office/drawing/2014/main" val="2402295164"/>
                    </a:ext>
                  </a:extLst>
                </a:gridCol>
                <a:gridCol w="1952454">
                  <a:extLst>
                    <a:ext uri="{9D8B030D-6E8A-4147-A177-3AD203B41FA5}">
                      <a16:colId xmlns:a16="http://schemas.microsoft.com/office/drawing/2014/main" val="2043613051"/>
                    </a:ext>
                  </a:extLst>
                </a:gridCol>
                <a:gridCol w="5858070">
                  <a:extLst>
                    <a:ext uri="{9D8B030D-6E8A-4147-A177-3AD203B41FA5}">
                      <a16:colId xmlns:a16="http://schemas.microsoft.com/office/drawing/2014/main" val="41012345"/>
                    </a:ext>
                  </a:extLst>
                </a:gridCol>
              </a:tblGrid>
              <a:tr h="5541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426" marR="38713" marT="38713" marB="38713">
                    <a:solidFill>
                      <a:srgbClr val="0C04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713" marR="38713" marT="38713" marB="38713">
                    <a:solidFill>
                      <a:srgbClr val="0C04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713" marR="38713" marT="38713" marB="38713"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95975"/>
                  </a:ext>
                </a:extLst>
              </a:tr>
              <a:tr h="5541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  <a:hlinkClick r:id="rId2"/>
                        </a:rPr>
                        <a:t>alt</a:t>
                      </a:r>
                      <a:endParaRPr lang="en-IN" sz="2000">
                        <a:effectLst/>
                      </a:endParaRPr>
                    </a:p>
                  </a:txBody>
                  <a:tcPr marL="77426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text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Specifies an alternate text for an image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70662"/>
                  </a:ext>
                </a:extLst>
              </a:tr>
              <a:tr h="5541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hlinkClick r:id="rId3"/>
                        </a:rPr>
                        <a:t>height</a:t>
                      </a:r>
                      <a:endParaRPr lang="en-IN" sz="2000" dirty="0">
                        <a:effectLst/>
                      </a:endParaRPr>
                    </a:p>
                  </a:txBody>
                  <a:tcPr marL="77426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pixels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</a:rPr>
                        <a:t>Specifies the height of an image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99019"/>
                  </a:ext>
                </a:extLst>
              </a:tr>
              <a:tr h="5541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>
                          <a:effectLst/>
                          <a:hlinkClick r:id="rId4"/>
                        </a:rPr>
                        <a:t>src</a:t>
                      </a:r>
                      <a:endParaRPr lang="en-IN" sz="2000" dirty="0">
                        <a:effectLst/>
                      </a:endParaRPr>
                    </a:p>
                  </a:txBody>
                  <a:tcPr marL="77426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URL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Specifies the path to the image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04842"/>
                  </a:ext>
                </a:extLst>
              </a:tr>
              <a:tr h="5541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hlinkClick r:id="rId5"/>
                        </a:rPr>
                        <a:t>width</a:t>
                      </a:r>
                      <a:endParaRPr lang="en-IN" sz="2000" dirty="0">
                        <a:effectLst/>
                      </a:endParaRPr>
                    </a:p>
                  </a:txBody>
                  <a:tcPr marL="77426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pixels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</a:rPr>
                        <a:t>Specifies the width of an image</a:t>
                      </a:r>
                    </a:p>
                  </a:txBody>
                  <a:tcPr marL="38713" marR="38713" marT="38713" marB="387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5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020" y="1739229"/>
            <a:ext cx="2810933" cy="254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ular Callout 2"/>
          <p:cNvSpPr/>
          <p:nvPr/>
        </p:nvSpPr>
        <p:spPr>
          <a:xfrm>
            <a:off x="3758420" y="2014032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a collection of items</a:t>
            </a:r>
          </a:p>
        </p:txBody>
      </p:sp>
      <p:sp>
        <p:nvSpPr>
          <p:cNvPr id="4" name="Rectangular Callout 3"/>
          <p:cNvSpPr/>
          <p:nvPr/>
        </p:nvSpPr>
        <p:spPr>
          <a:xfrm flipH="1">
            <a:off x="9549620" y="2928432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Displays a list of related items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044420" y="4909632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organized in sequential or </a:t>
            </a:r>
            <a:r>
              <a:rPr lang="en-US" sz="1600" b="1" dirty="0" err="1"/>
              <a:t>nonsequential</a:t>
            </a:r>
            <a:r>
              <a:rPr lang="en-US" sz="1600" b="1" dirty="0"/>
              <a:t> manner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7035020" y="337632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rgbClr val="0C045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contain paragraphs, images, links, and other lists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03" y="427672"/>
            <a:ext cx="7033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rgbClr val="0C0457"/>
                </a:solidFill>
              </a:rPr>
              <a:t>LIST</a:t>
            </a:r>
            <a:endParaRPr lang="en-IN" sz="9600" b="1" dirty="0">
              <a:solidFill>
                <a:srgbClr val="0C0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" y="168812"/>
            <a:ext cx="1166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rgbClr val="0C0457"/>
                </a:solidFill>
              </a:rPr>
              <a:t>Types of List</a:t>
            </a:r>
            <a:endParaRPr lang="en-IN" sz="4800" b="1" dirty="0">
              <a:solidFill>
                <a:srgbClr val="0C0457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13206" y="1702188"/>
            <a:ext cx="8932983" cy="3080825"/>
            <a:chOff x="1913206" y="1491175"/>
            <a:chExt cx="8932983" cy="3080825"/>
          </a:xfrm>
        </p:grpSpPr>
        <p:sp>
          <p:nvSpPr>
            <p:cNvPr id="3" name="Rectangle 2"/>
            <p:cNvSpPr/>
            <p:nvPr/>
          </p:nvSpPr>
          <p:spPr>
            <a:xfrm>
              <a:off x="5008098" y="1491175"/>
              <a:ext cx="2222695" cy="1055077"/>
            </a:xfrm>
            <a:prstGeom prst="rect">
              <a:avLst/>
            </a:prstGeom>
            <a:solidFill>
              <a:srgbClr val="0C045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/>
                <a:t>LIST</a:t>
              </a:r>
              <a:endParaRPr lang="en-IN" sz="32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13206" y="3516923"/>
              <a:ext cx="2222695" cy="1055077"/>
            </a:xfrm>
            <a:prstGeom prst="rect">
              <a:avLst/>
            </a:prstGeom>
            <a:solidFill>
              <a:srgbClr val="0C045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/>
                <a:t>Ordered</a:t>
              </a:r>
              <a:endParaRPr lang="en-IN" sz="3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8097" y="3516922"/>
              <a:ext cx="2222695" cy="1055077"/>
            </a:xfrm>
            <a:prstGeom prst="rect">
              <a:avLst/>
            </a:prstGeom>
            <a:solidFill>
              <a:srgbClr val="0C045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Un-Ordered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23494" y="3516921"/>
              <a:ext cx="2222695" cy="1055077"/>
            </a:xfrm>
            <a:prstGeom prst="rect">
              <a:avLst/>
            </a:prstGeom>
            <a:solidFill>
              <a:srgbClr val="0C045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Definition</a:t>
              </a:r>
              <a:endParaRPr lang="en-IN" sz="3200" dirty="0"/>
            </a:p>
          </p:txBody>
        </p:sp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 flipH="1">
              <a:off x="6119445" y="2546252"/>
              <a:ext cx="1" cy="970670"/>
            </a:xfrm>
            <a:prstGeom prst="straightConnector1">
              <a:avLst/>
            </a:prstGeom>
            <a:ln w="76200">
              <a:solidFill>
                <a:srgbClr val="0C04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376245" y="2546252"/>
              <a:ext cx="1" cy="970670"/>
            </a:xfrm>
            <a:prstGeom prst="straightConnector1">
              <a:avLst/>
            </a:prstGeom>
            <a:ln w="76200">
              <a:solidFill>
                <a:srgbClr val="0C04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9734837" y="2552283"/>
              <a:ext cx="1" cy="970670"/>
            </a:xfrm>
            <a:prstGeom prst="straightConnector1">
              <a:avLst/>
            </a:prstGeom>
            <a:ln w="76200">
              <a:solidFill>
                <a:srgbClr val="0C04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48109" y="2546252"/>
              <a:ext cx="6414864" cy="0"/>
            </a:xfrm>
            <a:prstGeom prst="line">
              <a:avLst/>
            </a:prstGeom>
            <a:ln w="76200">
              <a:solidFill>
                <a:srgbClr val="0C04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4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100" y="450166"/>
            <a:ext cx="1119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C0457"/>
                </a:solidFill>
              </a:rPr>
              <a:t>Ordered List</a:t>
            </a:r>
            <a:endParaRPr lang="en-IN" sz="3600" b="1" dirty="0">
              <a:solidFill>
                <a:srgbClr val="0C045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100" y="201376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ol</a:t>
            </a:r>
            <a:r>
              <a:rPr lang="en-IN" sz="2000" dirty="0" smtClean="0"/>
              <a:t>&gt;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&lt;li&gt; &lt;/li&gt;</a:t>
            </a:r>
          </a:p>
          <a:p>
            <a:r>
              <a:rPr lang="en-IN" sz="2000" dirty="0" smtClean="0"/>
              <a:t>	&lt;li&gt; &lt;/li&gt;</a:t>
            </a:r>
          </a:p>
          <a:p>
            <a:r>
              <a:rPr lang="en-IN" sz="2000" dirty="0" smtClean="0"/>
              <a:t>	&lt;li&gt; &lt;/li&gt;</a:t>
            </a:r>
          </a:p>
          <a:p>
            <a:r>
              <a:rPr lang="en-IN" sz="2000" dirty="0" smtClean="0"/>
              <a:t>&lt;/</a:t>
            </a:r>
            <a:r>
              <a:rPr lang="en-IN" sz="2000" dirty="0" err="1" smtClean="0"/>
              <a:t>ol</a:t>
            </a:r>
            <a:r>
              <a:rPr lang="en-IN" sz="2000" dirty="0" smtClean="0"/>
              <a:t>&gt;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81241"/>
              </p:ext>
            </p:extLst>
          </p:nvPr>
        </p:nvGraphicFramePr>
        <p:xfrm>
          <a:off x="6035041" y="2013766"/>
          <a:ext cx="5181600" cy="40389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Property’s Value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rgbClr val="0C0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decimal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1, 2, 3…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lower-alpha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a, b, c…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upper-alpha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A, B, C…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lower-roman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 err="1"/>
                        <a:t>i</a:t>
                      </a:r>
                      <a:r>
                        <a:rPr lang="en-US" sz="2000" kern="1200" baseline="30000" dirty="0"/>
                        <a:t>, ii, iii…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upper-roman</a:t>
                      </a:r>
                      <a:endParaRPr lang="en-US" sz="20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I, II, III… 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5424" y="1134503"/>
            <a:ext cx="11338558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3200" baseline="30000" dirty="0" smtClean="0">
                <a:cs typeface="Courier New" pitchFamily="49" charset="0"/>
              </a:rPr>
              <a:t>list-style-type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 property is used to specify a numbering style for the ordered list.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100" y="450166"/>
            <a:ext cx="1119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C0457"/>
                </a:solidFill>
              </a:rPr>
              <a:t>Un-ordered List</a:t>
            </a:r>
            <a:endParaRPr lang="en-IN" sz="3600" b="1" dirty="0">
              <a:solidFill>
                <a:srgbClr val="0C045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100" y="4335171"/>
            <a:ext cx="1152143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Syntax: </a:t>
            </a:r>
          </a:p>
          <a:p>
            <a:r>
              <a:rPr lang="en-IN" sz="2000" dirty="0" smtClean="0"/>
              <a:t>&lt;</a:t>
            </a:r>
            <a:r>
              <a:rPr lang="en-IN" sz="2000" dirty="0" err="1" smtClean="0"/>
              <a:t>ul</a:t>
            </a:r>
            <a:r>
              <a:rPr lang="en-IN" sz="2000" dirty="0" smtClean="0"/>
              <a:t>&gt;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&lt;li&gt; &lt;/li&gt;</a:t>
            </a:r>
          </a:p>
          <a:p>
            <a:r>
              <a:rPr lang="en-IN" sz="2000" dirty="0" smtClean="0"/>
              <a:t>	&lt;li&gt; &lt;/li&gt;</a:t>
            </a:r>
          </a:p>
          <a:p>
            <a:r>
              <a:rPr lang="en-IN" sz="2000" dirty="0" smtClean="0"/>
              <a:t>	&lt;li&gt; &lt;/li&gt;</a:t>
            </a:r>
          </a:p>
          <a:p>
            <a:r>
              <a:rPr lang="en-IN" sz="2000" dirty="0" smtClean="0"/>
              <a:t>&lt;/</a:t>
            </a:r>
            <a:r>
              <a:rPr lang="en-IN" sz="2000" dirty="0" err="1"/>
              <a:t>u</a:t>
            </a:r>
            <a:r>
              <a:rPr lang="en-IN" sz="2000" dirty="0" err="1" smtClean="0"/>
              <a:t>l</a:t>
            </a:r>
            <a:r>
              <a:rPr lang="en-IN" sz="2000" dirty="0" smtClean="0"/>
              <a:t>&gt;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95424" y="1134503"/>
            <a:ext cx="11338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3600" baseline="30000" dirty="0" smtClean="0">
                <a:latin typeface="Calibri" pitchFamily="34" charset="0"/>
                <a:cs typeface="Calibri" pitchFamily="34" charset="0"/>
              </a:rPr>
              <a:t>Items are arranged in random order</a:t>
            </a:r>
            <a:endParaRPr lang="en-US" sz="36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424" y="1942791"/>
            <a:ext cx="1166211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list-style-type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 property specifies the type of bullet to be applied to an unordered list. </a:t>
            </a:r>
          </a:p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There are three types of bullets defined for the unordered lists:</a:t>
            </a:r>
          </a:p>
          <a:p>
            <a:pPr lvl="2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Disc------------------------------------------default </a:t>
            </a:r>
          </a:p>
          <a:p>
            <a:pPr lvl="2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Square</a:t>
            </a:r>
          </a:p>
          <a:p>
            <a:pPr lvl="2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circle </a:t>
            </a:r>
          </a:p>
        </p:txBody>
      </p:sp>
    </p:spTree>
    <p:extLst>
      <p:ext uri="{BB962C8B-B14F-4D97-AF65-F5344CB8AC3E}">
        <p14:creationId xmlns:p14="http://schemas.microsoft.com/office/powerpoint/2010/main" val="20200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100" y="450166"/>
            <a:ext cx="1119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C0457"/>
                </a:solidFill>
              </a:rPr>
              <a:t>Definition List</a:t>
            </a:r>
            <a:endParaRPr lang="en-IN" sz="3600" b="1" dirty="0">
              <a:solidFill>
                <a:srgbClr val="0C045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47" y="1218909"/>
            <a:ext cx="11338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7230" lvl="1" indent="-51435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Refers to a collection of terms with their corresponding descriptions</a:t>
            </a:r>
          </a:p>
          <a:p>
            <a:pPr marL="697230" lvl="1" indent="-51435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Contains the terms along with their descriptions</a:t>
            </a:r>
          </a:p>
          <a:p>
            <a:pPr marL="697230" lvl="1" indent="-51435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Appears with the term indented on the left followed by description on the right or on next line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100" y="2788569"/>
            <a:ext cx="111978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0C0457"/>
                </a:solidFill>
              </a:rPr>
              <a:t>Syntax:</a:t>
            </a:r>
            <a:r>
              <a:rPr lang="en-IN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&lt;dl&gt;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&lt;</a:t>
            </a:r>
            <a:r>
              <a:rPr lang="en-IN" dirty="0" err="1" smtClean="0"/>
              <a:t>dt</a:t>
            </a:r>
            <a:r>
              <a:rPr lang="en-IN" dirty="0" smtClean="0"/>
              <a:t>&gt; &lt;/</a:t>
            </a:r>
            <a:r>
              <a:rPr lang="en-IN" dirty="0" err="1" smtClean="0"/>
              <a:t>dt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&lt;</a:t>
            </a:r>
            <a:r>
              <a:rPr lang="en-IN" dirty="0" err="1" smtClean="0"/>
              <a:t>dd</a:t>
            </a:r>
            <a:r>
              <a:rPr lang="en-IN" dirty="0" smtClean="0"/>
              <a:t>&gt; &lt;</a:t>
            </a:r>
            <a:r>
              <a:rPr lang="en-IN" dirty="0" err="1" smtClean="0"/>
              <a:t>dd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&lt;/dl&gt;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dl - definition List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dt</a:t>
            </a:r>
            <a:r>
              <a:rPr lang="en-IN" sz="2000" dirty="0" smtClean="0"/>
              <a:t> - definition Term 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dd</a:t>
            </a:r>
            <a:r>
              <a:rPr lang="en-IN" sz="2000" dirty="0" smtClean="0"/>
              <a:t> - definition Description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86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629" y="318250"/>
            <a:ext cx="11131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C0457"/>
                </a:solidFill>
              </a:rPr>
              <a:t>Hyperlinks</a:t>
            </a:r>
            <a:endParaRPr lang="en-IN" sz="2800" b="1" dirty="0">
              <a:solidFill>
                <a:srgbClr val="0C045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766" y="947075"/>
            <a:ext cx="116668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45720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hyperlink is referred to as a link, linking to another Web page or to a section in the same Web page.</a:t>
            </a:r>
          </a:p>
          <a:p>
            <a:pPr marL="640080" lvl="1" indent="-45720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 (anchor) element is used to create a hyperlink. </a:t>
            </a:r>
          </a:p>
          <a:p>
            <a:pPr marL="640080" lvl="1" indent="-45720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One can specify a text or an image as a hyperlink. </a:t>
            </a:r>
          </a:p>
          <a:p>
            <a:pPr marL="640080" lvl="1" indent="-45720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mouse is moved over such content, the cursor changes into a hand with its index finger pointing towards the content. </a:t>
            </a:r>
          </a:p>
          <a:p>
            <a:pPr marL="640080" lvl="1" indent="-457200" algn="just">
              <a:lnSpc>
                <a:spcPct val="150000"/>
              </a:lnSpc>
              <a:spcBef>
                <a:spcPts val="0"/>
              </a:spcBef>
              <a:buClr>
                <a:srgbClr val="0C0457"/>
              </a:buClr>
              <a:buFont typeface="Wingdings" panose="05000000000000000000" pitchFamily="2" charset="2"/>
              <a:buChar char="Ø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means that clicking the link will take the user to the respective link.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6629" y="3945780"/>
            <a:ext cx="1147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Syntax:</a:t>
            </a:r>
          </a:p>
          <a:p>
            <a:r>
              <a:rPr lang="en-IN" sz="2000" dirty="0" smtClean="0"/>
              <a:t>	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=“link” &gt;  &lt;/a&gt;</a:t>
            </a:r>
            <a:endParaRPr lang="en-IN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13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337625"/>
            <a:ext cx="108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C0457"/>
                </a:solidFill>
              </a:rPr>
              <a:t>Attributes of &lt;a&gt; &lt;/a&gt; tag</a:t>
            </a:r>
            <a:endParaRPr lang="en-IN" sz="2400" b="1" dirty="0">
              <a:solidFill>
                <a:srgbClr val="0C0457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52455"/>
              </p:ext>
            </p:extLst>
          </p:nvPr>
        </p:nvGraphicFramePr>
        <p:xfrm>
          <a:off x="393895" y="1211907"/>
          <a:ext cx="9467557" cy="3481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baseline="30000" dirty="0" smtClean="0"/>
                        <a:t>Property</a:t>
                      </a:r>
                      <a:endParaRPr lang="en-US" sz="32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rgbClr val="0C0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baseline="30000" dirty="0" smtClean="0"/>
                        <a:t>Value</a:t>
                      </a:r>
                      <a:endParaRPr lang="en-US" sz="3200" b="1" dirty="0"/>
                    </a:p>
                  </a:txBody>
                  <a:tcPr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/>
                    </a:p>
                    <a:p>
                      <a:r>
                        <a:rPr lang="en-US" sz="2800" b="0" kern="1200" baseline="30000" dirty="0" err="1" smtClean="0"/>
                        <a:t>href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/>
                        <a:t>Link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/>
                        <a:t>target</a:t>
                      </a:r>
                      <a:endParaRPr lang="en-US" sz="2800" b="0" kern="1200" baseline="300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_blank      To Open Link in new Tab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_self        Default </a:t>
                      </a: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value:open</a:t>
                      </a: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link in same tab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_top         To Scroll page to top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/>
                        <a:t>title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/>
                    </a:p>
                    <a:p>
                      <a:pPr algn="just"/>
                      <a:r>
                        <a:rPr lang="en-US" sz="2800" b="0" kern="1200" baseline="30000" dirty="0" smtClean="0"/>
                        <a:t>Title for the link</a:t>
                      </a:r>
                      <a:endParaRPr lang="en-US" sz="2800" b="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6940" y="703385"/>
            <a:ext cx="1983545" cy="1097280"/>
          </a:xfrm>
          <a:prstGeom prst="rect">
            <a:avLst/>
          </a:prstGeom>
          <a:solidFill>
            <a:srgbClr val="0C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Link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3524" y="956604"/>
            <a:ext cx="550047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Phone</a:t>
            </a:r>
          </a:p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&lt;a </a:t>
            </a:r>
            <a:r>
              <a:rPr lang="en-IN" sz="1600" b="1" dirty="0" err="1" smtClean="0">
                <a:solidFill>
                  <a:schemeClr val="bg1"/>
                </a:solidFill>
              </a:rPr>
              <a:t>href</a:t>
            </a:r>
            <a:r>
              <a:rPr lang="en-IN" sz="1600" b="1" dirty="0" smtClean="0">
                <a:solidFill>
                  <a:schemeClr val="bg1"/>
                </a:solidFill>
              </a:rPr>
              <a:t>=“  </a:t>
            </a:r>
            <a:r>
              <a:rPr lang="en-IN" sz="1600" b="1" dirty="0" smtClean="0">
                <a:solidFill>
                  <a:schemeClr val="bg1"/>
                </a:solidFill>
                <a:hlinkClick r:id="rId2"/>
              </a:rPr>
              <a:t>tel:9999999999 </a:t>
            </a:r>
            <a:r>
              <a:rPr lang="en-IN" sz="1600" b="1" dirty="0" smtClean="0">
                <a:solidFill>
                  <a:schemeClr val="bg1"/>
                </a:solidFill>
              </a:rPr>
              <a:t>  “ &gt;  Call &lt;/a&gt;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3524" y="2771337"/>
            <a:ext cx="5500470" cy="1097280"/>
          </a:xfrm>
          <a:prstGeom prst="rect">
            <a:avLst/>
          </a:prstGeom>
          <a:solidFill>
            <a:srgbClr val="0C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&lt;a </a:t>
            </a:r>
            <a:r>
              <a:rPr lang="en-IN" b="1" dirty="0" err="1" smtClean="0">
                <a:solidFill>
                  <a:schemeClr val="bg1"/>
                </a:solidFill>
              </a:rPr>
              <a:t>href</a:t>
            </a:r>
            <a:r>
              <a:rPr lang="en-IN" b="1" dirty="0" smtClean="0">
                <a:solidFill>
                  <a:schemeClr val="bg1"/>
                </a:solidFill>
              </a:rPr>
              <a:t>=“ mailto:info@gmail.com   ” &gt; Mail&lt;/a&gt;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3524" y="4445391"/>
            <a:ext cx="5500470" cy="1237961"/>
          </a:xfrm>
          <a:prstGeom prst="rect">
            <a:avLst/>
          </a:prstGeom>
          <a:solidFill>
            <a:srgbClr val="0C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Link to any page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&lt;a </a:t>
            </a:r>
            <a:r>
              <a:rPr lang="en-IN" b="1" dirty="0" err="1" smtClean="0">
                <a:solidFill>
                  <a:schemeClr val="bg1"/>
                </a:solidFill>
              </a:rPr>
              <a:t>href</a:t>
            </a:r>
            <a:r>
              <a:rPr lang="en-IN" b="1" dirty="0" smtClean="0">
                <a:solidFill>
                  <a:schemeClr val="bg1"/>
                </a:solidFill>
              </a:rPr>
              <a:t>=“ abc.html  ” &gt; HOME &lt;/a&gt;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3010485" y="1252025"/>
            <a:ext cx="1463039" cy="14067"/>
          </a:xfrm>
          <a:prstGeom prst="straightConnector1">
            <a:avLst/>
          </a:prstGeom>
          <a:ln w="7620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18712" y="3397348"/>
            <a:ext cx="2454812" cy="0"/>
          </a:xfrm>
          <a:prstGeom prst="straightConnector1">
            <a:avLst/>
          </a:prstGeom>
          <a:ln w="7620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18712" y="5071404"/>
            <a:ext cx="2497013" cy="0"/>
          </a:xfrm>
          <a:prstGeom prst="straightConnector1">
            <a:avLst/>
          </a:prstGeom>
          <a:ln w="7620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018711" y="1814733"/>
            <a:ext cx="2" cy="3284807"/>
          </a:xfrm>
          <a:prstGeom prst="line">
            <a:avLst/>
          </a:prstGeom>
          <a:ln w="76200">
            <a:solidFill>
              <a:srgbClr val="0C0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412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Rachna</dc:creator>
  <cp:lastModifiedBy>Rachna</cp:lastModifiedBy>
  <cp:revision>16</cp:revision>
  <dcterms:created xsi:type="dcterms:W3CDTF">2022-09-27T12:02:47Z</dcterms:created>
  <dcterms:modified xsi:type="dcterms:W3CDTF">2022-09-28T10:38:41Z</dcterms:modified>
</cp:coreProperties>
</file>