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7315-CFA3-2078-0329-AE29A0358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3A81A-E22E-2635-E6B7-FE9ACA816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1D06-AC06-AC8A-247E-13C5C05C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0911-1181-AEB0-AB07-6ABB1453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11D2-ADB7-9DC6-D5DD-A3C7D50F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728A-D1E2-DC8B-49F9-81532BAE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3513B-F270-A050-F374-7B74D2A71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08BC-016B-EB10-A238-BA28FD35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0CA8-7EDC-1FDE-8A63-0BDC5F9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8CD3-6D1E-0183-A37E-AB50D9A3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5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1EEA6-ADEA-BC85-6811-86F1E3E1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17FC5-940F-B092-57E7-322DE66D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6992-95B3-4C71-87ED-A1DF583C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6352-EBF0-3989-EBF0-A3C89F82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BEF9-9441-2F0C-CA0C-2C70B49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F31B-2399-BFAC-39F6-53775FE9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99F1-2457-FB00-6E66-D6DCC62B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E3D8-3C17-88DF-57D3-57B40870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1D7D-F516-401F-0EDB-B38E8D2D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24BF-A5B5-233E-C02C-2314C544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E1BE-DA49-8776-7892-148EFAAC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3C4C0-792D-EE8C-185F-8E202C59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3A47-F0E9-706E-D4FC-DDA9C0F6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BC99-C2CC-C07E-65A0-84421273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DD6F-6852-2A50-9C6B-CDF18261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0338-E931-7C76-B8A4-E50D1E23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9550-1F37-EA80-E319-34144A39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4EFF4-5800-DF7B-F651-58FB5731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F6929-9BDD-6721-A01A-8C75303C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17CEF-764D-411F-863F-6E22F017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CBBD-88BE-5227-1310-38A6283F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5201-3C19-49D7-B70A-50DEE65B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D3B7E-EED3-841E-A443-439073F1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01D18-D68C-40BC-4155-0AD2F6EF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5732B-665D-9ABF-45DD-FD9DF4E12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FE82F-D9BB-3F7F-8D14-0063B9CD0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F788F-FE62-65E7-18F6-CE53797D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188BA-F0EC-9DBC-BD89-E67AAF31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FAC99-68E9-6E80-6CF0-A0374B9E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BC90-0686-FE7F-D70D-3224B9A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6F112-29D7-9F23-C386-1E1BB943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C22BC-27A1-50AC-1405-94740281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F60DB-7F44-E22E-A6A6-BB5F6FC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4520E-AC50-D64F-B4B9-E8F02E5A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E3882-37A5-EEB3-B112-B2ED11F8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FF37B-4E42-F9AE-A424-321E39AB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9702-12CC-A552-58C4-A53B7D3A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65A8-87AD-26FB-D069-F2D58D17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CBB7-3F3A-6F35-51AD-B370A9CD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8352C-0CD5-7A7F-5FC0-4B86C103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63F6B-96E4-FDBA-8FB8-822A1F89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DD567-06A6-368A-8A34-7E818558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7E03-BEE6-4A0A-B029-D5624061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1D6CD-8AE1-93D2-A61D-C21CBDDF3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41E9C-C089-5F5B-5763-EF2DBA965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E533-DB10-025B-C698-EF002CCB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2F907-5A6B-41E7-FFCD-6B201E0C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7F201-B58D-D9B1-A9A0-E4C7D9DF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9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546D4-C290-0262-D631-9B28766C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BD7F4-E3A4-B364-868A-C5580D3A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440B-52CE-63AC-165C-302438AE9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FD302-DCE7-40CF-9820-36D25282DA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032F-275E-F2F3-25AE-AAE20B4EB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9D24-6E1A-DAA2-94B8-64655E2F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3AF6C-7967-4512-9468-579784E8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34BC-3DA0-478B-B179-8F9030DDD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50" y="448057"/>
            <a:ext cx="10483850" cy="2450592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8234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 </a:t>
            </a:r>
            <a:r>
              <a:rPr lang="en-US" sz="2800" b="1" i="0">
                <a:solidFill>
                  <a:srgbClr val="08234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  </a:t>
            </a:r>
            <a:r>
              <a:rPr lang="en-US" sz="2800" b="1" i="0" dirty="0">
                <a:solidFill>
                  <a:srgbClr val="08234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Project </a:t>
            </a:r>
            <a:br>
              <a:rPr lang="en-US" sz="2800" b="1" i="0" dirty="0">
                <a:solidFill>
                  <a:srgbClr val="08234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b="1" i="0" dirty="0">
                <a:solidFill>
                  <a:srgbClr val="08234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Analysis of sales data of Amazon</a:t>
            </a:r>
            <a:br>
              <a:rPr lang="en-US" sz="1100" b="1" i="0" dirty="0">
                <a:solidFill>
                  <a:srgbClr val="082343"/>
                </a:solidFill>
                <a:effectLst/>
                <a:latin typeface="SofiaPro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60DA7-9975-F528-30FA-3CF9DA4D5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2250"/>
            <a:ext cx="9144000" cy="24955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By Rachna Singh</a:t>
            </a:r>
          </a:p>
        </p:txBody>
      </p:sp>
    </p:spTree>
    <p:extLst>
      <p:ext uri="{BB962C8B-B14F-4D97-AF65-F5344CB8AC3E}">
        <p14:creationId xmlns:p14="http://schemas.microsoft.com/office/powerpoint/2010/main" val="59812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7FA4-6CBF-B260-85E0-BD184125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9DD6-6AC3-7D3C-06FC-7BD7F3D9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18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ataset contains sales transactions from three different branches of Amazon, respectively located in Mandalay, Yangon and Naypyitaw</a:t>
            </a:r>
          </a:p>
          <a:p>
            <a:endParaRPr lang="en-US" sz="1800" dirty="0">
              <a:solidFill>
                <a:srgbClr val="00224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Understanding factors that affecting sales are product performance, customer types , sales trends and ratings.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5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CACD-7662-0385-F524-13AD20C1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8069-7614-2B94-CE08-791CD29A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data contains 17 columns and 1000 rows.</a:t>
            </a:r>
          </a:p>
          <a:p>
            <a:r>
              <a:rPr lang="en-US" sz="20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Key Columns : invoice_id, branch, city, customer_type , gender, </a:t>
            </a:r>
            <a:r>
              <a:rPr lang="en-US" sz="2000" b="0" i="0" dirty="0" err="1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product_line</a:t>
            </a:r>
            <a:r>
              <a:rPr lang="en-US" sz="20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, </a:t>
            </a:r>
            <a:r>
              <a:rPr lang="en-US" sz="2000" b="0" i="0" dirty="0" err="1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unit_price</a:t>
            </a:r>
            <a:r>
              <a:rPr lang="en-US" sz="20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quantity, VAT, total, date, time, </a:t>
            </a:r>
            <a:r>
              <a:rPr lang="en-US" sz="2000" b="0" i="0" dirty="0" err="1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payment_method</a:t>
            </a:r>
            <a:r>
              <a:rPr lang="en-US" sz="20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cogs, </a:t>
            </a:r>
            <a:r>
              <a:rPr lang="en-US" sz="2000" b="0" i="0" dirty="0" err="1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gross_income</a:t>
            </a:r>
            <a:r>
              <a:rPr lang="en-US" sz="20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rating.</a:t>
            </a:r>
          </a:p>
          <a:p>
            <a:r>
              <a:rPr lang="en-US" sz="200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Analysis Focus</a:t>
            </a:r>
            <a:r>
              <a:rPr lang="en-US" sz="2000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00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Product Analysis, Sales Analysis, Customer Analysis</a:t>
            </a:r>
          </a:p>
          <a:p>
            <a:endParaRPr lang="en-US" b="0" i="0" dirty="0">
              <a:solidFill>
                <a:srgbClr val="002246"/>
              </a:solidFill>
              <a:effectLst/>
              <a:latin typeface="SofiaPro"/>
            </a:endParaRPr>
          </a:p>
          <a:p>
            <a:endParaRPr lang="en-US" b="0" i="0" dirty="0">
              <a:solidFill>
                <a:srgbClr val="002246"/>
              </a:solidFill>
              <a:effectLst/>
              <a:latin typeface="Sofia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730B-1EFF-6494-079A-41D3F460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2246"/>
                </a:solidFill>
                <a:effectLst/>
                <a:latin typeface="SofiaPro"/>
              </a:rPr>
              <a:t>              Approach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EB6B-2CFA-DC4F-82F6-9C29BD89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0" dirty="0">
                <a:solidFill>
                  <a:srgbClr val="002246"/>
                </a:solidFill>
                <a:effectLst/>
                <a:latin typeface="SofiaPro"/>
              </a:rPr>
              <a:t>Data Wrangling: -</a:t>
            </a:r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This is the first step where cleaning of data is done, removing null values if it exits . T</a:t>
            </a:r>
            <a:r>
              <a:rPr lang="en-US" dirty="0">
                <a:solidFill>
                  <a:srgbClr val="002246"/>
                </a:solidFill>
                <a:latin typeface="SofiaPro"/>
              </a:rPr>
              <a:t>hen we b</a:t>
            </a:r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uild a database, Create a table and insert the data.</a:t>
            </a:r>
          </a:p>
          <a:p>
            <a:endParaRPr lang="en-US" dirty="0">
              <a:solidFill>
                <a:srgbClr val="002246"/>
              </a:solidFill>
              <a:latin typeface="SofiaPro"/>
            </a:endParaRPr>
          </a:p>
          <a:p>
            <a:r>
              <a:rPr lang="en-US" b="1" i="0" dirty="0">
                <a:solidFill>
                  <a:srgbClr val="002246"/>
                </a:solidFill>
                <a:effectLst/>
                <a:latin typeface="SofiaPro"/>
              </a:rPr>
              <a:t>Feature Engineering-</a:t>
            </a:r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This will help us generate some new columns from existing ones. </a:t>
            </a:r>
          </a:p>
          <a:p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 Added a new column named </a:t>
            </a:r>
            <a:r>
              <a:rPr lang="en-US" b="0" i="0" dirty="0" err="1">
                <a:solidFill>
                  <a:srgbClr val="002246"/>
                </a:solidFill>
                <a:effectLst/>
                <a:latin typeface="SofiaPro"/>
              </a:rPr>
              <a:t>timeofday</a:t>
            </a:r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 to give insight of sales in the Morning, Afternoon and Evening.</a:t>
            </a:r>
          </a:p>
          <a:p>
            <a:pPr algn="l" rtl="0"/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Added a new column named </a:t>
            </a:r>
            <a:r>
              <a:rPr lang="en-US" b="0" i="0" dirty="0" err="1">
                <a:solidFill>
                  <a:srgbClr val="002246"/>
                </a:solidFill>
                <a:effectLst/>
                <a:latin typeface="SofiaPro"/>
              </a:rPr>
              <a:t>day_name</a:t>
            </a:r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 that contains the extracted days of the week on which the given transaction took place (Mon, Tue, Wed, </a:t>
            </a:r>
            <a:r>
              <a:rPr lang="en-US" b="0" i="0" dirty="0" err="1">
                <a:solidFill>
                  <a:srgbClr val="002246"/>
                </a:solidFill>
                <a:effectLst/>
                <a:latin typeface="SofiaPro"/>
              </a:rPr>
              <a:t>Thur</a:t>
            </a:r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, Fri). </a:t>
            </a:r>
          </a:p>
          <a:p>
            <a:pPr algn="l" rtl="0"/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Added a new column named </a:t>
            </a:r>
            <a:r>
              <a:rPr lang="en-US" b="0" i="0" dirty="0" err="1">
                <a:solidFill>
                  <a:srgbClr val="002246"/>
                </a:solidFill>
                <a:effectLst/>
                <a:latin typeface="SofiaPro"/>
              </a:rPr>
              <a:t>month_name</a:t>
            </a:r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 that contains the extracted months of the year on which the given transaction took place (Jan, Feb, Mar).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DCB7-C767-970E-4FD6-6CD4E8C1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7A96-697C-C1EE-DDDA-8FC16EEA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602"/>
            <a:ext cx="10515600" cy="5811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Product Analysis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Food and beverages product line generated the highest sales across all products.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food and beverages product line has the highest VAT.</a:t>
            </a:r>
          </a:p>
          <a:p>
            <a:pPr marL="0" indent="0">
              <a:buNone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Sales Analysis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Ewallet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is the most frequent payment method used by customers.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Members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contribute to the highest sales.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Majority of sales is occurring in the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afternoon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evening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Cost of goods sold reached its maximum in the month of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January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20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2000" b="1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Naypyitaw</a:t>
            </a:r>
            <a:r>
              <a:rPr lang="en-US" sz="20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city generated highest revenue.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 Analysis</a:t>
            </a:r>
          </a:p>
          <a:p>
            <a:r>
              <a:rPr lang="en-US" sz="2000" b="1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Female</a:t>
            </a:r>
            <a:r>
              <a:rPr lang="en-US" sz="2000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 are most interested in </a:t>
            </a:r>
            <a:r>
              <a:rPr lang="en-US" sz="2000" b="1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Fashion Accessories</a:t>
            </a:r>
            <a:r>
              <a:rPr lang="en-US" sz="2000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2000" b="1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Male customers </a:t>
            </a:r>
            <a:r>
              <a:rPr lang="en-US" sz="2000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 most interested in </a:t>
            </a:r>
            <a:r>
              <a:rPr lang="en-US" sz="2000" b="1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 and Beauty </a:t>
            </a:r>
            <a:r>
              <a:rPr lang="en-US" sz="2000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2000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Most frequent customers are </a:t>
            </a:r>
            <a:r>
              <a:rPr lang="en-US" sz="2000" b="1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female.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2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AAB3-C707-9C7A-2B33-45CAAAE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20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</a:t>
            </a:r>
            <a:r>
              <a:rPr lang="en-US" sz="36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DB69-D919-1BA5-0DDA-1FF3FA1CF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586"/>
            <a:ext cx="10515600" cy="5695719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For Product line improvement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Top Product Lines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 Food and Beverages  product lines generate significantly higher sales and revenue. These high-performing products should be prioritized in inventory management and marketing campaigns.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Introduce new products in Food and Beverages product line.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For Sale Strategy</a:t>
            </a:r>
          </a:p>
          <a:p>
            <a:r>
              <a:rPr lang="en-US" sz="1600" b="1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Naypyitaw</a:t>
            </a:r>
            <a:r>
              <a:rPr lang="en-US" sz="1600" b="0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city generated highest revenue so more promotion activities should be organized in other cities.</a:t>
            </a:r>
          </a:p>
          <a:p>
            <a:r>
              <a:rPr lang="en-US" sz="1600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Since peak time of sales is in afternoon and evening so more offers and store operation should be operated during this time.</a:t>
            </a:r>
          </a:p>
          <a:p>
            <a:r>
              <a:rPr lang="en-US" sz="1600" b="1" dirty="0">
                <a:solidFill>
                  <a:srgbClr val="0022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customer engagement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Optimize payment processes for the most frequently used payment methods.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Develop targeted marketing campaigns and loyalty programs for the most valuable customer types</a:t>
            </a:r>
            <a:endParaRPr lang="en-US" sz="1600" dirty="0">
              <a:solidFill>
                <a:srgbClr val="00224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. 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Monitor customer feedback and ratings to identify areas for improvement in product quality and   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customer service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DBA079-E738-4E3F-E537-8FA65F1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47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CF38-CD8C-FB73-E559-9052537D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612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CA30-F07E-9A76-C394-29BA4587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612"/>
            <a:ext cx="10515600" cy="6088388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Based on the analysis of the Amazon sales data, here are three key conclusions we can draw:</a:t>
            </a:r>
          </a:p>
          <a:p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1. Top Performing Product Lines Drive Revenue: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Insight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: Food and Beverages product lines consistently generate the highest sales and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: Focusing on high-performing product lines Food and Beverages can significantly</a:t>
            </a:r>
          </a:p>
          <a:p>
            <a:pPr marL="0" indent="0"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  boost overall revenue. Prioritizing these products in inventory management, marketing campaigns,  </a:t>
            </a:r>
          </a:p>
          <a:p>
            <a:pPr marL="0" indent="0"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  and promotional efforts can lead to substantial growth and profitability.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2. Customer Payment Preferences are clear: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Insight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: The data reveals </a:t>
            </a: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Ewallet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 payment methods are used most frequently by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: Understanding and optimizing payment processes for the most preferred payment </a:t>
            </a:r>
          </a:p>
          <a:p>
            <a:pPr marL="0" indent="0"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  methods can enhance customer satisfaction and streamline transactions. Ensuring that these</a:t>
            </a:r>
          </a:p>
          <a:p>
            <a:pPr marL="0" indent="0"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  payment options are readily available and efficient can improve the overall shopping experience.</a:t>
            </a:r>
          </a:p>
          <a:p>
            <a:pPr marL="0" indent="0">
              <a:buNone/>
            </a:pPr>
            <a:endParaRPr lang="en-US" sz="2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3. Geographical Hotspots for Sales: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Insight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900" b="1" i="0" dirty="0">
                <a:solidFill>
                  <a:srgbClr val="00224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Naypyitaw 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cities and branches contribute the highest revenue, indicating regional </a:t>
            </a:r>
          </a:p>
          <a:p>
            <a:pPr marL="0" indent="0"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   hotspots.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: Targeted marketing and resource allocation in high-revenue cities can maximize   </a:t>
            </a:r>
          </a:p>
          <a:p>
            <a:pPr marL="0" indent="0"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   sales. Focusing efforts on these regions with tailored promotions and events can capitalize on </a:t>
            </a:r>
          </a:p>
          <a:p>
            <a:pPr marL="0" indent="0"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   their revenue potential and drive further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DD81-115D-86F4-5ABC-1EE52558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3756-911D-3909-B35A-530586AB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Thank you !</a:t>
            </a:r>
          </a:p>
        </p:txBody>
      </p:sp>
    </p:spTree>
    <p:extLst>
      <p:ext uri="{BB962C8B-B14F-4D97-AF65-F5344CB8AC3E}">
        <p14:creationId xmlns:p14="http://schemas.microsoft.com/office/powerpoint/2010/main" val="65632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10638</TotalTime>
  <Words>708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SofiaPro</vt:lpstr>
      <vt:lpstr>Verdana</vt:lpstr>
      <vt:lpstr>Office Theme</vt:lpstr>
      <vt:lpstr>SQL -  Project  Analysis of sales data of Amazon </vt:lpstr>
      <vt:lpstr>                     Introduction</vt:lpstr>
      <vt:lpstr>                                Data Overview</vt:lpstr>
      <vt:lpstr>              Approach Used</vt:lpstr>
      <vt:lpstr>                         Key Findings</vt:lpstr>
      <vt:lpstr>           Recommendations</vt:lpstr>
      <vt:lpstr>       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rachna singh</dc:creator>
  <cp:lastModifiedBy>rachna singh</cp:lastModifiedBy>
  <cp:revision>8</cp:revision>
  <dcterms:created xsi:type="dcterms:W3CDTF">2024-12-27T22:26:12Z</dcterms:created>
  <dcterms:modified xsi:type="dcterms:W3CDTF">2025-02-07T08:08:54Z</dcterms:modified>
</cp:coreProperties>
</file>