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69" r:id="rId3"/>
    <p:sldId id="257" r:id="rId4"/>
    <p:sldId id="259" r:id="rId5"/>
    <p:sldId id="270" r:id="rId6"/>
    <p:sldId id="268" r:id="rId7"/>
    <p:sldId id="271" r:id="rId8"/>
    <p:sldId id="272" r:id="rId9"/>
    <p:sldId id="273" r:id="rId10"/>
    <p:sldId id="274" r:id="rId11"/>
    <p:sldId id="266" r:id="rId12"/>
    <p:sldId id="267" r:id="rId13"/>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1" d="100"/>
          <a:sy n="71"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1843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www.google.com/forms/"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hyperlink" Target="https://docs.google.com/forms/d/e/1FAIpQLSe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txBody>
          <a:bodyPr/>
          <a:lstStyle/>
          <a:p>
            <a:endParaRPr lang="en-IN" dirty="0"/>
          </a:p>
        </p:txBody>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215152" y="3409527"/>
            <a:ext cx="8579741" cy="833199"/>
          </a:xfrm>
          <a:prstGeom prst="rect">
            <a:avLst/>
          </a:prstGeom>
          <a:noFill/>
          <a:ln/>
        </p:spPr>
        <p:txBody>
          <a:bodyPr wrap="none" rtlCol="0" anchor="t"/>
          <a:lstStyle/>
          <a:p>
            <a:pPr marL="0" indent="0">
              <a:lnSpc>
                <a:spcPts val="6561"/>
              </a:lnSpc>
              <a:buNone/>
            </a:pPr>
            <a:r>
              <a:rPr lang="en-US" sz="5249" b="1" dirty="0">
                <a:solidFill>
                  <a:srgbClr val="1D1D1B"/>
                </a:solidFill>
                <a:latin typeface="Arial Narrow" panose="020B0606020202030204" pitchFamily="34" charset="0"/>
                <a:ea typeface="Tomorrow" pitchFamily="34" charset="-122"/>
                <a:cs typeface="Tomorrow" pitchFamily="34" charset="-120"/>
              </a:rPr>
              <a:t>Creating a Google Survey Form </a:t>
            </a:r>
            <a:endParaRPr lang="en-US" sz="5249" dirty="0">
              <a:latin typeface="Arial Narrow" panose="020B0606020202030204" pitchFamily="34" charset="0"/>
            </a:endParaRPr>
          </a:p>
        </p:txBody>
      </p:sp>
      <p:sp>
        <p:nvSpPr>
          <p:cNvPr id="6" name="Text 3"/>
          <p:cNvSpPr/>
          <p:nvPr/>
        </p:nvSpPr>
        <p:spPr>
          <a:xfrm>
            <a:off x="833199" y="3667839"/>
            <a:ext cx="7477601" cy="1421606"/>
          </a:xfrm>
          <a:prstGeom prst="rect">
            <a:avLst/>
          </a:prstGeom>
          <a:noFill/>
          <a:ln/>
        </p:spPr>
        <p:txBody>
          <a:bodyPr wrap="square" rtlCol="0" anchor="t"/>
          <a:lstStyle/>
          <a:p>
            <a:pPr marL="0" indent="0">
              <a:lnSpc>
                <a:spcPts val="2799"/>
              </a:lnSpc>
              <a:buNone/>
            </a:pPr>
            <a:endParaRPr lang="en-US" sz="1750" dirty="0">
              <a:latin typeface="Times New Roman" panose="02020603050405020304" pitchFamily="18" charset="0"/>
              <a:cs typeface="Times New Roman" panose="02020603050405020304" pitchFamily="18" charset="0"/>
            </a:endParaRPr>
          </a:p>
        </p:txBody>
      </p:sp>
      <p:sp>
        <p:nvSpPr>
          <p:cNvPr id="7" name="Shape 4"/>
          <p:cNvSpPr/>
          <p:nvPr/>
        </p:nvSpPr>
        <p:spPr>
          <a:xfrm>
            <a:off x="5938037" y="7575692"/>
            <a:ext cx="355402" cy="355402"/>
          </a:xfrm>
          <a:prstGeom prst="roundRect">
            <a:avLst>
              <a:gd name="adj" fmla="val 25726039"/>
            </a:avLst>
          </a:prstGeom>
          <a:solidFill>
            <a:srgbClr val="F0CB14"/>
          </a:solidFill>
          <a:ln w="7620">
            <a:solidFill>
              <a:srgbClr val="FFFFFF"/>
            </a:solidFill>
            <a:prstDash val="solid"/>
          </a:ln>
        </p:spPr>
      </p:sp>
      <p:sp>
        <p:nvSpPr>
          <p:cNvPr id="8" name="Text 5"/>
          <p:cNvSpPr/>
          <p:nvPr/>
        </p:nvSpPr>
        <p:spPr>
          <a:xfrm>
            <a:off x="6044287" y="7652252"/>
            <a:ext cx="142903" cy="101141"/>
          </a:xfrm>
          <a:prstGeom prst="rect">
            <a:avLst/>
          </a:prstGeom>
          <a:noFill/>
          <a:ln/>
        </p:spPr>
        <p:txBody>
          <a:bodyPr wrap="none" rtlCol="0" anchor="t"/>
          <a:lstStyle/>
          <a:p>
            <a:pPr marL="0" indent="0" algn="ctr">
              <a:lnSpc>
                <a:spcPts val="1152"/>
              </a:lnSpc>
              <a:buNone/>
            </a:pPr>
            <a:r>
              <a:rPr lang="en-US" sz="1152" dirty="0">
                <a:solidFill>
                  <a:srgbClr val="3C3838"/>
                </a:solidFill>
                <a:latin typeface="Tomorrow" pitchFamily="34" charset="0"/>
                <a:ea typeface="Tomorrow" pitchFamily="34" charset="-122"/>
                <a:cs typeface="Tomorrow" pitchFamily="34" charset="-120"/>
              </a:rPr>
              <a:t>Ra</a:t>
            </a:r>
            <a:endParaRPr lang="en-US" sz="1152" dirty="0"/>
          </a:p>
        </p:txBody>
      </p:sp>
      <p:sp>
        <p:nvSpPr>
          <p:cNvPr id="9" name="Text 6"/>
          <p:cNvSpPr/>
          <p:nvPr/>
        </p:nvSpPr>
        <p:spPr>
          <a:xfrm>
            <a:off x="6237446" y="7652252"/>
            <a:ext cx="3048119" cy="388858"/>
          </a:xfrm>
          <a:prstGeom prst="rect">
            <a:avLst/>
          </a:prstGeom>
          <a:noFill/>
          <a:ln/>
        </p:spPr>
        <p:txBody>
          <a:bodyPr wrap="none" rtlCol="0" anchor="t"/>
          <a:lstStyle/>
          <a:p>
            <a:pPr marL="0" indent="0" algn="l">
              <a:lnSpc>
                <a:spcPts val="3062"/>
              </a:lnSpc>
              <a:buNone/>
            </a:pPr>
            <a:r>
              <a:rPr lang="en-US" sz="2187" b="1" dirty="0">
                <a:solidFill>
                  <a:srgbClr val="61615C"/>
                </a:solidFill>
                <a:latin typeface="Tomorrow" pitchFamily="34" charset="0"/>
                <a:ea typeface="Tomorrow" pitchFamily="34" charset="-122"/>
                <a:cs typeface="Tomorrow" pitchFamily="34" charset="-120"/>
              </a:rPr>
              <a:t>by Rachotesh  Jinaga</a:t>
            </a:r>
            <a:endParaRPr lang="en-US" sz="2187"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2">
            <a:extLst>
              <a:ext uri="{FF2B5EF4-FFF2-40B4-BE49-F238E27FC236}">
                <a16:creationId xmlns:a16="http://schemas.microsoft.com/office/drawing/2014/main" id="{E88D91B9-2350-41AB-A238-DFEE455FBFD2}"/>
              </a:ext>
            </a:extLst>
          </p:cNvPr>
          <p:cNvSpPr/>
          <p:nvPr/>
        </p:nvSpPr>
        <p:spPr>
          <a:xfrm>
            <a:off x="1035391" y="836732"/>
            <a:ext cx="5554980" cy="694373"/>
          </a:xfrm>
          <a:prstGeom prst="rect">
            <a:avLst/>
          </a:prstGeom>
          <a:noFill/>
          <a:ln/>
        </p:spPr>
        <p:txBody>
          <a:bodyPr wrap="none" rtlCol="0" anchor="t"/>
          <a:lstStyle/>
          <a:p>
            <a:pPr marL="0" indent="0">
              <a:lnSpc>
                <a:spcPts val="5468"/>
              </a:lnSpc>
              <a:buNone/>
            </a:pPr>
            <a:r>
              <a:rPr lang="en-US" sz="5400" b="1" dirty="0">
                <a:solidFill>
                  <a:srgbClr val="1F1E1E"/>
                </a:solidFill>
                <a:latin typeface="Arial Narrow" panose="020B0606020202030204" pitchFamily="34" charset="0"/>
                <a:ea typeface="Alexandria" pitchFamily="34" charset="-122"/>
                <a:cs typeface="Alexandria" pitchFamily="34" charset="-120"/>
              </a:rPr>
              <a:t>Deployment</a:t>
            </a:r>
            <a:endParaRPr lang="en-US" sz="5400" dirty="0">
              <a:latin typeface="Arial Narrow" panose="020B0606020202030204" pitchFamily="34" charset="0"/>
            </a:endParaRPr>
          </a:p>
        </p:txBody>
      </p:sp>
      <p:pic>
        <p:nvPicPr>
          <p:cNvPr id="4" name="Image 0" descr="preencoded.png">
            <a:extLst>
              <a:ext uri="{FF2B5EF4-FFF2-40B4-BE49-F238E27FC236}">
                <a16:creationId xmlns:a16="http://schemas.microsoft.com/office/drawing/2014/main" id="{2DEC3A75-D581-4EC8-AC49-F6544BAA02B5}"/>
              </a:ext>
            </a:extLst>
          </p:cNvPr>
          <p:cNvPicPr>
            <a:picLocks noChangeAspect="1"/>
          </p:cNvPicPr>
          <p:nvPr/>
        </p:nvPicPr>
        <p:blipFill>
          <a:blip r:embed="rId2"/>
          <a:stretch>
            <a:fillRect/>
          </a:stretch>
        </p:blipFill>
        <p:spPr>
          <a:xfrm>
            <a:off x="1760220" y="2102406"/>
            <a:ext cx="2527459" cy="1561981"/>
          </a:xfrm>
          <a:prstGeom prst="rect">
            <a:avLst/>
          </a:prstGeom>
        </p:spPr>
      </p:pic>
      <p:sp>
        <p:nvSpPr>
          <p:cNvPr id="5" name="Text 3">
            <a:extLst>
              <a:ext uri="{FF2B5EF4-FFF2-40B4-BE49-F238E27FC236}">
                <a16:creationId xmlns:a16="http://schemas.microsoft.com/office/drawing/2014/main" id="{0B7E882A-7DF6-4EAA-9FBA-B37F1C0BFBAA}"/>
              </a:ext>
            </a:extLst>
          </p:cNvPr>
          <p:cNvSpPr/>
          <p:nvPr/>
        </p:nvSpPr>
        <p:spPr>
          <a:xfrm>
            <a:off x="1760220" y="3942040"/>
            <a:ext cx="2527459" cy="347186"/>
          </a:xfrm>
          <a:prstGeom prst="rect">
            <a:avLst/>
          </a:prstGeom>
          <a:noFill/>
          <a:ln/>
        </p:spPr>
        <p:txBody>
          <a:bodyPr wrap="none" rtlCol="0" anchor="t"/>
          <a:lstStyle/>
          <a:p>
            <a:pPr marL="0" indent="0" algn="l">
              <a:lnSpc>
                <a:spcPts val="2734"/>
              </a:lnSpc>
              <a:buNone/>
            </a:pPr>
            <a:r>
              <a:rPr lang="en-US" sz="2187" b="1" dirty="0">
                <a:solidFill>
                  <a:srgbClr val="3B3535"/>
                </a:solidFill>
                <a:latin typeface="Times New Roman" panose="02020603050405020304" pitchFamily="18" charset="0"/>
                <a:ea typeface="Alexandria" pitchFamily="34" charset="-122"/>
                <a:cs typeface="Times New Roman" panose="02020603050405020304" pitchFamily="18" charset="0"/>
              </a:rPr>
              <a:t>Form Setup</a:t>
            </a:r>
            <a:endParaRPr lang="en-US" sz="2187" dirty="0">
              <a:latin typeface="Times New Roman" panose="02020603050405020304" pitchFamily="18" charset="0"/>
              <a:cs typeface="Times New Roman" panose="02020603050405020304" pitchFamily="18" charset="0"/>
            </a:endParaRPr>
          </a:p>
        </p:txBody>
      </p:sp>
      <p:sp>
        <p:nvSpPr>
          <p:cNvPr id="6" name="Text 4">
            <a:extLst>
              <a:ext uri="{FF2B5EF4-FFF2-40B4-BE49-F238E27FC236}">
                <a16:creationId xmlns:a16="http://schemas.microsoft.com/office/drawing/2014/main" id="{89CC9454-C0E3-4D81-ADBA-C0C2391AF528}"/>
              </a:ext>
            </a:extLst>
          </p:cNvPr>
          <p:cNvSpPr/>
          <p:nvPr/>
        </p:nvSpPr>
        <p:spPr>
          <a:xfrm>
            <a:off x="1760220" y="4422458"/>
            <a:ext cx="2527459" cy="2843213"/>
          </a:xfrm>
          <a:prstGeom prst="rect">
            <a:avLst/>
          </a:prstGeom>
          <a:noFill/>
          <a:ln/>
        </p:spPr>
        <p:txBody>
          <a:bodyPr wrap="square" rtlCol="0" anchor="t"/>
          <a:lstStyle/>
          <a:p>
            <a:pPr marL="0" indent="0" algn="just">
              <a:lnSpc>
                <a:spcPts val="2799"/>
              </a:lnSpc>
              <a:buNone/>
            </a:pPr>
            <a:r>
              <a:rPr lang="en-US" sz="1750" dirty="0">
                <a:solidFill>
                  <a:srgbClr val="3B3535"/>
                </a:solidFill>
                <a:latin typeface="Times New Roman" panose="02020603050405020304" pitchFamily="18" charset="0"/>
                <a:ea typeface="Sora" pitchFamily="34" charset="-122"/>
                <a:cs typeface="Times New Roman" panose="02020603050405020304" pitchFamily="18" charset="0"/>
              </a:rPr>
              <a:t>Setting up a Google Form involves creating the form, adding questions, customizing settings, and sharing it with respondents.</a:t>
            </a:r>
            <a:endParaRPr lang="en-US" sz="1750" dirty="0">
              <a:latin typeface="Times New Roman" panose="02020603050405020304" pitchFamily="18" charset="0"/>
              <a:cs typeface="Times New Roman" panose="02020603050405020304" pitchFamily="18" charset="0"/>
            </a:endParaRPr>
          </a:p>
        </p:txBody>
      </p:sp>
      <p:pic>
        <p:nvPicPr>
          <p:cNvPr id="7" name="Image 1" descr="preencoded.png">
            <a:extLst>
              <a:ext uri="{FF2B5EF4-FFF2-40B4-BE49-F238E27FC236}">
                <a16:creationId xmlns:a16="http://schemas.microsoft.com/office/drawing/2014/main" id="{6717285B-994A-4081-AF71-342F6770CC0D}"/>
              </a:ext>
            </a:extLst>
          </p:cNvPr>
          <p:cNvPicPr>
            <a:picLocks noChangeAspect="1"/>
          </p:cNvPicPr>
          <p:nvPr/>
        </p:nvPicPr>
        <p:blipFill>
          <a:blip r:embed="rId3"/>
          <a:stretch>
            <a:fillRect/>
          </a:stretch>
        </p:blipFill>
        <p:spPr>
          <a:xfrm>
            <a:off x="4620935" y="2102406"/>
            <a:ext cx="2527578" cy="1562100"/>
          </a:xfrm>
          <a:prstGeom prst="rect">
            <a:avLst/>
          </a:prstGeom>
        </p:spPr>
      </p:pic>
      <p:sp>
        <p:nvSpPr>
          <p:cNvPr id="8" name="Text 5">
            <a:extLst>
              <a:ext uri="{FF2B5EF4-FFF2-40B4-BE49-F238E27FC236}">
                <a16:creationId xmlns:a16="http://schemas.microsoft.com/office/drawing/2014/main" id="{8574C6D0-86A2-4E73-B455-BEF6B846F2F6}"/>
              </a:ext>
            </a:extLst>
          </p:cNvPr>
          <p:cNvSpPr/>
          <p:nvPr/>
        </p:nvSpPr>
        <p:spPr>
          <a:xfrm>
            <a:off x="4620935" y="3947819"/>
            <a:ext cx="2527578" cy="694373"/>
          </a:xfrm>
          <a:prstGeom prst="rect">
            <a:avLst/>
          </a:prstGeom>
          <a:noFill/>
          <a:ln/>
        </p:spPr>
        <p:txBody>
          <a:bodyPr wrap="square" rtlCol="0" anchor="t"/>
          <a:lstStyle/>
          <a:p>
            <a:pPr marL="0" indent="0" algn="l">
              <a:lnSpc>
                <a:spcPts val="2734"/>
              </a:lnSpc>
              <a:buNone/>
            </a:pPr>
            <a:r>
              <a:rPr lang="en-US" sz="2187" b="1" dirty="0">
                <a:solidFill>
                  <a:srgbClr val="3B3535"/>
                </a:solidFill>
                <a:latin typeface="Times New Roman" panose="02020603050405020304" pitchFamily="18" charset="0"/>
                <a:ea typeface="Alexandria" pitchFamily="34" charset="-122"/>
                <a:cs typeface="Times New Roman" panose="02020603050405020304" pitchFamily="18" charset="0"/>
              </a:rPr>
              <a:t>Form Deployment</a:t>
            </a:r>
          </a:p>
        </p:txBody>
      </p:sp>
      <p:sp>
        <p:nvSpPr>
          <p:cNvPr id="9" name="Text 6">
            <a:extLst>
              <a:ext uri="{FF2B5EF4-FFF2-40B4-BE49-F238E27FC236}">
                <a16:creationId xmlns:a16="http://schemas.microsoft.com/office/drawing/2014/main" id="{7DF2512F-F960-4279-B759-F4D10AF3C235}"/>
              </a:ext>
            </a:extLst>
          </p:cNvPr>
          <p:cNvSpPr/>
          <p:nvPr/>
        </p:nvSpPr>
        <p:spPr>
          <a:xfrm>
            <a:off x="4662547" y="4422577"/>
            <a:ext cx="2527578" cy="2487811"/>
          </a:xfrm>
          <a:prstGeom prst="rect">
            <a:avLst/>
          </a:prstGeom>
          <a:noFill/>
          <a:ln/>
        </p:spPr>
        <p:txBody>
          <a:bodyPr wrap="square" rtlCol="0" anchor="t"/>
          <a:lstStyle/>
          <a:p>
            <a:pPr marL="0" indent="0" algn="just">
              <a:lnSpc>
                <a:spcPts val="2799"/>
              </a:lnSpc>
              <a:buNone/>
            </a:pPr>
            <a:r>
              <a:rPr lang="en-US" sz="1750" dirty="0">
                <a:solidFill>
                  <a:srgbClr val="3B3535"/>
                </a:solidFill>
                <a:latin typeface="Times New Roman" panose="02020603050405020304" pitchFamily="18" charset="0"/>
                <a:ea typeface="Sora" pitchFamily="34" charset="-122"/>
                <a:cs typeface="Times New Roman" panose="02020603050405020304" pitchFamily="18" charset="0"/>
              </a:rPr>
              <a:t>Integrate the Google Forms survey into the website, ensuring a smooth and user-friendly experience for respondents.</a:t>
            </a:r>
            <a:endParaRPr lang="en-US" sz="1750" dirty="0">
              <a:latin typeface="Times New Roman" panose="02020603050405020304" pitchFamily="18" charset="0"/>
              <a:cs typeface="Times New Roman" panose="02020603050405020304" pitchFamily="18" charset="0"/>
            </a:endParaRPr>
          </a:p>
        </p:txBody>
      </p:sp>
      <p:pic>
        <p:nvPicPr>
          <p:cNvPr id="10" name="Image 2" descr="preencoded.png">
            <a:extLst>
              <a:ext uri="{FF2B5EF4-FFF2-40B4-BE49-F238E27FC236}">
                <a16:creationId xmlns:a16="http://schemas.microsoft.com/office/drawing/2014/main" id="{2337AD05-ADA8-453A-9C89-7B689CC66637}"/>
              </a:ext>
            </a:extLst>
          </p:cNvPr>
          <p:cNvPicPr>
            <a:picLocks noChangeAspect="1"/>
          </p:cNvPicPr>
          <p:nvPr/>
        </p:nvPicPr>
        <p:blipFill>
          <a:blip r:embed="rId4"/>
          <a:stretch>
            <a:fillRect/>
          </a:stretch>
        </p:blipFill>
        <p:spPr>
          <a:xfrm>
            <a:off x="7481768" y="2102406"/>
            <a:ext cx="2527578" cy="1562100"/>
          </a:xfrm>
          <a:prstGeom prst="rect">
            <a:avLst/>
          </a:prstGeom>
        </p:spPr>
      </p:pic>
      <p:sp>
        <p:nvSpPr>
          <p:cNvPr id="11" name="Text 7">
            <a:extLst>
              <a:ext uri="{FF2B5EF4-FFF2-40B4-BE49-F238E27FC236}">
                <a16:creationId xmlns:a16="http://schemas.microsoft.com/office/drawing/2014/main" id="{B8E4E36F-0F31-4CA7-9DB4-407591B8C90D}"/>
              </a:ext>
            </a:extLst>
          </p:cNvPr>
          <p:cNvSpPr/>
          <p:nvPr/>
        </p:nvSpPr>
        <p:spPr>
          <a:xfrm>
            <a:off x="7564993" y="3942159"/>
            <a:ext cx="2527578" cy="694373"/>
          </a:xfrm>
          <a:prstGeom prst="rect">
            <a:avLst/>
          </a:prstGeom>
          <a:noFill/>
          <a:ln/>
        </p:spPr>
        <p:txBody>
          <a:bodyPr wrap="square" rtlCol="0" anchor="t"/>
          <a:lstStyle/>
          <a:p>
            <a:pPr marL="0" indent="0" algn="l">
              <a:lnSpc>
                <a:spcPts val="2734"/>
              </a:lnSpc>
              <a:buNone/>
            </a:pPr>
            <a:r>
              <a:rPr lang="en-US" sz="2187" b="1" dirty="0">
                <a:solidFill>
                  <a:srgbClr val="3B3535"/>
                </a:solidFill>
                <a:latin typeface="Times New Roman" panose="02020603050405020304" pitchFamily="18" charset="0"/>
                <a:ea typeface="Alexandria" pitchFamily="34" charset="-122"/>
                <a:cs typeface="Times New Roman" panose="02020603050405020304" pitchFamily="18" charset="0"/>
              </a:rPr>
              <a:t>Analytics Tracking</a:t>
            </a:r>
            <a:endParaRPr lang="en-US" sz="2187" dirty="0">
              <a:latin typeface="Times New Roman" panose="02020603050405020304" pitchFamily="18" charset="0"/>
              <a:cs typeface="Times New Roman" panose="02020603050405020304" pitchFamily="18" charset="0"/>
            </a:endParaRPr>
          </a:p>
        </p:txBody>
      </p:sp>
      <p:sp>
        <p:nvSpPr>
          <p:cNvPr id="12" name="Text 8">
            <a:extLst>
              <a:ext uri="{FF2B5EF4-FFF2-40B4-BE49-F238E27FC236}">
                <a16:creationId xmlns:a16="http://schemas.microsoft.com/office/drawing/2014/main" id="{CD1D8B4F-0EDC-4708-A8C6-23F9AE13428D}"/>
              </a:ext>
            </a:extLst>
          </p:cNvPr>
          <p:cNvSpPr/>
          <p:nvPr/>
        </p:nvSpPr>
        <p:spPr>
          <a:xfrm>
            <a:off x="7564993" y="4422458"/>
            <a:ext cx="2527578" cy="2487811"/>
          </a:xfrm>
          <a:prstGeom prst="rect">
            <a:avLst/>
          </a:prstGeom>
          <a:noFill/>
          <a:ln/>
        </p:spPr>
        <p:txBody>
          <a:bodyPr wrap="square" rtlCol="0" anchor="t"/>
          <a:lstStyle/>
          <a:p>
            <a:pPr marL="0" indent="0" algn="just">
              <a:lnSpc>
                <a:spcPts val="2799"/>
              </a:lnSpc>
              <a:buNone/>
            </a:pPr>
            <a:r>
              <a:rPr lang="en-US" sz="1750" dirty="0">
                <a:latin typeface="Times New Roman" panose="02020603050405020304" pitchFamily="18" charset="0"/>
                <a:cs typeface="Times New Roman" panose="02020603050405020304" pitchFamily="18" charset="0"/>
              </a:rPr>
              <a:t>Analyze the data gathered through survey forms and prepare suitable graphs , charts etc.</a:t>
            </a:r>
          </a:p>
        </p:txBody>
      </p:sp>
      <p:pic>
        <p:nvPicPr>
          <p:cNvPr id="13" name="Image 3" descr="preencoded.png">
            <a:extLst>
              <a:ext uri="{FF2B5EF4-FFF2-40B4-BE49-F238E27FC236}">
                <a16:creationId xmlns:a16="http://schemas.microsoft.com/office/drawing/2014/main" id="{301FF0D1-9949-467F-A065-1ED8CD3A033A}"/>
              </a:ext>
            </a:extLst>
          </p:cNvPr>
          <p:cNvPicPr>
            <a:picLocks noChangeAspect="1"/>
          </p:cNvPicPr>
          <p:nvPr/>
        </p:nvPicPr>
        <p:blipFill>
          <a:blip r:embed="rId5"/>
          <a:stretch>
            <a:fillRect/>
          </a:stretch>
        </p:blipFill>
        <p:spPr>
          <a:xfrm>
            <a:off x="10342602" y="2102406"/>
            <a:ext cx="2527578" cy="1562100"/>
          </a:xfrm>
          <a:prstGeom prst="rect">
            <a:avLst/>
          </a:prstGeom>
        </p:spPr>
      </p:pic>
      <p:sp>
        <p:nvSpPr>
          <p:cNvPr id="14" name="Text 9">
            <a:extLst>
              <a:ext uri="{FF2B5EF4-FFF2-40B4-BE49-F238E27FC236}">
                <a16:creationId xmlns:a16="http://schemas.microsoft.com/office/drawing/2014/main" id="{A6820092-965A-4C3F-BD7A-C017A7B3A1EB}"/>
              </a:ext>
            </a:extLst>
          </p:cNvPr>
          <p:cNvSpPr/>
          <p:nvPr/>
        </p:nvSpPr>
        <p:spPr>
          <a:xfrm>
            <a:off x="10342602" y="3942159"/>
            <a:ext cx="2527578" cy="347186"/>
          </a:xfrm>
          <a:prstGeom prst="rect">
            <a:avLst/>
          </a:prstGeom>
          <a:noFill/>
          <a:ln/>
        </p:spPr>
        <p:txBody>
          <a:bodyPr wrap="none" rtlCol="0" anchor="t"/>
          <a:lstStyle/>
          <a:p>
            <a:pPr marL="0" indent="0" algn="l">
              <a:lnSpc>
                <a:spcPts val="2734"/>
              </a:lnSpc>
              <a:buNone/>
            </a:pPr>
            <a:r>
              <a:rPr lang="en-US" sz="2187" b="1" dirty="0">
                <a:latin typeface="Times New Roman" panose="02020603050405020304" pitchFamily="18" charset="0"/>
                <a:cs typeface="Times New Roman" panose="02020603050405020304" pitchFamily="18" charset="0"/>
              </a:rPr>
              <a:t>Distribution</a:t>
            </a:r>
          </a:p>
        </p:txBody>
      </p:sp>
      <p:sp>
        <p:nvSpPr>
          <p:cNvPr id="15" name="Text 10">
            <a:extLst>
              <a:ext uri="{FF2B5EF4-FFF2-40B4-BE49-F238E27FC236}">
                <a16:creationId xmlns:a16="http://schemas.microsoft.com/office/drawing/2014/main" id="{E968D165-8548-4349-8D22-505665FC70A2}"/>
              </a:ext>
            </a:extLst>
          </p:cNvPr>
          <p:cNvSpPr/>
          <p:nvPr/>
        </p:nvSpPr>
        <p:spPr>
          <a:xfrm>
            <a:off x="10342602" y="4422577"/>
            <a:ext cx="2527578" cy="2843213"/>
          </a:xfrm>
          <a:prstGeom prst="rect">
            <a:avLst/>
          </a:prstGeom>
          <a:noFill/>
          <a:ln/>
        </p:spPr>
        <p:txBody>
          <a:bodyPr wrap="square" rtlCol="0" anchor="t"/>
          <a:lstStyle/>
          <a:p>
            <a:pPr marL="0" indent="0" algn="just">
              <a:lnSpc>
                <a:spcPts val="2799"/>
              </a:lnSpc>
              <a:buNone/>
            </a:pPr>
            <a:r>
              <a:rPr lang="en-US" sz="1750" dirty="0">
                <a:latin typeface="Times New Roman" panose="02020603050405020304" pitchFamily="18" charset="0"/>
                <a:cs typeface="Times New Roman" panose="02020603050405020304" pitchFamily="18" charset="0"/>
              </a:rPr>
              <a:t>Distributing Google Form effectively involves reaching  target audience and encouraging them to participate in  survey or complete the form.</a:t>
            </a:r>
          </a:p>
        </p:txBody>
      </p:sp>
    </p:spTree>
    <p:extLst>
      <p:ext uri="{BB962C8B-B14F-4D97-AF65-F5344CB8AC3E}">
        <p14:creationId xmlns:p14="http://schemas.microsoft.com/office/powerpoint/2010/main" val="4185841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10091"/>
            <a:ext cx="14630400" cy="8229600"/>
          </a:xfrm>
          <a:prstGeom prst="rect">
            <a:avLst/>
          </a:prstGeom>
          <a:solidFill>
            <a:srgbClr val="FCFCFC"/>
          </a:solidFill>
          <a:ln/>
        </p:spPr>
        <p:txBody>
          <a:bodyPr/>
          <a:lstStyle/>
          <a:p>
            <a:endParaRPr lang="en-IN" dirty="0">
              <a:latin typeface="Arial Narrow" panose="020B0606020202030204" pitchFamily="34" charset="0"/>
            </a:endParaRPr>
          </a:p>
        </p:txBody>
      </p:sp>
      <p:sp>
        <p:nvSpPr>
          <p:cNvPr id="4" name="Text 2"/>
          <p:cNvSpPr/>
          <p:nvPr/>
        </p:nvSpPr>
        <p:spPr>
          <a:xfrm>
            <a:off x="2037993" y="3767614"/>
            <a:ext cx="5554980" cy="694373"/>
          </a:xfrm>
          <a:prstGeom prst="rect">
            <a:avLst/>
          </a:prstGeom>
          <a:noFill/>
          <a:ln/>
        </p:spPr>
        <p:txBody>
          <a:bodyPr wrap="none" rtlCol="0" anchor="t"/>
          <a:lstStyle/>
          <a:p>
            <a:pPr marL="0" indent="0">
              <a:lnSpc>
                <a:spcPts val="5468"/>
              </a:lnSpc>
              <a:buNone/>
            </a:pPr>
            <a:endParaRPr lang="en-US" sz="4374" dirty="0"/>
          </a:p>
        </p:txBody>
      </p:sp>
      <p:sp>
        <p:nvSpPr>
          <p:cNvPr id="7" name="TextBox 6">
            <a:extLst>
              <a:ext uri="{FF2B5EF4-FFF2-40B4-BE49-F238E27FC236}">
                <a16:creationId xmlns:a16="http://schemas.microsoft.com/office/drawing/2014/main" id="{6D89C543-667B-4C77-B1C6-122F14DD49F1}"/>
              </a:ext>
            </a:extLst>
          </p:cNvPr>
          <p:cNvSpPr txBox="1"/>
          <p:nvPr/>
        </p:nvSpPr>
        <p:spPr>
          <a:xfrm>
            <a:off x="1301674" y="1497394"/>
            <a:ext cx="6013526" cy="493129"/>
          </a:xfrm>
          <a:prstGeom prst="rect">
            <a:avLst/>
          </a:prstGeom>
          <a:noFill/>
        </p:spPr>
        <p:txBody>
          <a:bodyPr wrap="square" rtlCol="0">
            <a:spAutoFit/>
          </a:bodyPr>
          <a:lstStyle/>
          <a:p>
            <a:endParaRPr lang="en-IN" dirty="0"/>
          </a:p>
        </p:txBody>
      </p:sp>
      <p:sp>
        <p:nvSpPr>
          <p:cNvPr id="10" name="Text 2">
            <a:extLst>
              <a:ext uri="{FF2B5EF4-FFF2-40B4-BE49-F238E27FC236}">
                <a16:creationId xmlns:a16="http://schemas.microsoft.com/office/drawing/2014/main" id="{C591C11C-331F-4CB1-A334-F0962FF28441}"/>
              </a:ext>
            </a:extLst>
          </p:cNvPr>
          <p:cNvSpPr/>
          <p:nvPr/>
        </p:nvSpPr>
        <p:spPr>
          <a:xfrm>
            <a:off x="756609" y="872537"/>
            <a:ext cx="8839212" cy="822449"/>
          </a:xfrm>
          <a:prstGeom prst="rect">
            <a:avLst/>
          </a:prstGeom>
          <a:noFill/>
          <a:ln/>
        </p:spPr>
        <p:txBody>
          <a:bodyPr wrap="none" rtlCol="0" anchor="t"/>
          <a:lstStyle/>
          <a:p>
            <a:pPr marL="0" indent="0">
              <a:lnSpc>
                <a:spcPts val="5468"/>
              </a:lnSpc>
              <a:buNone/>
            </a:pPr>
            <a:r>
              <a:rPr lang="en-US" sz="5400" b="1" dirty="0">
                <a:latin typeface="Arial Narrow" panose="020B0606020202030204" pitchFamily="34" charset="0"/>
              </a:rPr>
              <a:t>Challenges and Limitations</a:t>
            </a:r>
          </a:p>
        </p:txBody>
      </p:sp>
      <p:sp>
        <p:nvSpPr>
          <p:cNvPr id="12" name="TextBox 11">
            <a:extLst>
              <a:ext uri="{FF2B5EF4-FFF2-40B4-BE49-F238E27FC236}">
                <a16:creationId xmlns:a16="http://schemas.microsoft.com/office/drawing/2014/main" id="{4551F770-72DC-4E6F-8647-2106869A11EC}"/>
              </a:ext>
            </a:extLst>
          </p:cNvPr>
          <p:cNvSpPr txBox="1"/>
          <p:nvPr/>
        </p:nvSpPr>
        <p:spPr>
          <a:xfrm>
            <a:off x="2066695" y="2040672"/>
            <a:ext cx="3787696" cy="1942198"/>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IN" sz="2800" b="1" dirty="0">
                <a:latin typeface="Times New Roman" panose="02020603050405020304" pitchFamily="18" charset="0"/>
                <a:cs typeface="Times New Roman" panose="02020603050405020304" pitchFamily="18" charset="0"/>
              </a:rPr>
              <a:t>Response Bias</a:t>
            </a:r>
          </a:p>
          <a:p>
            <a:pPr algn="just">
              <a:lnSpc>
                <a:spcPct val="150000"/>
              </a:lnSpc>
            </a:pPr>
            <a:r>
              <a:rPr lang="en-IN" dirty="0">
                <a:latin typeface="Times New Roman" panose="02020603050405020304" pitchFamily="18" charset="0"/>
                <a:cs typeface="Times New Roman" panose="02020603050405020304" pitchFamily="18" charset="0"/>
              </a:rPr>
              <a:t>Ensure the survey questions are objective and avoid leading respondents to specific answers</a:t>
            </a:r>
          </a:p>
        </p:txBody>
      </p:sp>
      <p:sp>
        <p:nvSpPr>
          <p:cNvPr id="13" name="TextBox 12">
            <a:extLst>
              <a:ext uri="{FF2B5EF4-FFF2-40B4-BE49-F238E27FC236}">
                <a16:creationId xmlns:a16="http://schemas.microsoft.com/office/drawing/2014/main" id="{679CABA3-7314-438B-BCBD-341073CD96E5}"/>
              </a:ext>
            </a:extLst>
          </p:cNvPr>
          <p:cNvSpPr txBox="1"/>
          <p:nvPr/>
        </p:nvSpPr>
        <p:spPr>
          <a:xfrm>
            <a:off x="8502776" y="2040672"/>
            <a:ext cx="3964287" cy="1942198"/>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IN" sz="2800" b="1" dirty="0">
                <a:latin typeface="Times New Roman" panose="02020603050405020304" pitchFamily="18" charset="0"/>
                <a:cs typeface="Times New Roman" panose="02020603050405020304" pitchFamily="18" charset="0"/>
              </a:rPr>
              <a:t>Sample Size</a:t>
            </a:r>
          </a:p>
          <a:p>
            <a:pPr algn="just">
              <a:lnSpc>
                <a:spcPct val="150000"/>
              </a:lnSpc>
            </a:pPr>
            <a:r>
              <a:rPr lang="en-IN" dirty="0">
                <a:latin typeface="Times New Roman" panose="02020603050405020304" pitchFamily="18" charset="0"/>
                <a:cs typeface="Times New Roman" panose="02020603050405020304" pitchFamily="18" charset="0"/>
              </a:rPr>
              <a:t>Strive to gather a sufficient number o responses to ensure the data is representative of your audience.</a:t>
            </a:r>
          </a:p>
        </p:txBody>
      </p:sp>
      <p:sp>
        <p:nvSpPr>
          <p:cNvPr id="14" name="TextBox 13">
            <a:extLst>
              <a:ext uri="{FF2B5EF4-FFF2-40B4-BE49-F238E27FC236}">
                <a16:creationId xmlns:a16="http://schemas.microsoft.com/office/drawing/2014/main" id="{0C0ED413-0380-46CF-893D-7A81DF8DFD85}"/>
              </a:ext>
            </a:extLst>
          </p:cNvPr>
          <p:cNvSpPr txBox="1"/>
          <p:nvPr/>
        </p:nvSpPr>
        <p:spPr>
          <a:xfrm>
            <a:off x="2066693" y="5098458"/>
            <a:ext cx="3508917" cy="1935402"/>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IN" sz="2800" b="1" dirty="0">
                <a:latin typeface="Times New Roman" panose="02020603050405020304" pitchFamily="18" charset="0"/>
                <a:cs typeface="Times New Roman" panose="02020603050405020304" pitchFamily="18" charset="0"/>
              </a:rPr>
              <a:t>Data Quality</a:t>
            </a:r>
          </a:p>
          <a:p>
            <a:pPr algn="just">
              <a:lnSpc>
                <a:spcPct val="150000"/>
              </a:lnSpc>
            </a:pPr>
            <a:r>
              <a:rPr lang="en-IN" dirty="0">
                <a:latin typeface="Times New Roman" panose="02020603050405020304" pitchFamily="18" charset="0"/>
                <a:cs typeface="Times New Roman" panose="02020603050405020304" pitchFamily="18" charset="0"/>
              </a:rPr>
              <a:t>Implement measures to validate the accuracy and completeness of the survey responses.</a:t>
            </a:r>
          </a:p>
        </p:txBody>
      </p:sp>
      <p:sp>
        <p:nvSpPr>
          <p:cNvPr id="15" name="TextBox 14">
            <a:extLst>
              <a:ext uri="{FF2B5EF4-FFF2-40B4-BE49-F238E27FC236}">
                <a16:creationId xmlns:a16="http://schemas.microsoft.com/office/drawing/2014/main" id="{417E6581-2961-4FEB-A257-B2C9E95FA85A}"/>
              </a:ext>
            </a:extLst>
          </p:cNvPr>
          <p:cNvSpPr txBox="1"/>
          <p:nvPr/>
        </p:nvSpPr>
        <p:spPr>
          <a:xfrm>
            <a:off x="8565080" y="5098458"/>
            <a:ext cx="3677073" cy="2773195"/>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IN" sz="2800" b="1" dirty="0">
                <a:latin typeface="Times New Roman" panose="02020603050405020304" pitchFamily="18" charset="0"/>
                <a:cs typeface="Times New Roman" panose="02020603050405020304" pitchFamily="18" charset="0"/>
              </a:rPr>
              <a:t>Privacy Concerns</a:t>
            </a:r>
          </a:p>
          <a:p>
            <a:pPr algn="just">
              <a:lnSpc>
                <a:spcPct val="150000"/>
              </a:lnSpc>
            </a:pPr>
            <a:r>
              <a:rPr lang="en-US" sz="1800" dirty="0">
                <a:solidFill>
                  <a:srgbClr val="443728"/>
                </a:solidFill>
                <a:latin typeface="Times New Roman" panose="02020603050405020304" pitchFamily="18" charset="0"/>
                <a:ea typeface="Open Sans" pitchFamily="34" charset="-122"/>
                <a:cs typeface="Times New Roman" panose="02020603050405020304" pitchFamily="18" charset="0"/>
              </a:rPr>
              <a:t>Respect the privacy of your participants by adhering to data protection guidelines and best practices.</a:t>
            </a:r>
            <a:endParaRPr lang="en-US" sz="1800" dirty="0">
              <a:latin typeface="Times New Roman" panose="02020603050405020304" pitchFamily="18" charset="0"/>
              <a:cs typeface="Times New Roman" panose="02020603050405020304" pitchFamily="18" charset="0"/>
            </a:endParaRPr>
          </a:p>
          <a:p>
            <a:pPr algn="just">
              <a:lnSpc>
                <a:spcPct val="150000"/>
              </a:lnSpc>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120" y="18299"/>
            <a:ext cx="14630400" cy="8229600"/>
          </a:xfrm>
          <a:prstGeom prst="rect">
            <a:avLst/>
          </a:prstGeom>
          <a:solidFill>
            <a:srgbClr val="FCFCFC"/>
          </a:solidFill>
          <a:ln/>
        </p:spPr>
        <p:txBody>
          <a:bodyPr/>
          <a:lstStyle/>
          <a:p>
            <a:endParaRPr lang="en-IN" dirty="0"/>
          </a:p>
        </p:txBody>
      </p:sp>
      <p:sp>
        <p:nvSpPr>
          <p:cNvPr id="4" name="Text 2"/>
          <p:cNvSpPr/>
          <p:nvPr/>
        </p:nvSpPr>
        <p:spPr>
          <a:xfrm>
            <a:off x="2037993" y="3767614"/>
            <a:ext cx="5554980" cy="694373"/>
          </a:xfrm>
          <a:prstGeom prst="rect">
            <a:avLst/>
          </a:prstGeom>
          <a:noFill/>
          <a:ln/>
        </p:spPr>
        <p:txBody>
          <a:bodyPr wrap="none" rtlCol="0" anchor="t"/>
          <a:lstStyle/>
          <a:p>
            <a:pPr marL="0" indent="0">
              <a:lnSpc>
                <a:spcPts val="5468"/>
              </a:lnSpc>
              <a:buNone/>
            </a:pPr>
            <a:endParaRPr lang="en-US" sz="4374" dirty="0"/>
          </a:p>
        </p:txBody>
      </p:sp>
      <p:sp>
        <p:nvSpPr>
          <p:cNvPr id="7" name="Text 2">
            <a:extLst>
              <a:ext uri="{FF2B5EF4-FFF2-40B4-BE49-F238E27FC236}">
                <a16:creationId xmlns:a16="http://schemas.microsoft.com/office/drawing/2014/main" id="{BCB35664-FBA8-4252-8A91-4731EA7D6D8C}"/>
              </a:ext>
            </a:extLst>
          </p:cNvPr>
          <p:cNvSpPr/>
          <p:nvPr/>
        </p:nvSpPr>
        <p:spPr>
          <a:xfrm>
            <a:off x="1280193" y="931053"/>
            <a:ext cx="5176242" cy="647105"/>
          </a:xfrm>
          <a:prstGeom prst="rect">
            <a:avLst/>
          </a:prstGeom>
          <a:noFill/>
          <a:ln/>
        </p:spPr>
        <p:txBody>
          <a:bodyPr wrap="none" rtlCol="0" anchor="t"/>
          <a:lstStyle/>
          <a:p>
            <a:pPr marL="0" indent="0">
              <a:lnSpc>
                <a:spcPts val="5095"/>
              </a:lnSpc>
              <a:buNone/>
            </a:pPr>
            <a:r>
              <a:rPr lang="en-US" sz="5400" b="1" dirty="0">
                <a:solidFill>
                  <a:srgbClr val="1F1E1E"/>
                </a:solidFill>
                <a:latin typeface="Arial Narrow" panose="020B0606020202030204" pitchFamily="34" charset="0"/>
                <a:ea typeface="Alexandria" pitchFamily="34" charset="-122"/>
                <a:cs typeface="Alexandria" pitchFamily="34" charset="-120"/>
              </a:rPr>
              <a:t>Conclusion</a:t>
            </a:r>
            <a:endParaRPr lang="en-US" sz="5400" dirty="0">
              <a:latin typeface="Arial Narrow" panose="020B0606020202030204" pitchFamily="34" charset="0"/>
            </a:endParaRPr>
          </a:p>
        </p:txBody>
      </p:sp>
      <p:sp>
        <p:nvSpPr>
          <p:cNvPr id="8" name="Text 3">
            <a:extLst>
              <a:ext uri="{FF2B5EF4-FFF2-40B4-BE49-F238E27FC236}">
                <a16:creationId xmlns:a16="http://schemas.microsoft.com/office/drawing/2014/main" id="{4CA57C51-C633-4D80-A36E-0C8F8F2A5DCF}"/>
              </a:ext>
            </a:extLst>
          </p:cNvPr>
          <p:cNvSpPr/>
          <p:nvPr/>
        </p:nvSpPr>
        <p:spPr>
          <a:xfrm>
            <a:off x="2138779" y="1798313"/>
            <a:ext cx="10352603" cy="2033231"/>
          </a:xfrm>
          <a:prstGeom prst="rect">
            <a:avLst/>
          </a:prstGeom>
          <a:noFill/>
          <a:ln/>
        </p:spPr>
        <p:txBody>
          <a:bodyPr wrap="square" rtlCol="0" anchor="t"/>
          <a:lstStyle/>
          <a:p>
            <a:pPr marL="0" indent="0" algn="just">
              <a:lnSpc>
                <a:spcPts val="2609"/>
              </a:lnSpc>
              <a:buNone/>
            </a:pPr>
            <a:r>
              <a:rPr lang="en-US" sz="2400" dirty="0">
                <a:solidFill>
                  <a:srgbClr val="3B3535"/>
                </a:solidFill>
                <a:latin typeface="Times New Roman" panose="02020603050405020304" pitchFamily="18" charset="0"/>
                <a:ea typeface="Sora" pitchFamily="34" charset="-122"/>
                <a:cs typeface="Times New Roman" panose="02020603050405020304" pitchFamily="18" charset="0"/>
              </a:rPr>
              <a:t>In conclusion, the survey on social media usage has provided valuable insights into the preferences and behaviors of the target audience. The data collected and the analysis conducted have highlighted key trends and patterns that will inform the development of the Google survey form. Moving forward, the team will leverage these findings to design an engaging and user-friendly interface that resonates with the target audience and delivers meaningful insights to the client.</a:t>
            </a:r>
            <a:endParaRPr lang="en-US" sz="2400" dirty="0">
              <a:latin typeface="Times New Roman" panose="02020603050405020304" pitchFamily="18" charset="0"/>
              <a:cs typeface="Times New Roman" panose="02020603050405020304" pitchFamily="18" charset="0"/>
            </a:endParaRPr>
          </a:p>
        </p:txBody>
      </p:sp>
      <p:sp>
        <p:nvSpPr>
          <p:cNvPr id="9" name="Text 4">
            <a:extLst>
              <a:ext uri="{FF2B5EF4-FFF2-40B4-BE49-F238E27FC236}">
                <a16:creationId xmlns:a16="http://schemas.microsoft.com/office/drawing/2014/main" id="{F368D89D-2FB2-4FAF-BC35-CC8397FC9C2A}"/>
              </a:ext>
            </a:extLst>
          </p:cNvPr>
          <p:cNvSpPr/>
          <p:nvPr/>
        </p:nvSpPr>
        <p:spPr>
          <a:xfrm>
            <a:off x="2138779" y="4824843"/>
            <a:ext cx="10352603" cy="1656159"/>
          </a:xfrm>
          <a:prstGeom prst="rect">
            <a:avLst/>
          </a:prstGeom>
          <a:noFill/>
          <a:ln/>
        </p:spPr>
        <p:txBody>
          <a:bodyPr wrap="square" rtlCol="0" anchor="t"/>
          <a:lstStyle/>
          <a:p>
            <a:pPr marL="0" indent="0">
              <a:lnSpc>
                <a:spcPts val="2609"/>
              </a:lnSpc>
              <a:buNone/>
            </a:pPr>
            <a:endParaRPr lang="en-US" sz="1630" dirty="0"/>
          </a:p>
        </p:txBody>
      </p:sp>
      <p:sp>
        <p:nvSpPr>
          <p:cNvPr id="11" name="Text 2">
            <a:extLst>
              <a:ext uri="{FF2B5EF4-FFF2-40B4-BE49-F238E27FC236}">
                <a16:creationId xmlns:a16="http://schemas.microsoft.com/office/drawing/2014/main" id="{D20FED25-6D0A-4C75-8A83-A4C36919F704}"/>
              </a:ext>
            </a:extLst>
          </p:cNvPr>
          <p:cNvSpPr/>
          <p:nvPr/>
        </p:nvSpPr>
        <p:spPr>
          <a:xfrm>
            <a:off x="1280193" y="3860601"/>
            <a:ext cx="10628521" cy="3906419"/>
          </a:xfrm>
          <a:prstGeom prst="rect">
            <a:avLst/>
          </a:prstGeom>
          <a:noFill/>
          <a:ln/>
        </p:spPr>
        <p:txBody>
          <a:bodyPr wrap="none" rtlCol="0" anchor="t"/>
          <a:lstStyle/>
          <a:p>
            <a:pPr marL="0" indent="0" algn="just">
              <a:lnSpc>
                <a:spcPts val="5095"/>
              </a:lnSpc>
              <a:buNone/>
            </a:pPr>
            <a:r>
              <a:rPr lang="en-US" sz="3600" b="1" dirty="0">
                <a:solidFill>
                  <a:srgbClr val="1F1E1E"/>
                </a:solidFill>
                <a:latin typeface="Arial Narrow" panose="020B0606020202030204" pitchFamily="34" charset="0"/>
                <a:ea typeface="Alexandria" pitchFamily="34" charset="-122"/>
                <a:cs typeface="Alexandria" pitchFamily="34" charset="-120"/>
              </a:rPr>
              <a:t>References :</a:t>
            </a:r>
          </a:p>
          <a:p>
            <a:pPr lvl="2" algn="just">
              <a:lnSpc>
                <a:spcPts val="5095"/>
              </a:lnSpc>
            </a:pPr>
            <a:r>
              <a:rPr lang="en-IN" sz="2800" dirty="0">
                <a:solidFill>
                  <a:srgbClr val="443728"/>
                </a:solidFill>
                <a:latin typeface="Arial Narrow" panose="020B0606020202030204" pitchFamily="34" charset="0"/>
                <a:hlinkClick r:id="rId3"/>
              </a:rPr>
              <a:t>https://www.google.com/forms/</a:t>
            </a:r>
            <a:endParaRPr lang="en-IN" sz="2800" dirty="0">
              <a:solidFill>
                <a:srgbClr val="443728"/>
              </a:solidFill>
              <a:latin typeface="Arial Narrow" panose="020B0606020202030204" pitchFamily="34" charset="0"/>
            </a:endParaRPr>
          </a:p>
          <a:p>
            <a:pPr algn="just">
              <a:lnSpc>
                <a:spcPts val="5095"/>
              </a:lnSpc>
            </a:pPr>
            <a:r>
              <a:rPr lang="en-IN" sz="3600" b="1" dirty="0">
                <a:solidFill>
                  <a:srgbClr val="443728"/>
                </a:solidFill>
                <a:latin typeface="Arial Narrow" panose="020B0606020202030204" pitchFamily="34" charset="0"/>
              </a:rPr>
              <a:t>Link to Google Form :</a:t>
            </a:r>
          </a:p>
          <a:p>
            <a:pPr lvl="2" algn="just">
              <a:lnSpc>
                <a:spcPts val="5095"/>
              </a:lnSpc>
            </a:pPr>
            <a:r>
              <a:rPr lang="en-IN" sz="2800" b="1" dirty="0">
                <a:solidFill>
                  <a:srgbClr val="443728"/>
                </a:solidFill>
                <a:latin typeface="Arial Narrow" panose="020B0606020202030204" pitchFamily="34" charset="0"/>
                <a:hlinkClick r:id="rId4"/>
              </a:rPr>
              <a:t>https://docs.google.com/forms/d/e/1FAIpQLSe2-</a:t>
            </a:r>
            <a:endParaRPr lang="en-IN" sz="2800" b="1" dirty="0">
              <a:solidFill>
                <a:srgbClr val="443728"/>
              </a:solidFill>
              <a:latin typeface="Arial Narrow" panose="020B0606020202030204" pitchFamily="34" charset="0"/>
            </a:endParaRPr>
          </a:p>
          <a:p>
            <a:pPr lvl="2" algn="just">
              <a:lnSpc>
                <a:spcPts val="5095"/>
              </a:lnSpc>
            </a:pPr>
            <a:r>
              <a:rPr lang="en-IN" sz="2800" b="1" dirty="0">
                <a:solidFill>
                  <a:srgbClr val="443728"/>
                </a:solidFill>
                <a:latin typeface="Arial Narrow" panose="020B0606020202030204" pitchFamily="34" charset="0"/>
              </a:rPr>
              <a:t>YdrzR5SCyI5BoNxhge7DQ1H90wgTLBEax</a:t>
            </a:r>
          </a:p>
          <a:p>
            <a:pPr lvl="2" algn="just">
              <a:lnSpc>
                <a:spcPts val="5095"/>
              </a:lnSpc>
            </a:pPr>
            <a:r>
              <a:rPr lang="en-IN" sz="2800" b="1" dirty="0">
                <a:solidFill>
                  <a:srgbClr val="443728"/>
                </a:solidFill>
                <a:latin typeface="Arial Narrow" panose="020B0606020202030204" pitchFamily="34" charset="0"/>
              </a:rPr>
              <a:t>P33YbfrZVd2w/</a:t>
            </a:r>
            <a:r>
              <a:rPr lang="en-IN" sz="2800" b="1" dirty="0" err="1">
                <a:solidFill>
                  <a:srgbClr val="443728"/>
                </a:solidFill>
                <a:latin typeface="Arial Narrow" panose="020B0606020202030204" pitchFamily="34" charset="0"/>
              </a:rPr>
              <a:t>viewform?usp</a:t>
            </a:r>
            <a:r>
              <a:rPr lang="en-IN" sz="2800" b="1" dirty="0">
                <a:solidFill>
                  <a:srgbClr val="443728"/>
                </a:solidFill>
                <a:latin typeface="Arial Narrow" panose="020B0606020202030204" pitchFamily="34" charset="0"/>
              </a:rPr>
              <a:t>=</a:t>
            </a:r>
            <a:r>
              <a:rPr lang="en-IN" sz="2800" b="1" dirty="0" err="1">
                <a:solidFill>
                  <a:srgbClr val="443728"/>
                </a:solidFill>
                <a:latin typeface="Arial Narrow" panose="020B0606020202030204" pitchFamily="34" charset="0"/>
              </a:rPr>
              <a:t>sf_link</a:t>
            </a:r>
            <a:endParaRPr lang="en-IN" sz="2800" b="1" dirty="0">
              <a:solidFill>
                <a:srgbClr val="443728"/>
              </a:solidFill>
              <a:latin typeface="Arial Narrow" panose="020B0606020202030204" pitchFamily="34" charset="0"/>
            </a:endParaRPr>
          </a:p>
          <a:p>
            <a:pPr algn="just">
              <a:lnSpc>
                <a:spcPts val="5095"/>
              </a:lnSpc>
            </a:pPr>
            <a:endParaRPr lang="en-IN" sz="3600" b="1" dirty="0">
              <a:solidFill>
                <a:srgbClr val="443728"/>
              </a:solidFill>
              <a:latin typeface="Arial Narrow" panose="020B0606020202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A261AC-40DF-4794-A80A-9E76D84D12D6}"/>
              </a:ext>
            </a:extLst>
          </p:cNvPr>
          <p:cNvSpPr txBox="1"/>
          <p:nvPr/>
        </p:nvSpPr>
        <p:spPr>
          <a:xfrm>
            <a:off x="602429" y="2200794"/>
            <a:ext cx="13522362" cy="2149819"/>
          </a:xfrm>
          <a:prstGeom prst="rect">
            <a:avLst/>
          </a:prstGeom>
          <a:noFill/>
        </p:spPr>
        <p:txBody>
          <a:bodyPr wrap="square" rtlCol="0">
            <a:spAutoFit/>
          </a:bodyPr>
          <a:lstStyle/>
          <a:p>
            <a:pPr algn="just"/>
            <a:r>
              <a:rPr lang="en-IN" sz="4370" b="1" dirty="0">
                <a:latin typeface="Arial Narrow" panose="020B0606020202030204" pitchFamily="34" charset="0"/>
              </a:rPr>
              <a:t>Introduction </a:t>
            </a:r>
          </a:p>
          <a:p>
            <a:pPr algn="just"/>
            <a:r>
              <a:rPr lang="en-US" dirty="0">
                <a:solidFill>
                  <a:srgbClr val="61615C"/>
                </a:solidFill>
                <a:latin typeface="Times New Roman" panose="02020603050405020304" pitchFamily="18" charset="0"/>
                <a:ea typeface="Tomorrow" pitchFamily="34" charset="-122"/>
                <a:cs typeface="Times New Roman" panose="02020603050405020304" pitchFamily="18" charset="0"/>
              </a:rPr>
              <a:t>                                   We are excited to present a project exploring the viewing habits and preferences of modern audiences. From the latest must-see TV shows to the biggest blockbuster movies, this comprehensive survey will delve into how people are consuming media in the digital age.</a:t>
            </a:r>
            <a:endParaRPr lang="en-US" dirty="0">
              <a:latin typeface="Times New Roman" panose="02020603050405020304" pitchFamily="18" charset="0"/>
              <a:cs typeface="Times New Roman" panose="02020603050405020304" pitchFamily="18" charset="0"/>
            </a:endParaRPr>
          </a:p>
          <a:p>
            <a:pPr algn="just"/>
            <a:endParaRPr lang="en-IN" dirty="0"/>
          </a:p>
          <a:p>
            <a:pPr algn="just"/>
            <a:endParaRPr lang="en-IN" dirty="0">
              <a:latin typeface="Arial Narrow" panose="020B0606020202030204" pitchFamily="34" charset="0"/>
            </a:endParaRPr>
          </a:p>
        </p:txBody>
      </p:sp>
      <p:sp>
        <p:nvSpPr>
          <p:cNvPr id="5" name="Rectangle 4">
            <a:extLst>
              <a:ext uri="{FF2B5EF4-FFF2-40B4-BE49-F238E27FC236}">
                <a16:creationId xmlns:a16="http://schemas.microsoft.com/office/drawing/2014/main" id="{2A4E7113-73C5-46E8-A0DC-E9A2E7B85717}"/>
              </a:ext>
            </a:extLst>
          </p:cNvPr>
          <p:cNvSpPr/>
          <p:nvPr/>
        </p:nvSpPr>
        <p:spPr>
          <a:xfrm>
            <a:off x="602429" y="4391799"/>
            <a:ext cx="13371755" cy="1492973"/>
          </a:xfrm>
          <a:prstGeom prst="rect">
            <a:avLst/>
          </a:prstGeom>
        </p:spPr>
        <p:txBody>
          <a:bodyPr wrap="square">
            <a:spAutoFit/>
          </a:bodyPr>
          <a:lstStyle/>
          <a:p>
            <a:pPr algn="just">
              <a:lnSpc>
                <a:spcPts val="2799"/>
              </a:lnSpc>
            </a:pPr>
            <a:r>
              <a:rPr lang="en-US" sz="4000" b="1" dirty="0">
                <a:solidFill>
                  <a:srgbClr val="443728"/>
                </a:solidFill>
                <a:latin typeface="Arial Narrow" panose="020B0606020202030204" pitchFamily="34" charset="0"/>
                <a:ea typeface="Open Sans" pitchFamily="34" charset="-122"/>
                <a:cs typeface="Open Sans" pitchFamily="34" charset="-120"/>
              </a:rPr>
              <a:t>Platform Used :</a:t>
            </a:r>
          </a:p>
          <a:p>
            <a:pPr algn="just">
              <a:lnSpc>
                <a:spcPts val="2799"/>
              </a:lnSpc>
            </a:pPr>
            <a:r>
              <a:rPr lang="en-US" sz="2400" b="1" dirty="0">
                <a:solidFill>
                  <a:srgbClr val="443728"/>
                </a:solidFill>
                <a:latin typeface="Alexandria"/>
                <a:ea typeface="Open Sans" pitchFamily="34" charset="-122"/>
                <a:cs typeface="Open Sans" pitchFamily="34" charset="-120"/>
              </a:rPr>
              <a:t>	</a:t>
            </a:r>
            <a:r>
              <a:rPr lang="en-US" altLang="en-US" dirty="0">
                <a:solidFill>
                  <a:srgbClr val="443728"/>
                </a:solidFill>
                <a:latin typeface="Times New Roman" panose="02020603050405020304" pitchFamily="18" charset="0"/>
                <a:cs typeface="Times New Roman" panose="02020603050405020304" pitchFamily="18" charset="0"/>
              </a:rPr>
              <a:t>Google Forms is a versatile tool offered by Google for creating customizable online surveys and questionnaires. With intuitive design features and seamless integration with other Google services, it allows users to effortlessly collect and analyze data. From simple feedback forms to complex research surveys, Google Forms offers a user-friendly platform for data collection.</a:t>
            </a:r>
          </a:p>
        </p:txBody>
      </p:sp>
    </p:spTree>
    <p:extLst>
      <p:ext uri="{BB962C8B-B14F-4D97-AF65-F5344CB8AC3E}">
        <p14:creationId xmlns:p14="http://schemas.microsoft.com/office/powerpoint/2010/main" val="2519838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32274" y="-43773"/>
            <a:ext cx="14630400" cy="8229600"/>
          </a:xfrm>
          <a:prstGeom prst="rect">
            <a:avLst/>
          </a:prstGeom>
          <a:solidFill>
            <a:srgbClr val="FCFCFC"/>
          </a:solidFill>
          <a:ln/>
        </p:spPr>
        <p:txBody>
          <a:bodyPr/>
          <a:lstStyle/>
          <a:p>
            <a:endParaRPr lang="en-IN" dirty="0"/>
          </a:p>
        </p:txBody>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833199" y="1498878"/>
            <a:ext cx="5554980" cy="694373"/>
          </a:xfrm>
          <a:prstGeom prst="rect">
            <a:avLst/>
          </a:prstGeom>
          <a:noFill/>
          <a:ln/>
        </p:spPr>
        <p:txBody>
          <a:bodyPr wrap="none" rtlCol="0" anchor="t"/>
          <a:lstStyle/>
          <a:p>
            <a:pPr marL="0" indent="0">
              <a:lnSpc>
                <a:spcPts val="5468"/>
              </a:lnSpc>
              <a:buNone/>
            </a:pPr>
            <a:r>
              <a:rPr lang="en-US" sz="4374" b="1" dirty="0">
                <a:solidFill>
                  <a:srgbClr val="1D1D1B"/>
                </a:solidFill>
                <a:latin typeface="Arial Narrow" panose="020B0606020202030204" pitchFamily="34" charset="0"/>
                <a:ea typeface="Tomorrow" pitchFamily="34" charset="-122"/>
                <a:cs typeface="Tomorrow" pitchFamily="34" charset="-120"/>
              </a:rPr>
              <a:t>Literature Survey</a:t>
            </a:r>
            <a:endParaRPr lang="en-US" sz="4374" dirty="0">
              <a:latin typeface="Arial Narrow" panose="020B0606020202030204" pitchFamily="34" charset="0"/>
            </a:endParaRPr>
          </a:p>
        </p:txBody>
      </p:sp>
      <p:sp>
        <p:nvSpPr>
          <p:cNvPr id="6" name="Shape 3"/>
          <p:cNvSpPr/>
          <p:nvPr/>
        </p:nvSpPr>
        <p:spPr>
          <a:xfrm>
            <a:off x="833199" y="2526506"/>
            <a:ext cx="4542115" cy="2346365"/>
          </a:xfrm>
          <a:prstGeom prst="roundRect">
            <a:avLst>
              <a:gd name="adj" fmla="val 5682"/>
            </a:avLst>
          </a:prstGeom>
          <a:solidFill>
            <a:srgbClr val="EAEAEA"/>
          </a:solidFill>
          <a:ln/>
        </p:spPr>
        <p:txBody>
          <a:bodyPr/>
          <a:lstStyle/>
          <a:p>
            <a:endParaRPr lang="en-IN" dirty="0"/>
          </a:p>
        </p:txBody>
      </p:sp>
      <p:sp>
        <p:nvSpPr>
          <p:cNvPr id="7" name="Text 4"/>
          <p:cNvSpPr/>
          <p:nvPr/>
        </p:nvSpPr>
        <p:spPr>
          <a:xfrm>
            <a:off x="1055370" y="2748677"/>
            <a:ext cx="3505200" cy="347186"/>
          </a:xfrm>
          <a:prstGeom prst="rect">
            <a:avLst/>
          </a:prstGeom>
          <a:noFill/>
          <a:ln/>
        </p:spPr>
        <p:txBody>
          <a:bodyPr wrap="none" rtlCol="0" anchor="t"/>
          <a:lstStyle/>
          <a:p>
            <a:pPr marL="0" indent="0">
              <a:lnSpc>
                <a:spcPts val="2734"/>
              </a:lnSpc>
              <a:buNone/>
            </a:pPr>
            <a:r>
              <a:rPr lang="en-US" sz="2187" b="1" dirty="0">
                <a:solidFill>
                  <a:srgbClr val="1D1D1B"/>
                </a:solidFill>
                <a:latin typeface="Arial Narrow" panose="020B0606020202030204" pitchFamily="34" charset="0"/>
                <a:ea typeface="Tomorrow" pitchFamily="34" charset="-122"/>
                <a:cs typeface="Tomorrow" pitchFamily="34" charset="-120"/>
              </a:rPr>
              <a:t>Identify your topic</a:t>
            </a:r>
            <a:endParaRPr lang="en-US" sz="2187" dirty="0">
              <a:latin typeface="Arial Narrow" panose="020B0606020202030204" pitchFamily="34" charset="0"/>
            </a:endParaRPr>
          </a:p>
        </p:txBody>
      </p:sp>
      <p:sp>
        <p:nvSpPr>
          <p:cNvPr id="8" name="Text 5"/>
          <p:cNvSpPr/>
          <p:nvPr/>
        </p:nvSpPr>
        <p:spPr>
          <a:xfrm>
            <a:off x="1015484" y="3174045"/>
            <a:ext cx="4097774" cy="1421606"/>
          </a:xfrm>
          <a:prstGeom prst="rect">
            <a:avLst/>
          </a:prstGeom>
          <a:noFill/>
          <a:ln/>
        </p:spPr>
        <p:txBody>
          <a:bodyPr wrap="square" rtlCol="0" anchor="t"/>
          <a:lstStyle/>
          <a:p>
            <a:pPr algn="just">
              <a:lnSpc>
                <a:spcPts val="2799"/>
              </a:lnSpc>
            </a:pPr>
            <a:r>
              <a:rPr lang="en-US" sz="1750" dirty="0">
                <a:solidFill>
                  <a:srgbClr val="61615C"/>
                </a:solidFill>
                <a:latin typeface="Times New Roman" panose="02020603050405020304" pitchFamily="18" charset="0"/>
                <a:ea typeface="Tomorrow" pitchFamily="34" charset="-122"/>
                <a:cs typeface="Times New Roman" panose="02020603050405020304" pitchFamily="18" charset="0"/>
              </a:rPr>
              <a:t>Determine the focus of your survey, on media across different platforms like TV, movies, YouTube, and OTT services.</a:t>
            </a:r>
            <a:endParaRPr lang="en-US" sz="1750" dirty="0">
              <a:latin typeface="Times New Roman" panose="02020603050405020304" pitchFamily="18" charset="0"/>
              <a:cs typeface="Times New Roman" panose="02020603050405020304" pitchFamily="18" charset="0"/>
            </a:endParaRPr>
          </a:p>
        </p:txBody>
      </p:sp>
      <p:sp>
        <p:nvSpPr>
          <p:cNvPr id="9" name="Shape 6"/>
          <p:cNvSpPr/>
          <p:nvPr/>
        </p:nvSpPr>
        <p:spPr>
          <a:xfrm>
            <a:off x="5597485" y="2526505"/>
            <a:ext cx="4542115" cy="2346365"/>
          </a:xfrm>
          <a:prstGeom prst="roundRect">
            <a:avLst>
              <a:gd name="adj" fmla="val 5682"/>
            </a:avLst>
          </a:prstGeom>
          <a:solidFill>
            <a:srgbClr val="EAEAEA"/>
          </a:solidFill>
          <a:ln/>
        </p:spPr>
      </p:sp>
      <p:sp>
        <p:nvSpPr>
          <p:cNvPr id="10" name="Text 7"/>
          <p:cNvSpPr/>
          <p:nvPr/>
        </p:nvSpPr>
        <p:spPr>
          <a:xfrm>
            <a:off x="5819656" y="2748677"/>
            <a:ext cx="3010972" cy="347186"/>
          </a:xfrm>
          <a:prstGeom prst="rect">
            <a:avLst/>
          </a:prstGeom>
          <a:noFill/>
          <a:ln/>
        </p:spPr>
        <p:txBody>
          <a:bodyPr wrap="none" rtlCol="0" anchor="t"/>
          <a:lstStyle/>
          <a:p>
            <a:pPr marL="0" indent="0">
              <a:lnSpc>
                <a:spcPts val="2734"/>
              </a:lnSpc>
              <a:buNone/>
            </a:pPr>
            <a:r>
              <a:rPr lang="en-US" sz="2187" b="1" dirty="0">
                <a:solidFill>
                  <a:srgbClr val="1D1D1B"/>
                </a:solidFill>
                <a:latin typeface="Arial Narrow" panose="020B0606020202030204" pitchFamily="34" charset="0"/>
                <a:ea typeface="Tomorrow" pitchFamily="34" charset="-122"/>
                <a:cs typeface="Tomorrow" pitchFamily="34" charset="-120"/>
              </a:rPr>
              <a:t>Identify survey Objectives</a:t>
            </a:r>
            <a:endParaRPr lang="en-US" sz="2187" dirty="0">
              <a:latin typeface="Arial Narrow" panose="020B0606020202030204" pitchFamily="34" charset="0"/>
            </a:endParaRPr>
          </a:p>
        </p:txBody>
      </p:sp>
      <p:sp>
        <p:nvSpPr>
          <p:cNvPr id="11" name="Text 8"/>
          <p:cNvSpPr/>
          <p:nvPr/>
        </p:nvSpPr>
        <p:spPr>
          <a:xfrm>
            <a:off x="5819656" y="3229094"/>
            <a:ext cx="4097774" cy="1421606"/>
          </a:xfrm>
          <a:prstGeom prst="rect">
            <a:avLst/>
          </a:prstGeom>
          <a:noFill/>
          <a:ln/>
        </p:spPr>
        <p:txBody>
          <a:bodyPr wrap="square" rtlCol="0" anchor="t"/>
          <a:lstStyle/>
          <a:p>
            <a:pPr marL="0" indent="0" algn="just">
              <a:lnSpc>
                <a:spcPts val="2799"/>
              </a:lnSpc>
              <a:buNone/>
            </a:pPr>
            <a:r>
              <a:rPr lang="en-US" sz="1750" dirty="0">
                <a:solidFill>
                  <a:srgbClr val="61615C"/>
                </a:solidFill>
                <a:latin typeface="Times New Roman" panose="02020603050405020304" pitchFamily="18" charset="0"/>
                <a:ea typeface="Tomorrow" pitchFamily="34" charset="-122"/>
                <a:cs typeface="Times New Roman" panose="02020603050405020304" pitchFamily="18" charset="0"/>
              </a:rPr>
              <a:t>Previous surveys have investigated how viewing habits vary based on factors such as age, gender, income, and education level.</a:t>
            </a:r>
            <a:endParaRPr lang="en-US" sz="1750" dirty="0">
              <a:latin typeface="Times New Roman" panose="02020603050405020304" pitchFamily="18" charset="0"/>
              <a:cs typeface="Times New Roman" panose="02020603050405020304" pitchFamily="18" charset="0"/>
            </a:endParaRPr>
          </a:p>
        </p:txBody>
      </p:sp>
      <p:sp>
        <p:nvSpPr>
          <p:cNvPr id="12" name="Shape 9"/>
          <p:cNvSpPr/>
          <p:nvPr/>
        </p:nvSpPr>
        <p:spPr>
          <a:xfrm>
            <a:off x="843958" y="5095041"/>
            <a:ext cx="9295642" cy="1918945"/>
          </a:xfrm>
          <a:prstGeom prst="roundRect">
            <a:avLst>
              <a:gd name="adj" fmla="val 8151"/>
            </a:avLst>
          </a:prstGeom>
          <a:solidFill>
            <a:srgbClr val="EAEAEA"/>
          </a:solidFill>
          <a:ln/>
        </p:spPr>
        <p:txBody>
          <a:bodyPr/>
          <a:lstStyle/>
          <a:p>
            <a:endParaRPr lang="en-IN" dirty="0"/>
          </a:p>
        </p:txBody>
      </p:sp>
      <p:sp>
        <p:nvSpPr>
          <p:cNvPr id="13" name="Text 10"/>
          <p:cNvSpPr/>
          <p:nvPr/>
        </p:nvSpPr>
        <p:spPr>
          <a:xfrm>
            <a:off x="1055370" y="5317212"/>
            <a:ext cx="4018002" cy="347186"/>
          </a:xfrm>
          <a:prstGeom prst="rect">
            <a:avLst/>
          </a:prstGeom>
          <a:noFill/>
          <a:ln/>
        </p:spPr>
        <p:txBody>
          <a:bodyPr wrap="none" rtlCol="0" anchor="t"/>
          <a:lstStyle/>
          <a:p>
            <a:pPr>
              <a:lnSpc>
                <a:spcPts val="2734"/>
              </a:lnSpc>
            </a:pPr>
            <a:r>
              <a:rPr lang="en-US" sz="2187" b="1" dirty="0">
                <a:solidFill>
                  <a:srgbClr val="1D1D1B"/>
                </a:solidFill>
                <a:latin typeface="Arial Narrow" panose="020B0606020202030204" pitchFamily="34" charset="0"/>
                <a:ea typeface="Tomorrow" pitchFamily="34" charset="-122"/>
                <a:cs typeface="Tomorrow" pitchFamily="34" charset="-120"/>
              </a:rPr>
              <a:t>Viewing Habits Research</a:t>
            </a:r>
            <a:endParaRPr lang="en-US" sz="2187" dirty="0">
              <a:latin typeface="Arial Narrow" panose="020B0606020202030204" pitchFamily="34" charset="0"/>
            </a:endParaRPr>
          </a:p>
        </p:txBody>
      </p:sp>
      <p:sp>
        <p:nvSpPr>
          <p:cNvPr id="14" name="Text 11"/>
          <p:cNvSpPr/>
          <p:nvPr/>
        </p:nvSpPr>
        <p:spPr>
          <a:xfrm>
            <a:off x="1055370" y="5797629"/>
            <a:ext cx="9084230" cy="1216357"/>
          </a:xfrm>
          <a:prstGeom prst="rect">
            <a:avLst/>
          </a:prstGeom>
          <a:noFill/>
          <a:ln/>
        </p:spPr>
        <p:txBody>
          <a:bodyPr wrap="square" rtlCol="0" anchor="t"/>
          <a:lstStyle/>
          <a:p>
            <a:pPr algn="just">
              <a:lnSpc>
                <a:spcPts val="2799"/>
              </a:lnSpc>
            </a:pPr>
            <a:r>
              <a:rPr lang="en-US" sz="1750" dirty="0">
                <a:solidFill>
                  <a:srgbClr val="61615C"/>
                </a:solidFill>
                <a:latin typeface="Times New Roman" panose="02020603050405020304" pitchFamily="18" charset="0"/>
                <a:ea typeface="Tomorrow"/>
                <a:cs typeface="Times New Roman" panose="02020603050405020304" pitchFamily="18" charset="0"/>
              </a:rPr>
              <a:t>Existing studies have examined how people consume media across different platforms like TV, movies, YouTube, and OTT services.</a:t>
            </a:r>
            <a:endParaRPr lang="en-US" sz="1750" dirty="0">
              <a:latin typeface="Times New Roman" panose="02020603050405020304" pitchFamily="18" charset="0"/>
              <a:ea typeface="Tomorrow"/>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10758"/>
            <a:ext cx="14630400" cy="8229600"/>
          </a:xfrm>
          <a:prstGeom prst="rect">
            <a:avLst/>
          </a:prstGeom>
          <a:solidFill>
            <a:srgbClr val="FCFCFC"/>
          </a:solidFill>
          <a:ln/>
        </p:spPr>
      </p:sp>
      <p:pic>
        <p:nvPicPr>
          <p:cNvPr id="4"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5" name="Text 2"/>
          <p:cNvSpPr/>
          <p:nvPr/>
        </p:nvSpPr>
        <p:spPr>
          <a:xfrm>
            <a:off x="4482346" y="605909"/>
            <a:ext cx="5498902" cy="687348"/>
          </a:xfrm>
          <a:prstGeom prst="rect">
            <a:avLst/>
          </a:prstGeom>
          <a:noFill/>
          <a:ln/>
        </p:spPr>
        <p:txBody>
          <a:bodyPr wrap="none" rtlCol="0" anchor="t"/>
          <a:lstStyle/>
          <a:p>
            <a:pPr marL="0" indent="0">
              <a:lnSpc>
                <a:spcPts val="5412"/>
              </a:lnSpc>
              <a:buNone/>
            </a:pPr>
            <a:r>
              <a:rPr lang="en-US" sz="4330" b="1" dirty="0">
                <a:solidFill>
                  <a:srgbClr val="1D1D1B"/>
                </a:solidFill>
                <a:latin typeface="Arial Narrow" panose="020B0606020202030204" pitchFamily="34" charset="0"/>
                <a:ea typeface="Tomorrow" pitchFamily="34" charset="-122"/>
                <a:cs typeface="Tomorrow" pitchFamily="34" charset="-120"/>
              </a:rPr>
              <a:t>Procedures</a:t>
            </a:r>
            <a:endParaRPr lang="en-US" sz="4330" dirty="0">
              <a:latin typeface="Arial Narrow" panose="020B0606020202030204" pitchFamily="34" charset="0"/>
            </a:endParaRPr>
          </a:p>
        </p:txBody>
      </p:sp>
      <p:sp>
        <p:nvSpPr>
          <p:cNvPr id="6" name="Shape 3"/>
          <p:cNvSpPr/>
          <p:nvPr/>
        </p:nvSpPr>
        <p:spPr>
          <a:xfrm>
            <a:off x="4790361" y="1623179"/>
            <a:ext cx="43934" cy="6000512"/>
          </a:xfrm>
          <a:prstGeom prst="rect">
            <a:avLst/>
          </a:prstGeom>
          <a:solidFill>
            <a:srgbClr val="CCCCCB"/>
          </a:solidFill>
          <a:ln/>
        </p:spPr>
      </p:sp>
      <p:sp>
        <p:nvSpPr>
          <p:cNvPr id="7" name="Shape 4"/>
          <p:cNvSpPr/>
          <p:nvPr/>
        </p:nvSpPr>
        <p:spPr>
          <a:xfrm>
            <a:off x="5059680" y="2020431"/>
            <a:ext cx="769739" cy="43934"/>
          </a:xfrm>
          <a:prstGeom prst="rect">
            <a:avLst/>
          </a:prstGeom>
          <a:solidFill>
            <a:srgbClr val="CCCCCB"/>
          </a:solidFill>
          <a:ln/>
        </p:spPr>
      </p:sp>
      <p:sp>
        <p:nvSpPr>
          <p:cNvPr id="8" name="Shape 5"/>
          <p:cNvSpPr/>
          <p:nvPr/>
        </p:nvSpPr>
        <p:spPr>
          <a:xfrm>
            <a:off x="4564856" y="1794986"/>
            <a:ext cx="494824" cy="494824"/>
          </a:xfrm>
          <a:prstGeom prst="roundRect">
            <a:avLst>
              <a:gd name="adj" fmla="val 26671"/>
            </a:avLst>
          </a:prstGeom>
          <a:solidFill>
            <a:srgbClr val="EAEAEA"/>
          </a:solidFill>
          <a:ln/>
        </p:spPr>
      </p:sp>
      <p:sp>
        <p:nvSpPr>
          <p:cNvPr id="9" name="Text 6"/>
          <p:cNvSpPr/>
          <p:nvPr/>
        </p:nvSpPr>
        <p:spPr>
          <a:xfrm>
            <a:off x="4737140" y="1836182"/>
            <a:ext cx="150138" cy="412313"/>
          </a:xfrm>
          <a:prstGeom prst="rect">
            <a:avLst/>
          </a:prstGeom>
          <a:noFill/>
          <a:ln/>
        </p:spPr>
        <p:txBody>
          <a:bodyPr wrap="none" rtlCol="0" anchor="t"/>
          <a:lstStyle/>
          <a:p>
            <a:pPr marL="0" indent="0" algn="ctr">
              <a:lnSpc>
                <a:spcPts val="3247"/>
              </a:lnSpc>
              <a:buNone/>
            </a:pPr>
            <a:r>
              <a:rPr lang="en-US" sz="2598" b="1" dirty="0">
                <a:solidFill>
                  <a:srgbClr val="1D1D1B"/>
                </a:solidFill>
                <a:latin typeface="Tomorrow" pitchFamily="34" charset="0"/>
                <a:ea typeface="Tomorrow" pitchFamily="34" charset="-122"/>
                <a:cs typeface="Tomorrow" pitchFamily="34" charset="-120"/>
              </a:rPr>
              <a:t>1</a:t>
            </a:r>
            <a:endParaRPr lang="en-US" sz="2598" dirty="0"/>
          </a:p>
        </p:txBody>
      </p:sp>
      <p:sp>
        <p:nvSpPr>
          <p:cNvPr id="10" name="Text 7"/>
          <p:cNvSpPr/>
          <p:nvPr/>
        </p:nvSpPr>
        <p:spPr>
          <a:xfrm>
            <a:off x="6021943" y="1843087"/>
            <a:ext cx="2749391" cy="343614"/>
          </a:xfrm>
          <a:prstGeom prst="rect">
            <a:avLst/>
          </a:prstGeom>
          <a:noFill/>
          <a:ln/>
        </p:spPr>
        <p:txBody>
          <a:bodyPr wrap="none" rtlCol="0" anchor="t"/>
          <a:lstStyle/>
          <a:p>
            <a:pPr marL="0" indent="0" algn="l">
              <a:lnSpc>
                <a:spcPts val="2706"/>
              </a:lnSpc>
              <a:buNone/>
            </a:pPr>
            <a:r>
              <a:rPr lang="en-US" sz="2165" b="1" dirty="0">
                <a:solidFill>
                  <a:srgbClr val="1D1D1B"/>
                </a:solidFill>
                <a:latin typeface="Tomorrow" pitchFamily="34" charset="0"/>
                <a:ea typeface="Tomorrow" pitchFamily="34" charset="-122"/>
                <a:cs typeface="Tomorrow" pitchFamily="34" charset="-120"/>
              </a:rPr>
              <a:t>Survey Design</a:t>
            </a:r>
            <a:endParaRPr lang="en-US" sz="2165" dirty="0"/>
          </a:p>
        </p:txBody>
      </p:sp>
      <p:sp>
        <p:nvSpPr>
          <p:cNvPr id="11" name="Text 8"/>
          <p:cNvSpPr/>
          <p:nvPr/>
        </p:nvSpPr>
        <p:spPr>
          <a:xfrm>
            <a:off x="6021943" y="2318623"/>
            <a:ext cx="7783711" cy="1055489"/>
          </a:xfrm>
          <a:prstGeom prst="rect">
            <a:avLst/>
          </a:prstGeom>
          <a:noFill/>
          <a:ln/>
        </p:spPr>
        <p:txBody>
          <a:bodyPr wrap="square" rtlCol="0" anchor="t"/>
          <a:lstStyle/>
          <a:p>
            <a:pPr marL="0" indent="0" algn="just">
              <a:lnSpc>
                <a:spcPts val="2771"/>
              </a:lnSpc>
              <a:buNone/>
            </a:pPr>
            <a:r>
              <a:rPr lang="en-US" sz="1732" dirty="0">
                <a:solidFill>
                  <a:srgbClr val="61615C"/>
                </a:solidFill>
                <a:latin typeface="Tomorrow" pitchFamily="34" charset="0"/>
                <a:ea typeface="Tomorrow" pitchFamily="34" charset="-122"/>
                <a:cs typeface="Tomorrow" pitchFamily="34" charset="-120"/>
              </a:rPr>
              <a:t>The survey was carefully designed to capture detailed insights into TV, movie, YouTube, and OTT viewing habits, as well as reasons for not watching content.</a:t>
            </a:r>
            <a:endParaRPr lang="en-US" sz="1732" dirty="0"/>
          </a:p>
        </p:txBody>
      </p:sp>
      <p:sp>
        <p:nvSpPr>
          <p:cNvPr id="12" name="Shape 9"/>
          <p:cNvSpPr/>
          <p:nvPr/>
        </p:nvSpPr>
        <p:spPr>
          <a:xfrm>
            <a:off x="5059680" y="4211181"/>
            <a:ext cx="769739" cy="43934"/>
          </a:xfrm>
          <a:prstGeom prst="rect">
            <a:avLst/>
          </a:prstGeom>
          <a:solidFill>
            <a:srgbClr val="CCCCCB"/>
          </a:solidFill>
          <a:ln/>
        </p:spPr>
      </p:sp>
      <p:sp>
        <p:nvSpPr>
          <p:cNvPr id="13" name="Shape 10"/>
          <p:cNvSpPr/>
          <p:nvPr/>
        </p:nvSpPr>
        <p:spPr>
          <a:xfrm>
            <a:off x="4564856" y="3985736"/>
            <a:ext cx="494824" cy="494824"/>
          </a:xfrm>
          <a:prstGeom prst="roundRect">
            <a:avLst>
              <a:gd name="adj" fmla="val 26671"/>
            </a:avLst>
          </a:prstGeom>
          <a:solidFill>
            <a:srgbClr val="EAEAEA"/>
          </a:solidFill>
          <a:ln/>
        </p:spPr>
      </p:sp>
      <p:sp>
        <p:nvSpPr>
          <p:cNvPr id="14" name="Text 11"/>
          <p:cNvSpPr/>
          <p:nvPr/>
        </p:nvSpPr>
        <p:spPr>
          <a:xfrm>
            <a:off x="4701421" y="4026932"/>
            <a:ext cx="221694" cy="412313"/>
          </a:xfrm>
          <a:prstGeom prst="rect">
            <a:avLst/>
          </a:prstGeom>
          <a:noFill/>
          <a:ln/>
        </p:spPr>
        <p:txBody>
          <a:bodyPr wrap="none" rtlCol="0" anchor="t"/>
          <a:lstStyle/>
          <a:p>
            <a:pPr marL="0" indent="0" algn="ctr">
              <a:lnSpc>
                <a:spcPts val="3247"/>
              </a:lnSpc>
              <a:buNone/>
            </a:pPr>
            <a:r>
              <a:rPr lang="en-US" sz="2598" b="1" dirty="0">
                <a:solidFill>
                  <a:srgbClr val="1D1D1B"/>
                </a:solidFill>
                <a:latin typeface="Tomorrow" pitchFamily="34" charset="0"/>
                <a:ea typeface="Tomorrow" pitchFamily="34" charset="-122"/>
                <a:cs typeface="Tomorrow" pitchFamily="34" charset="-120"/>
              </a:rPr>
              <a:t>2</a:t>
            </a:r>
            <a:endParaRPr lang="en-US" sz="2598" dirty="0"/>
          </a:p>
        </p:txBody>
      </p:sp>
      <p:sp>
        <p:nvSpPr>
          <p:cNvPr id="15" name="Text 12"/>
          <p:cNvSpPr/>
          <p:nvPr/>
        </p:nvSpPr>
        <p:spPr>
          <a:xfrm>
            <a:off x="6021943" y="4033838"/>
            <a:ext cx="2749391" cy="343614"/>
          </a:xfrm>
          <a:prstGeom prst="rect">
            <a:avLst/>
          </a:prstGeom>
          <a:noFill/>
          <a:ln/>
        </p:spPr>
        <p:txBody>
          <a:bodyPr wrap="none" rtlCol="0" anchor="t"/>
          <a:lstStyle/>
          <a:p>
            <a:pPr marL="0" indent="0" algn="l">
              <a:lnSpc>
                <a:spcPts val="2706"/>
              </a:lnSpc>
              <a:buNone/>
            </a:pPr>
            <a:r>
              <a:rPr lang="en-US" sz="2165" b="1" dirty="0">
                <a:solidFill>
                  <a:srgbClr val="1D1D1B"/>
                </a:solidFill>
                <a:latin typeface="Tomorrow" pitchFamily="34" charset="0"/>
                <a:ea typeface="Tomorrow" pitchFamily="34" charset="-122"/>
                <a:cs typeface="Tomorrow" pitchFamily="34" charset="-120"/>
              </a:rPr>
              <a:t>Data Collection</a:t>
            </a:r>
            <a:endParaRPr lang="en-US" sz="2165" dirty="0"/>
          </a:p>
        </p:txBody>
      </p:sp>
      <p:sp>
        <p:nvSpPr>
          <p:cNvPr id="16" name="Text 13"/>
          <p:cNvSpPr/>
          <p:nvPr/>
        </p:nvSpPr>
        <p:spPr>
          <a:xfrm>
            <a:off x="6021943" y="4509373"/>
            <a:ext cx="7783711" cy="703659"/>
          </a:xfrm>
          <a:prstGeom prst="rect">
            <a:avLst/>
          </a:prstGeom>
          <a:noFill/>
          <a:ln/>
        </p:spPr>
        <p:txBody>
          <a:bodyPr wrap="square" rtlCol="0" anchor="t"/>
          <a:lstStyle/>
          <a:p>
            <a:pPr marL="0" indent="0" algn="just">
              <a:lnSpc>
                <a:spcPts val="2771"/>
              </a:lnSpc>
              <a:buNone/>
            </a:pPr>
            <a:r>
              <a:rPr lang="en-US" sz="1732" dirty="0">
                <a:solidFill>
                  <a:srgbClr val="61615C"/>
                </a:solidFill>
                <a:latin typeface="Tomorrow" pitchFamily="34" charset="0"/>
                <a:ea typeface="Tomorrow" pitchFamily="34" charset="-122"/>
                <a:cs typeface="Tomorrow" pitchFamily="34" charset="-120"/>
              </a:rPr>
              <a:t>The survey was distributed through various online channels to reach a diverse audience and collect robust data for analysis.</a:t>
            </a:r>
            <a:endParaRPr lang="en-US" sz="1732" dirty="0"/>
          </a:p>
        </p:txBody>
      </p:sp>
      <p:sp>
        <p:nvSpPr>
          <p:cNvPr id="17" name="Shape 14"/>
          <p:cNvSpPr/>
          <p:nvPr/>
        </p:nvSpPr>
        <p:spPr>
          <a:xfrm>
            <a:off x="5059680" y="6050101"/>
            <a:ext cx="769739" cy="43934"/>
          </a:xfrm>
          <a:prstGeom prst="rect">
            <a:avLst/>
          </a:prstGeom>
          <a:solidFill>
            <a:srgbClr val="CCCCCB"/>
          </a:solidFill>
          <a:ln/>
        </p:spPr>
      </p:sp>
      <p:sp>
        <p:nvSpPr>
          <p:cNvPr id="18" name="Shape 15"/>
          <p:cNvSpPr/>
          <p:nvPr/>
        </p:nvSpPr>
        <p:spPr>
          <a:xfrm>
            <a:off x="4564856" y="5824657"/>
            <a:ext cx="494824" cy="494824"/>
          </a:xfrm>
          <a:prstGeom prst="roundRect">
            <a:avLst>
              <a:gd name="adj" fmla="val 26671"/>
            </a:avLst>
          </a:prstGeom>
          <a:solidFill>
            <a:srgbClr val="EAEAEA"/>
          </a:solidFill>
          <a:ln/>
        </p:spPr>
      </p:sp>
      <p:sp>
        <p:nvSpPr>
          <p:cNvPr id="19" name="Text 16"/>
          <p:cNvSpPr/>
          <p:nvPr/>
        </p:nvSpPr>
        <p:spPr>
          <a:xfrm>
            <a:off x="4702016" y="5865852"/>
            <a:ext cx="220385" cy="412313"/>
          </a:xfrm>
          <a:prstGeom prst="rect">
            <a:avLst/>
          </a:prstGeom>
          <a:noFill/>
          <a:ln/>
        </p:spPr>
        <p:txBody>
          <a:bodyPr wrap="none" rtlCol="0" anchor="t"/>
          <a:lstStyle/>
          <a:p>
            <a:pPr marL="0" indent="0" algn="ctr">
              <a:lnSpc>
                <a:spcPts val="3247"/>
              </a:lnSpc>
              <a:buNone/>
            </a:pPr>
            <a:r>
              <a:rPr lang="en-US" sz="2598" b="1" dirty="0">
                <a:solidFill>
                  <a:srgbClr val="1D1D1B"/>
                </a:solidFill>
                <a:latin typeface="Tomorrow" pitchFamily="34" charset="0"/>
                <a:ea typeface="Tomorrow" pitchFamily="34" charset="-122"/>
                <a:cs typeface="Tomorrow" pitchFamily="34" charset="-120"/>
              </a:rPr>
              <a:t>3</a:t>
            </a:r>
            <a:endParaRPr lang="en-US" sz="2598" dirty="0"/>
          </a:p>
        </p:txBody>
      </p:sp>
      <p:sp>
        <p:nvSpPr>
          <p:cNvPr id="20" name="Text 17"/>
          <p:cNvSpPr/>
          <p:nvPr/>
        </p:nvSpPr>
        <p:spPr>
          <a:xfrm>
            <a:off x="6021943" y="5872758"/>
            <a:ext cx="2749391" cy="343614"/>
          </a:xfrm>
          <a:prstGeom prst="rect">
            <a:avLst/>
          </a:prstGeom>
          <a:noFill/>
          <a:ln/>
        </p:spPr>
        <p:txBody>
          <a:bodyPr wrap="none" rtlCol="0" anchor="t"/>
          <a:lstStyle/>
          <a:p>
            <a:pPr marL="0" indent="0" algn="l">
              <a:lnSpc>
                <a:spcPts val="2706"/>
              </a:lnSpc>
              <a:buNone/>
            </a:pPr>
            <a:r>
              <a:rPr lang="en-US" sz="2165" b="1" dirty="0">
                <a:solidFill>
                  <a:srgbClr val="1D1D1B"/>
                </a:solidFill>
                <a:latin typeface="Tomorrow" pitchFamily="34" charset="0"/>
                <a:ea typeface="Tomorrow" pitchFamily="34" charset="-122"/>
                <a:cs typeface="Tomorrow" pitchFamily="34" charset="-120"/>
              </a:rPr>
              <a:t>Data Analysis</a:t>
            </a:r>
            <a:endParaRPr lang="en-US" sz="2165" dirty="0"/>
          </a:p>
        </p:txBody>
      </p:sp>
      <p:sp>
        <p:nvSpPr>
          <p:cNvPr id="21" name="Text 18"/>
          <p:cNvSpPr/>
          <p:nvPr/>
        </p:nvSpPr>
        <p:spPr>
          <a:xfrm>
            <a:off x="6021943" y="6348293"/>
            <a:ext cx="7783711" cy="1055489"/>
          </a:xfrm>
          <a:prstGeom prst="rect">
            <a:avLst/>
          </a:prstGeom>
          <a:noFill/>
          <a:ln/>
        </p:spPr>
        <p:txBody>
          <a:bodyPr wrap="square" rtlCol="0" anchor="t"/>
          <a:lstStyle/>
          <a:p>
            <a:pPr marL="0" indent="0" algn="just">
              <a:lnSpc>
                <a:spcPts val="2771"/>
              </a:lnSpc>
              <a:buNone/>
            </a:pPr>
            <a:r>
              <a:rPr lang="en-US" sz="1732" dirty="0">
                <a:solidFill>
                  <a:srgbClr val="61615C"/>
                </a:solidFill>
                <a:latin typeface="Tomorrow" pitchFamily="34" charset="0"/>
                <a:ea typeface="Tomorrow" pitchFamily="34" charset="-122"/>
                <a:cs typeface="Tomorrow" pitchFamily="34" charset="-120"/>
              </a:rPr>
              <a:t>The collected survey responses were rigorously analyzed using advanced statistical tools and techniques to uncover meaningful patterns and trends.</a:t>
            </a:r>
            <a:endParaRPr lang="en-US" sz="1732"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B8C999-8CD0-47FF-BCA0-FA2D025FC371}"/>
              </a:ext>
            </a:extLst>
          </p:cNvPr>
          <p:cNvSpPr txBox="1"/>
          <p:nvPr/>
        </p:nvSpPr>
        <p:spPr>
          <a:xfrm>
            <a:off x="1473798" y="1592132"/>
            <a:ext cx="7960658" cy="923330"/>
          </a:xfrm>
          <a:prstGeom prst="rect">
            <a:avLst/>
          </a:prstGeom>
          <a:noFill/>
        </p:spPr>
        <p:txBody>
          <a:bodyPr wrap="square" rtlCol="0">
            <a:spAutoFit/>
          </a:bodyPr>
          <a:lstStyle/>
          <a:p>
            <a:r>
              <a:rPr lang="en-IN" sz="5400" b="1" dirty="0">
                <a:latin typeface="Arial Narrow" panose="020B0606020202030204" pitchFamily="34" charset="0"/>
              </a:rPr>
              <a:t>Data Analysis and Insights </a:t>
            </a:r>
          </a:p>
        </p:txBody>
      </p:sp>
      <p:sp>
        <p:nvSpPr>
          <p:cNvPr id="3" name="TextBox 2">
            <a:extLst>
              <a:ext uri="{FF2B5EF4-FFF2-40B4-BE49-F238E27FC236}">
                <a16:creationId xmlns:a16="http://schemas.microsoft.com/office/drawing/2014/main" id="{E039E2D3-823F-4D30-A62A-A6305831E3CA}"/>
              </a:ext>
            </a:extLst>
          </p:cNvPr>
          <p:cNvSpPr txBox="1"/>
          <p:nvPr/>
        </p:nvSpPr>
        <p:spPr>
          <a:xfrm>
            <a:off x="1957892" y="2637472"/>
            <a:ext cx="7089289" cy="2954655"/>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IN" sz="2800" dirty="0">
                <a:latin typeface="Alexandria"/>
              </a:rPr>
              <a:t>Summarize Responses.</a:t>
            </a:r>
          </a:p>
          <a:p>
            <a:pPr marL="457200" indent="-457200">
              <a:lnSpc>
                <a:spcPct val="150000"/>
              </a:lnSpc>
              <a:buFont typeface="Wingdings" panose="05000000000000000000" pitchFamily="2" charset="2"/>
              <a:buChar char="§"/>
            </a:pPr>
            <a:r>
              <a:rPr lang="en-IN" sz="2800" dirty="0">
                <a:latin typeface="Alexandria"/>
              </a:rPr>
              <a:t>Segment Data.</a:t>
            </a:r>
          </a:p>
          <a:p>
            <a:pPr marL="457200" indent="-457200">
              <a:lnSpc>
                <a:spcPct val="150000"/>
              </a:lnSpc>
              <a:buFont typeface="Wingdings" panose="05000000000000000000" pitchFamily="2" charset="2"/>
              <a:buChar char="§"/>
            </a:pPr>
            <a:r>
              <a:rPr lang="en-IN" sz="2800" dirty="0">
                <a:latin typeface="Alexandria"/>
              </a:rPr>
              <a:t>Statistical Analysis.</a:t>
            </a:r>
          </a:p>
          <a:p>
            <a:pPr marL="457200" indent="-457200">
              <a:lnSpc>
                <a:spcPct val="150000"/>
              </a:lnSpc>
              <a:buFont typeface="Wingdings" panose="05000000000000000000" pitchFamily="2" charset="2"/>
              <a:buChar char="§"/>
            </a:pPr>
            <a:r>
              <a:rPr lang="en-IN" sz="2800" dirty="0">
                <a:latin typeface="Alexandria"/>
              </a:rPr>
              <a:t>Documentation and Reporting</a:t>
            </a:r>
            <a:r>
              <a:rPr lang="en-IN" dirty="0">
                <a:latin typeface="Alexandria"/>
              </a:rPr>
              <a:t>.</a:t>
            </a:r>
          </a:p>
          <a:p>
            <a:pPr marL="285750" indent="-285750">
              <a:buFont typeface="Wingdings" panose="05000000000000000000" pitchFamily="2" charset="2"/>
              <a:buChar char="§"/>
            </a:pPr>
            <a:endParaRPr lang="en-IN" dirty="0"/>
          </a:p>
        </p:txBody>
      </p:sp>
    </p:spTree>
    <p:extLst>
      <p:ext uri="{BB962C8B-B14F-4D97-AF65-F5344CB8AC3E}">
        <p14:creationId xmlns:p14="http://schemas.microsoft.com/office/powerpoint/2010/main" val="2206415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5C028A-133B-4988-9DA3-0F7FD4ED0495}"/>
              </a:ext>
            </a:extLst>
          </p:cNvPr>
          <p:cNvSpPr txBox="1"/>
          <p:nvPr/>
        </p:nvSpPr>
        <p:spPr>
          <a:xfrm>
            <a:off x="1297476" y="1596981"/>
            <a:ext cx="8419171" cy="923330"/>
          </a:xfrm>
          <a:prstGeom prst="rect">
            <a:avLst/>
          </a:prstGeom>
          <a:noFill/>
        </p:spPr>
        <p:txBody>
          <a:bodyPr wrap="square" rtlCol="0">
            <a:spAutoFit/>
          </a:bodyPr>
          <a:lstStyle/>
          <a:p>
            <a:r>
              <a:rPr lang="en-IN" sz="5400" b="1" dirty="0">
                <a:latin typeface="Arial Narrow" panose="020B0606020202030204" pitchFamily="34" charset="0"/>
              </a:rPr>
              <a:t>Survey Form Design :</a:t>
            </a:r>
          </a:p>
        </p:txBody>
      </p:sp>
      <p:sp>
        <p:nvSpPr>
          <p:cNvPr id="3" name="TextBox 2">
            <a:extLst>
              <a:ext uri="{FF2B5EF4-FFF2-40B4-BE49-F238E27FC236}">
                <a16:creationId xmlns:a16="http://schemas.microsoft.com/office/drawing/2014/main" id="{90DCA574-1FB5-459D-BFBF-A9FD35AD596B}"/>
              </a:ext>
            </a:extLst>
          </p:cNvPr>
          <p:cNvSpPr txBox="1"/>
          <p:nvPr/>
        </p:nvSpPr>
        <p:spPr>
          <a:xfrm>
            <a:off x="1760057" y="2694528"/>
            <a:ext cx="8040029" cy="2580706"/>
          </a:xfrm>
          <a:prstGeom prst="rect">
            <a:avLst/>
          </a:prstGeom>
          <a:noFill/>
        </p:spPr>
        <p:txBody>
          <a:bodyPr wrap="square" rtlCol="0">
            <a:spAutoFit/>
          </a:bodyPr>
          <a:lstStyle/>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Target Audience </a:t>
            </a: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Market Analysis</a:t>
            </a: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Choosing Appropriate Platform</a:t>
            </a: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Evaluating Feedbacks</a:t>
            </a: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Data Analysis</a:t>
            </a:r>
          </a:p>
          <a:p>
            <a:endParaRPr lang="en-IN" sz="2170" b="1" dirty="0">
              <a:latin typeface="Times New Roman" panose="02020603050405020304" pitchFamily="18" charset="0"/>
              <a:cs typeface="Times New Roman" panose="02020603050405020304" pitchFamily="18" charset="0"/>
            </a:endParaRPr>
          </a:p>
        </p:txBody>
      </p:sp>
      <p:pic>
        <p:nvPicPr>
          <p:cNvPr id="4" name="Image 0" descr="preencoded.png">
            <a:extLst>
              <a:ext uri="{FF2B5EF4-FFF2-40B4-BE49-F238E27FC236}">
                <a16:creationId xmlns:a16="http://schemas.microsoft.com/office/drawing/2014/main" id="{23B8EAC0-9369-48A2-AFEA-065D70FB83B9}"/>
              </a:ext>
            </a:extLst>
          </p:cNvPr>
          <p:cNvPicPr>
            <a:picLocks noChangeAspect="1"/>
          </p:cNvPicPr>
          <p:nvPr/>
        </p:nvPicPr>
        <p:blipFill>
          <a:blip r:embed="rId2"/>
          <a:stretch>
            <a:fillRect/>
          </a:stretch>
        </p:blipFill>
        <p:spPr>
          <a:xfrm>
            <a:off x="8755412" y="1596981"/>
            <a:ext cx="4884432" cy="3314020"/>
          </a:xfrm>
          <a:prstGeom prst="rect">
            <a:avLst/>
          </a:prstGeom>
        </p:spPr>
      </p:pic>
    </p:spTree>
    <p:extLst>
      <p:ext uri="{BB962C8B-B14F-4D97-AF65-F5344CB8AC3E}">
        <p14:creationId xmlns:p14="http://schemas.microsoft.com/office/powerpoint/2010/main" val="3441384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1B0630-EDE6-4EA7-ADA1-C177810FB87E}"/>
              </a:ext>
            </a:extLst>
          </p:cNvPr>
          <p:cNvSpPr txBox="1"/>
          <p:nvPr/>
        </p:nvSpPr>
        <p:spPr>
          <a:xfrm>
            <a:off x="621256" y="575119"/>
            <a:ext cx="9329568" cy="1754326"/>
          </a:xfrm>
          <a:prstGeom prst="rect">
            <a:avLst/>
          </a:prstGeom>
          <a:noFill/>
        </p:spPr>
        <p:txBody>
          <a:bodyPr wrap="square" rtlCol="0">
            <a:spAutoFit/>
          </a:bodyPr>
          <a:lstStyle/>
          <a:p>
            <a:r>
              <a:rPr lang="en-US" sz="5400" b="1" dirty="0">
                <a:solidFill>
                  <a:srgbClr val="1F1E1E"/>
                </a:solidFill>
                <a:latin typeface="Arial Narrow" panose="020B0606020202030204" pitchFamily="34" charset="0"/>
                <a:ea typeface="Alexandria" pitchFamily="34" charset="-122"/>
                <a:cs typeface="Alexandria" pitchFamily="34" charset="-120"/>
              </a:rPr>
              <a:t>Steps to create Google Form</a:t>
            </a:r>
            <a:endParaRPr lang="en-US" sz="5400" dirty="0">
              <a:latin typeface="Arial Narrow" panose="020B0606020202030204" pitchFamily="34" charset="0"/>
            </a:endParaRPr>
          </a:p>
          <a:p>
            <a:endParaRPr lang="en-IN" sz="5400" dirty="0">
              <a:latin typeface="Arial Narrow" panose="020B0606020202030204" pitchFamily="34" charset="0"/>
            </a:endParaRPr>
          </a:p>
        </p:txBody>
      </p:sp>
      <p:sp>
        <p:nvSpPr>
          <p:cNvPr id="5" name="TextBox 4">
            <a:extLst>
              <a:ext uri="{FF2B5EF4-FFF2-40B4-BE49-F238E27FC236}">
                <a16:creationId xmlns:a16="http://schemas.microsoft.com/office/drawing/2014/main" id="{667BACDA-71FB-40C7-B2CB-D574D92A7655}"/>
              </a:ext>
            </a:extLst>
          </p:cNvPr>
          <p:cNvSpPr txBox="1"/>
          <p:nvPr/>
        </p:nvSpPr>
        <p:spPr>
          <a:xfrm>
            <a:off x="1247887" y="1960615"/>
            <a:ext cx="5959737" cy="5693866"/>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Access Google Forms</a:t>
            </a:r>
          </a:p>
          <a:p>
            <a:pPr marL="285750" indent="-285750">
              <a:lnSpc>
                <a:spcPct val="150000"/>
              </a:lnSpc>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Start a New Form</a:t>
            </a:r>
          </a:p>
          <a:p>
            <a:pPr marL="285750" indent="-285750">
              <a:lnSpc>
                <a:spcPct val="150000"/>
              </a:lnSpc>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Add Questions</a:t>
            </a:r>
          </a:p>
          <a:p>
            <a:pPr marL="285750" indent="-285750">
              <a:lnSpc>
                <a:spcPct val="150000"/>
              </a:lnSpc>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Customize Form Settings</a:t>
            </a:r>
          </a:p>
          <a:p>
            <a:pPr marL="285750" indent="-285750">
              <a:lnSpc>
                <a:spcPct val="150000"/>
              </a:lnSpc>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Preview and Test</a:t>
            </a:r>
          </a:p>
          <a:p>
            <a:pPr marL="285750" indent="-285750">
              <a:lnSpc>
                <a:spcPct val="150000"/>
              </a:lnSpc>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Finalize and Share</a:t>
            </a:r>
          </a:p>
          <a:p>
            <a:pPr marL="285750" indent="-285750">
              <a:lnSpc>
                <a:spcPct val="150000"/>
              </a:lnSpc>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Monitor Responses</a:t>
            </a:r>
          </a:p>
          <a:p>
            <a:pPr marL="285750" indent="-285750">
              <a:lnSpc>
                <a:spcPct val="150000"/>
              </a:lnSpc>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Review and Analyze Results</a:t>
            </a:r>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8197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9DF5F5-068B-43CB-A767-84C43C7144AC}"/>
              </a:ext>
            </a:extLst>
          </p:cNvPr>
          <p:cNvSpPr txBox="1"/>
          <p:nvPr/>
        </p:nvSpPr>
        <p:spPr>
          <a:xfrm>
            <a:off x="387273" y="270769"/>
            <a:ext cx="5013065" cy="1384995"/>
          </a:xfrm>
          <a:prstGeom prst="rect">
            <a:avLst/>
          </a:prstGeom>
          <a:noFill/>
        </p:spPr>
        <p:txBody>
          <a:bodyPr wrap="square" rtlCol="0">
            <a:spAutoFit/>
          </a:bodyPr>
          <a:lstStyle/>
          <a:p>
            <a:r>
              <a:rPr lang="en-IN" sz="5400" b="1" dirty="0">
                <a:latin typeface="Arial Narrow" panose="020B0606020202030204" pitchFamily="34" charset="0"/>
              </a:rPr>
              <a:t>Result </a:t>
            </a:r>
            <a:endParaRPr lang="en-IN" sz="2000" b="1" dirty="0">
              <a:latin typeface="Arial Narrow" panose="020B0606020202030204" pitchFamily="34" charset="0"/>
            </a:endParaRPr>
          </a:p>
          <a:p>
            <a:r>
              <a:rPr lang="en-IN" sz="2000" b="1" dirty="0">
                <a:latin typeface="Arial Narrow" panose="020B0606020202030204" pitchFamily="34" charset="0"/>
              </a:rPr>
              <a:t>	</a:t>
            </a:r>
            <a:r>
              <a:rPr lang="en-IN" sz="3000" b="1" dirty="0">
                <a:latin typeface="Arial Narrow" panose="020B0606020202030204" pitchFamily="34" charset="0"/>
              </a:rPr>
              <a:t>Spread sheet :   </a:t>
            </a:r>
          </a:p>
        </p:txBody>
      </p:sp>
      <p:pic>
        <p:nvPicPr>
          <p:cNvPr id="4" name="Picture 3">
            <a:extLst>
              <a:ext uri="{FF2B5EF4-FFF2-40B4-BE49-F238E27FC236}">
                <a16:creationId xmlns:a16="http://schemas.microsoft.com/office/drawing/2014/main" id="{AE745664-FCAD-4C8C-B599-03A2C37F952E}"/>
              </a:ext>
            </a:extLst>
          </p:cNvPr>
          <p:cNvPicPr>
            <a:picLocks noChangeAspect="1"/>
          </p:cNvPicPr>
          <p:nvPr/>
        </p:nvPicPr>
        <p:blipFill>
          <a:blip r:embed="rId2"/>
          <a:stretch>
            <a:fillRect/>
          </a:stretch>
        </p:blipFill>
        <p:spPr>
          <a:xfrm>
            <a:off x="623946" y="1655764"/>
            <a:ext cx="13619181" cy="6078983"/>
          </a:xfrm>
          <a:prstGeom prst="rect">
            <a:avLst/>
          </a:prstGeom>
        </p:spPr>
      </p:pic>
    </p:spTree>
    <p:extLst>
      <p:ext uri="{BB962C8B-B14F-4D97-AF65-F5344CB8AC3E}">
        <p14:creationId xmlns:p14="http://schemas.microsoft.com/office/powerpoint/2010/main" val="2337011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A73252A-15EC-4ED0-8999-96BC4899B036}"/>
              </a:ext>
            </a:extLst>
          </p:cNvPr>
          <p:cNvPicPr>
            <a:picLocks noChangeAspect="1"/>
          </p:cNvPicPr>
          <p:nvPr/>
        </p:nvPicPr>
        <p:blipFill>
          <a:blip r:embed="rId2"/>
          <a:stretch>
            <a:fillRect/>
          </a:stretch>
        </p:blipFill>
        <p:spPr>
          <a:xfrm>
            <a:off x="337449" y="411520"/>
            <a:ext cx="6640370" cy="3538670"/>
          </a:xfrm>
          <a:prstGeom prst="rect">
            <a:avLst/>
          </a:prstGeom>
        </p:spPr>
      </p:pic>
      <p:pic>
        <p:nvPicPr>
          <p:cNvPr id="5" name="Picture 4">
            <a:extLst>
              <a:ext uri="{FF2B5EF4-FFF2-40B4-BE49-F238E27FC236}">
                <a16:creationId xmlns:a16="http://schemas.microsoft.com/office/drawing/2014/main" id="{A3401246-2FF9-4ED0-9A78-3FDCC6F7A270}"/>
              </a:ext>
            </a:extLst>
          </p:cNvPr>
          <p:cNvPicPr>
            <a:picLocks noChangeAspect="1"/>
          </p:cNvPicPr>
          <p:nvPr/>
        </p:nvPicPr>
        <p:blipFill>
          <a:blip r:embed="rId3"/>
          <a:stretch>
            <a:fillRect/>
          </a:stretch>
        </p:blipFill>
        <p:spPr>
          <a:xfrm>
            <a:off x="7584142" y="358964"/>
            <a:ext cx="6646130" cy="3734321"/>
          </a:xfrm>
          <a:prstGeom prst="rect">
            <a:avLst/>
          </a:prstGeom>
        </p:spPr>
      </p:pic>
      <p:pic>
        <p:nvPicPr>
          <p:cNvPr id="7" name="Picture 6">
            <a:extLst>
              <a:ext uri="{FF2B5EF4-FFF2-40B4-BE49-F238E27FC236}">
                <a16:creationId xmlns:a16="http://schemas.microsoft.com/office/drawing/2014/main" id="{CD74EDDC-E60A-42C2-8809-30BF572C0AE6}"/>
              </a:ext>
            </a:extLst>
          </p:cNvPr>
          <p:cNvPicPr>
            <a:picLocks noChangeAspect="1"/>
          </p:cNvPicPr>
          <p:nvPr/>
        </p:nvPicPr>
        <p:blipFill>
          <a:blip r:embed="rId4"/>
          <a:stretch>
            <a:fillRect/>
          </a:stretch>
        </p:blipFill>
        <p:spPr>
          <a:xfrm>
            <a:off x="337449" y="4093285"/>
            <a:ext cx="6640370" cy="3724795"/>
          </a:xfrm>
          <a:prstGeom prst="rect">
            <a:avLst/>
          </a:prstGeom>
        </p:spPr>
      </p:pic>
      <p:pic>
        <p:nvPicPr>
          <p:cNvPr id="9" name="Picture 8">
            <a:extLst>
              <a:ext uri="{FF2B5EF4-FFF2-40B4-BE49-F238E27FC236}">
                <a16:creationId xmlns:a16="http://schemas.microsoft.com/office/drawing/2014/main" id="{7D5EBC64-CBC9-4056-8F16-A8DF5BF94E47}"/>
              </a:ext>
            </a:extLst>
          </p:cNvPr>
          <p:cNvPicPr>
            <a:picLocks noChangeAspect="1"/>
          </p:cNvPicPr>
          <p:nvPr/>
        </p:nvPicPr>
        <p:blipFill>
          <a:blip r:embed="rId5"/>
          <a:stretch>
            <a:fillRect/>
          </a:stretch>
        </p:blipFill>
        <p:spPr>
          <a:xfrm>
            <a:off x="7433534" y="3950190"/>
            <a:ext cx="6796738" cy="4279410"/>
          </a:xfrm>
          <a:prstGeom prst="rect">
            <a:avLst/>
          </a:prstGeom>
        </p:spPr>
      </p:pic>
    </p:spTree>
    <p:extLst>
      <p:ext uri="{BB962C8B-B14F-4D97-AF65-F5344CB8AC3E}">
        <p14:creationId xmlns:p14="http://schemas.microsoft.com/office/powerpoint/2010/main" val="32709655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TotalTime>
  <Words>624</Words>
  <Application>Microsoft Office PowerPoint</Application>
  <PresentationFormat>Custom</PresentationFormat>
  <Paragraphs>77</Paragraphs>
  <Slides>12</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Alexandria</vt:lpstr>
      <vt:lpstr>Arial</vt:lpstr>
      <vt:lpstr>Arial Narrow</vt:lpstr>
      <vt:lpstr>Calibri</vt:lpstr>
      <vt:lpstr>Open Sans</vt:lpstr>
      <vt:lpstr>Sora</vt:lpstr>
      <vt:lpstr>Times New Roman</vt:lpstr>
      <vt:lpstr>Tomorrow</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Rachotesh Jinaga</cp:lastModifiedBy>
  <cp:revision>21</cp:revision>
  <dcterms:created xsi:type="dcterms:W3CDTF">2024-03-29T14:13:35Z</dcterms:created>
  <dcterms:modified xsi:type="dcterms:W3CDTF">2024-03-30T06:45:10Z</dcterms:modified>
</cp:coreProperties>
</file>