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B2FB1A2-61AE-4AC2-BB04-F1E2B767728A}">
  <a:tblStyle styleId="{FB2FB1A2-61AE-4AC2-BB04-F1E2B76772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20" y="-3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29361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Connor, Shreya, Rachel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Talk about how children and adults are both interacting with the game, but for this project, we only want to look at children.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Density plots of height/length of right arm are bimodal -- there are children and adult players currently.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could subset the data to only include children.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Would expect to see bimodality in shoulder width, but don’t see it right away.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Next steps: check of those that are taller, are they the main skeletons?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Connor, Rachel, Shreya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Relative Success (ratio of score:time) → see if there is a relationship between any of our indicators and relative success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Machine learning - make the game harder for those historically successful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Shreya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Shreya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Provide a social experience with each child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Help make just-in-time connections to a child’s island of expertise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Provide short explanations and directions for interaction with the exhibits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1st three - Shreya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Last 2 - Rachel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Rachel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Inconsistency in recording 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I.e. flaws in the system (won’t record legs if you’re wearing black pants)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Lack of units</a:t>
            </a:r>
          </a:p>
          <a:p>
            <a:pPr marL="457200" lvl="0" indent="-298450" rtl="0">
              <a:spcBef>
                <a:spcPts val="0"/>
              </a:spcBef>
              <a:buSzPct val="100000"/>
            </a:pPr>
            <a:r>
              <a:rPr lang="en" dirty="0"/>
              <a:t>Change in variables recorded mid-way through 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Disorganization 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Different logs recorded in different styles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Different files for each participant makes entering data into software more difficult</a:t>
            </a:r>
          </a:p>
          <a:p>
            <a:pPr marL="457200" lvl="0" indent="-298450" rtl="0">
              <a:spcBef>
                <a:spcPts val="0"/>
              </a:spcBef>
              <a:buSzPct val="100000"/>
            </a:pPr>
            <a:r>
              <a:rPr lang="en" dirty="0"/>
              <a:t>No variable headers - given only in data description with some rows missing/undefined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Lack of units - none recorded, when we checked with Catherine, she said she was unsure and would get back to us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Volume of data - so large that it could not fit into 2GB flash drives at initial meeting 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Kinect records 60 frames per second</a:t>
            </a:r>
          </a:p>
          <a:p>
            <a:pPr marL="457200" lvl="0" indent="-298450" rtl="0">
              <a:spcBef>
                <a:spcPts val="0"/>
              </a:spcBef>
              <a:buSzPct val="100000"/>
            </a:pPr>
            <a:r>
              <a:rPr lang="en" dirty="0"/>
              <a:t>Over 17 million rows per week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Rachel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Connor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17 points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 axes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51 time series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Connor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Height -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defined as maximum distance between head and left ankle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Outstretched hands - defined as maximum distance between right and left hands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Shoulder width - defined as maximum distance between left and right shoulders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Right arm length - defined as maximum distance between right shoulder and right hand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Connor, Shreya, Rachel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252000" y="1578400"/>
            <a:ext cx="56907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STEM Buddies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4596500" y="3924925"/>
            <a:ext cx="39582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Shreya Ganeshan, Connor Gibbs, Rachel Zilinskas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STAT 5010 End of Semester Presentation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688" y="152400"/>
            <a:ext cx="627262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Research Plan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Examining main skeleton indicator relative to distribution of variables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Defining metric for game success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Identifying factors predictive of success</a:t>
            </a:r>
          </a:p>
          <a:p>
            <a:pPr marL="457200" lvl="0" indent="-311150" rtl="0">
              <a:spcBef>
                <a:spcPts val="0"/>
              </a:spcBef>
              <a:buSzPct val="100000"/>
            </a:pPr>
            <a:r>
              <a:rPr lang="en"/>
              <a:t>Adapting minigame based on model’s predictive success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Pilot in Children’s Museum of Atlanta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LeverHero and Slingshot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Project led by Dr. Kyle Johnsen (UGA Engineering), Dr. Sun Joo (Grace) Ahn (UGA Grady), and Catherine Ball (UGA Engineering)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Virtual STEM Buddy (VSB) — a visitor-tailored, virtually embodied agent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VSB engages with child-visitors and families in a social interface (Xbox Kinect games) </a:t>
            </a:r>
          </a:p>
          <a:p>
            <a:pPr marL="457200" lvl="0" indent="-304800" rtl="0">
              <a:spcBef>
                <a:spcPts val="0"/>
              </a:spcBef>
              <a:buSzPct val="100000"/>
            </a:pPr>
            <a:r>
              <a:rPr lang="en" sz="1200"/>
              <a:t>Learns/grows through expertise 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342" y="3291950"/>
            <a:ext cx="2254636" cy="15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900" y="3093550"/>
            <a:ext cx="3382051" cy="19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— High Level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Help make just-in-time connections to a child’s island of expertise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</a:pPr>
            <a:r>
              <a:rPr lang="en" sz="1200">
                <a:solidFill>
                  <a:srgbClr val="FFFFFF"/>
                </a:solidFill>
              </a:rPr>
              <a:t>Provide ongoing, cumulative knowledge building around a child’s island of expertise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Lato"/>
            </a:pPr>
            <a:r>
              <a:rPr lang="en" sz="1200">
                <a:solidFill>
                  <a:srgbClr val="FFFFFF"/>
                </a:solidFill>
              </a:rPr>
              <a:t>Improve interest in STEM disciplines among those traditionally underrepresented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Files</a:t>
            </a:r>
          </a:p>
        </p:txBody>
      </p:sp>
      <p:graphicFrame>
        <p:nvGraphicFramePr>
          <p:cNvPr id="155" name="Shape 155"/>
          <p:cNvGraphicFramePr/>
          <p:nvPr/>
        </p:nvGraphicFramePr>
        <p:xfrm>
          <a:off x="1257300" y="1205400"/>
          <a:ext cx="7239000" cy="2807058"/>
        </p:xfrm>
        <a:graphic>
          <a:graphicData uri="http://schemas.openxmlformats.org/drawingml/2006/table">
            <a:tbl>
              <a:tblPr>
                <a:noFill/>
                <a:tableStyleId>{FB2FB1A2-61AE-4AC2-BB04-F1E2B767728A}</a:tableStyleId>
              </a:tblPr>
              <a:tblGrid>
                <a:gridCol w="1784600"/>
                <a:gridCol w="54544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File Name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Function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Daily File List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Keeps track of every file that was not automatically deleted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Interaction Event Log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Contains interaction start/end times, minigame start/end times, skeleton  start/end times, new main skeleton indicator, and picture chosen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Minigame Log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Records minigame start/end times, problem start/end times, attempt start/end times, and slingshot attempts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Skeleton Log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Documents ID, distance from control, main skeleton indicator, time, and coordinates for hips, head, shoulders, elbows, wrists, hands, knees, and ankles.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Description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6 months of data: June 2017 to November 2017 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Recording process: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Skeleton appearance (depth camera)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Skeleton movement (Kinect)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Challenging elements: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Inconsistency and disorganization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Volume</a:t>
            </a:r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Collected at 60 frames per second</a:t>
            </a:r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1  week ~ 17 million rows</a:t>
            </a: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</a:pPr>
            <a:r>
              <a:rPr lang="en" sz="1200"/>
              <a:t>Non-interpretable units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325" y="218103"/>
            <a:ext cx="3396374" cy="259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2325" y="3148450"/>
            <a:ext cx="3396372" cy="175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 — Low Level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Transform skeleton data: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Capture players’ characteristics</a:t>
            </a:r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Height, outstretched hands, shoulder width, arm length, etc.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Summarize players’ movements</a:t>
            </a:r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Forward/backward, left/right, up/down, etc. </a:t>
            </a:r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Normalize starting point </a:t>
            </a:r>
          </a:p>
          <a:p>
            <a:pPr marL="914400" lvl="1" indent="-304800" rtl="0">
              <a:spcBef>
                <a:spcPts val="0"/>
              </a:spcBef>
              <a:buSzPct val="100000"/>
            </a:pPr>
            <a:r>
              <a:rPr lang="en" sz="1200"/>
              <a:t>Identify player interacting with game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525" y="3142675"/>
            <a:ext cx="2196774" cy="18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Vectorized Skeleton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900" y="1278175"/>
            <a:ext cx="2622250" cy="3712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Shape 177"/>
          <p:cNvGrpSpPr/>
          <p:nvPr/>
        </p:nvGrpSpPr>
        <p:grpSpPr>
          <a:xfrm>
            <a:off x="5825175" y="1806275"/>
            <a:ext cx="1451100" cy="2869300"/>
            <a:chOff x="5825175" y="1806275"/>
            <a:chExt cx="1451100" cy="2869300"/>
          </a:xfrm>
        </p:grpSpPr>
        <p:sp>
          <p:nvSpPr>
            <p:cNvPr id="178" name="Shape 178"/>
            <p:cNvSpPr/>
            <p:nvPr/>
          </p:nvSpPr>
          <p:spPr>
            <a:xfrm>
              <a:off x="6515775" y="1806275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515775" y="2231800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815775" y="2283750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053775" y="2359950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196775" y="2740950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825175" y="2740950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968175" y="3198150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815775" y="3339150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13000" y="3198150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053775" y="3308600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465475" y="3497125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690300" y="3497125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240650" y="3534625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641125" y="4062675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240650" y="4171725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641125" y="4596075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6336325" y="4596075"/>
              <a:ext cx="79500" cy="79500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95" name="Shape 195"/>
            <p:cNvCxnSpPr>
              <a:stCxn id="178" idx="4"/>
              <a:endCxn id="179" idx="4"/>
            </p:cNvCxnSpPr>
            <p:nvPr/>
          </p:nvCxnSpPr>
          <p:spPr>
            <a:xfrm>
              <a:off x="6555525" y="1885775"/>
              <a:ext cx="0" cy="425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6" name="Shape 196"/>
            <p:cNvCxnSpPr>
              <a:endCxn id="180" idx="2"/>
            </p:cNvCxnSpPr>
            <p:nvPr/>
          </p:nvCxnSpPr>
          <p:spPr>
            <a:xfrm>
              <a:off x="6555375" y="2311200"/>
              <a:ext cx="260400" cy="12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7" name="Shape 197"/>
            <p:cNvCxnSpPr>
              <a:stCxn id="181" idx="2"/>
            </p:cNvCxnSpPr>
            <p:nvPr/>
          </p:nvCxnSpPr>
          <p:spPr>
            <a:xfrm rot="10800000" flipH="1">
              <a:off x="6053775" y="2280900"/>
              <a:ext cx="501600" cy="118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8" name="Shape 198"/>
            <p:cNvCxnSpPr>
              <a:stCxn id="183" idx="4"/>
            </p:cNvCxnSpPr>
            <p:nvPr/>
          </p:nvCxnSpPr>
          <p:spPr>
            <a:xfrm rot="10800000" flipH="1">
              <a:off x="5864925" y="2433450"/>
              <a:ext cx="228900" cy="387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9" name="Shape 199"/>
            <p:cNvCxnSpPr>
              <a:stCxn id="182" idx="6"/>
            </p:cNvCxnSpPr>
            <p:nvPr/>
          </p:nvCxnSpPr>
          <p:spPr>
            <a:xfrm rot="10800000">
              <a:off x="6852975" y="2323500"/>
              <a:ext cx="423300" cy="457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0" name="Shape 200"/>
            <p:cNvCxnSpPr>
              <a:stCxn id="188" idx="4"/>
            </p:cNvCxnSpPr>
            <p:nvPr/>
          </p:nvCxnSpPr>
          <p:spPr>
            <a:xfrm rot="10800000" flipH="1">
              <a:off x="6505225" y="2280925"/>
              <a:ext cx="50100" cy="1295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1" name="Shape 201"/>
            <p:cNvCxnSpPr>
              <a:stCxn id="187" idx="5"/>
            </p:cNvCxnSpPr>
            <p:nvPr/>
          </p:nvCxnSpPr>
          <p:spPr>
            <a:xfrm rot="10800000">
              <a:off x="5875332" y="2820557"/>
              <a:ext cx="246300" cy="5559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2" name="Shape 202"/>
            <p:cNvCxnSpPr>
              <a:stCxn id="184" idx="7"/>
            </p:cNvCxnSpPr>
            <p:nvPr/>
          </p:nvCxnSpPr>
          <p:spPr>
            <a:xfrm rot="10800000" flipH="1">
              <a:off x="7036032" y="2793093"/>
              <a:ext cx="191100" cy="416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3" name="Shape 203"/>
            <p:cNvCxnSpPr>
              <a:stCxn id="185" idx="6"/>
            </p:cNvCxnSpPr>
            <p:nvPr/>
          </p:nvCxnSpPr>
          <p:spPr>
            <a:xfrm rot="10800000" flipH="1">
              <a:off x="6895275" y="3209700"/>
              <a:ext cx="111600" cy="169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4" name="Shape 204"/>
            <p:cNvCxnSpPr>
              <a:stCxn id="188" idx="6"/>
            </p:cNvCxnSpPr>
            <p:nvPr/>
          </p:nvCxnSpPr>
          <p:spPr>
            <a:xfrm rot="10800000" flipH="1">
              <a:off x="6544975" y="3528175"/>
              <a:ext cx="196500" cy="8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5" name="Shape 205"/>
            <p:cNvCxnSpPr>
              <a:stCxn id="190" idx="3"/>
            </p:cNvCxnSpPr>
            <p:nvPr/>
          </p:nvCxnSpPr>
          <p:spPr>
            <a:xfrm rot="10800000" flipH="1">
              <a:off x="6252293" y="3528082"/>
              <a:ext cx="215400" cy="74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6" name="Shape 206"/>
            <p:cNvCxnSpPr>
              <a:stCxn id="192" idx="4"/>
            </p:cNvCxnSpPr>
            <p:nvPr/>
          </p:nvCxnSpPr>
          <p:spPr>
            <a:xfrm rot="10800000">
              <a:off x="6252200" y="3576525"/>
              <a:ext cx="28200" cy="674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7" name="Shape 207"/>
            <p:cNvCxnSpPr>
              <a:stCxn id="191" idx="4"/>
            </p:cNvCxnSpPr>
            <p:nvPr/>
          </p:nvCxnSpPr>
          <p:spPr>
            <a:xfrm rot="10800000" flipH="1">
              <a:off x="6680875" y="3576375"/>
              <a:ext cx="60600" cy="565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8" name="Shape 208"/>
            <p:cNvCxnSpPr>
              <a:stCxn id="193" idx="4"/>
            </p:cNvCxnSpPr>
            <p:nvPr/>
          </p:nvCxnSpPr>
          <p:spPr>
            <a:xfrm rot="10800000">
              <a:off x="6676975" y="4075875"/>
              <a:ext cx="3900" cy="599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9" name="Shape 209"/>
            <p:cNvCxnSpPr>
              <a:stCxn id="194" idx="4"/>
            </p:cNvCxnSpPr>
            <p:nvPr/>
          </p:nvCxnSpPr>
          <p:spPr>
            <a:xfrm rot="10800000">
              <a:off x="6290575" y="4205775"/>
              <a:ext cx="85500" cy="469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10" name="Shape 210"/>
          <p:cNvSpPr txBox="1"/>
          <p:nvPr/>
        </p:nvSpPr>
        <p:spPr>
          <a:xfrm>
            <a:off x="6558750" y="1577625"/>
            <a:ext cx="846000" cy="33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(x</a:t>
            </a: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y</a:t>
            </a: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z</a:t>
            </a:r>
            <a:r>
              <a:rPr lang="en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525" y="3142675"/>
            <a:ext cx="2196774" cy="18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4474250" y="2368775"/>
            <a:ext cx="790800" cy="52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Exploratory Data Analysis: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Skeleton Characteristics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1052550" y="1161475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Frequency and density plots based on 200 random participations from  9/10-9/16/17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Height 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Outstretched hands 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Shoulder Width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Right Arm Length</a:t>
            </a: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Units presumed to be feet</a:t>
            </a: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Assumptions inconsistent with definitions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Other variables of interest: 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Main skeleton indicator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Distance in (x, y, z) directions relative to control point</a:t>
            </a: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“Normalizing starting point”</a:t>
            </a:r>
          </a:p>
          <a:p>
            <a:pPr marL="914400" lvl="1" indent="-298450" rtl="0">
              <a:spcBef>
                <a:spcPts val="0"/>
              </a:spcBef>
              <a:buSzPct val="100000"/>
            </a:pPr>
            <a:r>
              <a:rPr lang="en"/>
              <a:t>Elapsed time and success in game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525" y="3142675"/>
            <a:ext cx="2196774" cy="18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925" y="152400"/>
            <a:ext cx="62481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761</Words>
  <Application>Microsoft Macintosh PowerPoint</Application>
  <PresentationFormat>On-screen Show (16:9)</PresentationFormat>
  <Paragraphs>109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Focus</vt:lpstr>
      <vt:lpstr>Virtual STEM Buddies</vt:lpstr>
      <vt:lpstr>Introduction</vt:lpstr>
      <vt:lpstr>Goals — High Level</vt:lpstr>
      <vt:lpstr>Data Files</vt:lpstr>
      <vt:lpstr>Data Description</vt:lpstr>
      <vt:lpstr>Goals — Low Level</vt:lpstr>
      <vt:lpstr>Vectorized Skeleton</vt:lpstr>
      <vt:lpstr>Exploratory Data Analysis: Skeleton Characteristics</vt:lpstr>
      <vt:lpstr>PowerPoint Presentation</vt:lpstr>
      <vt:lpstr>PowerPoint Presentation</vt:lpstr>
      <vt:lpstr>Future Research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STEM Buddies</dc:title>
  <cp:lastModifiedBy>Rachel Zilinskas</cp:lastModifiedBy>
  <cp:revision>1</cp:revision>
  <dcterms:modified xsi:type="dcterms:W3CDTF">2017-11-27T14:13:19Z</dcterms:modified>
</cp:coreProperties>
</file>