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50" r:id="rId2"/>
    <p:sldId id="341" r:id="rId3"/>
    <p:sldId id="351" r:id="rId4"/>
    <p:sldId id="352" r:id="rId5"/>
    <p:sldId id="353" r:id="rId6"/>
    <p:sldId id="354" r:id="rId7"/>
    <p:sldId id="356" r:id="rId8"/>
    <p:sldId id="357" r:id="rId9"/>
    <p:sldId id="360" r:id="rId10"/>
    <p:sldId id="355" r:id="rId11"/>
    <p:sldId id="361" r:id="rId12"/>
    <p:sldId id="362" r:id="rId13"/>
    <p:sldId id="364" r:id="rId14"/>
    <p:sldId id="365" r:id="rId15"/>
    <p:sldId id="367" r:id="rId16"/>
    <p:sldId id="368" r:id="rId17"/>
    <p:sldId id="371" r:id="rId18"/>
    <p:sldId id="372" r:id="rId19"/>
    <p:sldId id="373" r:id="rId20"/>
    <p:sldId id="370" r:id="rId21"/>
    <p:sldId id="369" r:id="rId22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ačátek" id="{582D4126-EDC5-4F9F-A926-13F521FFA78F}">
          <p14:sldIdLst>
            <p14:sldId id="350"/>
          </p14:sldIdLst>
        </p14:section>
        <p14:section name="definice pojmů" id="{4FED06BA-8741-4A43-9D66-D8992203E12F}">
          <p14:sldIdLst>
            <p14:sldId id="341"/>
            <p14:sldId id="351"/>
            <p14:sldId id="352"/>
            <p14:sldId id="353"/>
            <p14:sldId id="354"/>
            <p14:sldId id="356"/>
            <p14:sldId id="357"/>
            <p14:sldId id="360"/>
            <p14:sldId id="355"/>
            <p14:sldId id="361"/>
            <p14:sldId id="362"/>
            <p14:sldId id="364"/>
            <p14:sldId id="365"/>
            <p14:sldId id="367"/>
            <p14:sldId id="368"/>
            <p14:sldId id="371"/>
            <p14:sldId id="372"/>
            <p14:sldId id="373"/>
            <p14:sldId id="370"/>
            <p14:sldId id="3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9658" autoAdjust="0"/>
  </p:normalViewPr>
  <p:slideViewPr>
    <p:cSldViewPr snapToGrid="0">
      <p:cViewPr varScale="1">
        <p:scale>
          <a:sx n="105" d="100"/>
          <a:sy n="105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C69B95-F2E6-4A49-8558-2389738768FA}" type="slidenum">
              <a:t>‹#›</a:t>
            </a:fld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47214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4" name="Zástupný symbol pro záhlaví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44939A0-27B8-414F-9190-1B6153DC341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469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cs-CZ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A0985-4B17-4742-9B5E-45E50396326C}" type="slidenum">
              <a:t>2</a:t>
            </a:fld>
            <a:endParaRPr lang="cs-CZ"/>
          </a:p>
        </p:txBody>
      </p:sp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cs-CZ" dirty="0"/>
              <a:t>Že AI ve hrách porazila světovou špičku</a:t>
            </a:r>
          </a:p>
        </p:txBody>
      </p:sp>
    </p:spTree>
    <p:extLst>
      <p:ext uri="{BB962C8B-B14F-4D97-AF65-F5344CB8AC3E}">
        <p14:creationId xmlns:p14="http://schemas.microsoft.com/office/powerpoint/2010/main" val="36684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Kdo umře na předávkování, nemá čas psát na </a:t>
            </a:r>
            <a:r>
              <a:rPr lang="cs-CZ" dirty="0" err="1"/>
              <a:t>fb</a:t>
            </a:r>
            <a:r>
              <a:rPr lang="cs-CZ" dirty="0"/>
              <a:t>?</a:t>
            </a:r>
          </a:p>
          <a:p>
            <a:r>
              <a:rPr lang="cs-CZ" dirty="0"/>
              <a:t>Drogy zabíjejí </a:t>
            </a:r>
            <a:r>
              <a:rPr lang="cs-CZ" dirty="0" err="1"/>
              <a:t>otaky</a:t>
            </a:r>
            <a:r>
              <a:rPr lang="cs-CZ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4939A0-27B8-414F-9190-1B6153DC3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Příspěvky způsobují přírodní katastrofy?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4939A0-27B8-414F-9190-1B6153DC3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Adam </a:t>
            </a:r>
            <a:r>
              <a:rPr lang="cs-CZ" dirty="0" err="1"/>
              <a:t>Furik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4939A0-27B8-414F-9190-1B6153DC34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Hintzu</a:t>
            </a:r>
            <a:r>
              <a:rPr lang="cs-CZ" dirty="0"/>
              <a:t> - </a:t>
            </a:r>
            <a:r>
              <a:rPr lang="cs-CZ" dirty="0" err="1"/>
              <a:t>Horgoš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4939A0-27B8-414F-9190-1B6153DC34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u="none" strike="noStrike" kern="1200" cap="none" dirty="0" err="1">
                <a:ln>
                  <a:noFill/>
                </a:ln>
                <a:effectLst/>
                <a:latin typeface="Liberation Sans" pitchFamily="18"/>
              </a:rPr>
              <a:t>šimánek</a:t>
            </a:r>
            <a:r>
              <a:rPr lang="en-US" sz="2000" b="0" i="0" u="none" strike="noStrike" kern="1200" cap="none" dirty="0">
                <a:ln>
                  <a:noFill/>
                </a:ln>
                <a:effectLst/>
                <a:latin typeface="Liberation Sans" pitchFamily="18"/>
              </a:rPr>
              <a:t>: 3865 </a:t>
            </a:r>
            <a:r>
              <a:rPr lang="en-US" sz="2000" b="0" i="0" u="none" strike="noStrike" kern="1200" cap="none" dirty="0" err="1">
                <a:ln>
                  <a:noFill/>
                </a:ln>
                <a:effectLst/>
                <a:latin typeface="Liberation Sans" pitchFamily="18"/>
              </a:rPr>
              <a:t>slov</a:t>
            </a:r>
            <a:r>
              <a:rPr lang="en-US" sz="2000" b="0" i="0" u="none" strike="noStrike" kern="1200" cap="none" dirty="0">
                <a:ln>
                  <a:noFill/>
                </a:ln>
                <a:effectLst/>
                <a:latin typeface="Liberation Sans" pitchFamily="18"/>
              </a:rPr>
              <a:t>, 22763 </a:t>
            </a:r>
            <a:r>
              <a:rPr lang="en-US" sz="2000" b="0" i="0" u="none" strike="noStrike" kern="1200" cap="none" dirty="0" err="1">
                <a:ln>
                  <a:noFill/>
                </a:ln>
                <a:effectLst/>
                <a:latin typeface="Liberation Sans" pitchFamily="18"/>
              </a:rPr>
              <a:t>znaků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4939A0-27B8-414F-9190-1B6153DC34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21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94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9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0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C5CC-2967-4E6D-8339-A8B56C882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Sčítání českých a slovenských </a:t>
            </a:r>
            <a:r>
              <a:rPr lang="cs-CZ" dirty="0" err="1">
                <a:solidFill>
                  <a:schemeClr val="tx1"/>
                </a:solidFill>
              </a:rPr>
              <a:t>otaku</a:t>
            </a:r>
            <a:r>
              <a:rPr lang="cs-CZ" dirty="0">
                <a:solidFill>
                  <a:schemeClr val="tx1"/>
                </a:solidFill>
              </a:rPr>
              <a:t> v číslech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258CF-2F23-4684-8756-1EF02B99A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Matěj </a:t>
            </a:r>
            <a:r>
              <a:rPr lang="cs-CZ" dirty="0" err="1"/>
              <a:t>Račinský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F84-BD70-417F-AE15-12E8B8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8441814" cy="14559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Příspěvky 2011-2019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E5B33-2FB0-4298-A81B-1E474835A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3732"/>
            <a:ext cx="10084165" cy="4705943"/>
          </a:xfrm>
        </p:spPr>
      </p:pic>
    </p:spTree>
    <p:extLst>
      <p:ext uri="{BB962C8B-B14F-4D97-AF65-F5344CB8AC3E}">
        <p14:creationId xmlns:p14="http://schemas.microsoft.com/office/powerpoint/2010/main" val="415309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F84-BD70-417F-AE15-12E8B8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8441814" cy="14559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Příspěvky 2011-2019 v čase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CCE7C3-B816-4D0C-8ADA-0FA25DF09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3"/>
          <a:stretch/>
        </p:blipFill>
        <p:spPr>
          <a:xfrm>
            <a:off x="0" y="2853732"/>
            <a:ext cx="9415306" cy="4705943"/>
          </a:xfrm>
        </p:spPr>
      </p:pic>
    </p:spTree>
    <p:extLst>
      <p:ext uri="{BB962C8B-B14F-4D97-AF65-F5344CB8AC3E}">
        <p14:creationId xmlns:p14="http://schemas.microsoft.com/office/powerpoint/2010/main" val="352200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F84-BD70-417F-AE15-12E8B8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73" y="588557"/>
            <a:ext cx="8441814" cy="14559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Příspěvky 2011-2017</a:t>
            </a:r>
            <a:br>
              <a:rPr lang="cs-CZ" dirty="0">
                <a:solidFill>
                  <a:schemeClr val="tx1"/>
                </a:solidFill>
              </a:rPr>
            </a:b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7F8B0-D1D7-4D8E-8BFC-BE8D1F15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3" y="1316526"/>
            <a:ext cx="6997914" cy="4277834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korelace = -</a:t>
            </a:r>
            <a:r>
              <a:rPr lang="en-US" dirty="0">
                <a:solidFill>
                  <a:schemeClr val="tx1"/>
                </a:solidFill>
              </a:rPr>
              <a:t>0.829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/>
              <a:t>Lidi nemají čas na drogy, když píšou na sčítání?</a:t>
            </a:r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DDEE68E6-6EBA-43FB-B8E5-1A0162F9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0505"/>
            <a:ext cx="9204291" cy="5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4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F84-BD70-417F-AE15-12E8B8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73" y="588557"/>
            <a:ext cx="8441814" cy="14559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Příspěvky 2011-2017</a:t>
            </a:r>
            <a:br>
              <a:rPr lang="cs-CZ" dirty="0">
                <a:solidFill>
                  <a:schemeClr val="tx1"/>
                </a:solidFill>
              </a:rPr>
            </a:b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7F8B0-D1D7-4D8E-8BFC-BE8D1F15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3" y="1316526"/>
            <a:ext cx="6997914" cy="4277834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korelace = 0.979</a:t>
            </a:r>
          </a:p>
          <a:p>
            <a:r>
              <a:rPr lang="cs-CZ" dirty="0"/>
              <a:t>Psaní příspěvků na sčítání způsobuje přírodní katastrofy?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E812D-C726-428A-9B3A-C3E10478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149"/>
            <a:ext cx="9059187" cy="52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D2BE-9ED7-4630-9722-F23BB08A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Jak se mluví o </a:t>
            </a:r>
            <a:r>
              <a:rPr lang="cs-CZ" dirty="0" err="1">
                <a:solidFill>
                  <a:schemeClr val="tx1"/>
                </a:solidFill>
              </a:rPr>
              <a:t>animefestu</a:t>
            </a:r>
            <a:r>
              <a:rPr lang="cs-CZ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B41F70-7F0B-4148-866E-36C6F3C66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3732"/>
            <a:ext cx="10084165" cy="4705943"/>
          </a:xfrm>
        </p:spPr>
      </p:pic>
    </p:spTree>
    <p:extLst>
      <p:ext uri="{BB962C8B-B14F-4D97-AF65-F5344CB8AC3E}">
        <p14:creationId xmlns:p14="http://schemas.microsoft.com/office/powerpoint/2010/main" val="121546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518B-7DB3-40CC-A237-F46972D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Wordcloud</a:t>
            </a:r>
            <a:r>
              <a:rPr lang="cs-CZ" dirty="0">
                <a:solidFill>
                  <a:schemeClr val="tx1"/>
                </a:solidFill>
              </a:rPr>
              <a:t> sčítání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1E5B20-A70E-4146-BAED-06E6B07AF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069" r="8526" b="7330"/>
          <a:stretch/>
        </p:blipFill>
        <p:spPr>
          <a:xfrm>
            <a:off x="-1" y="2371411"/>
            <a:ext cx="10110465" cy="5188264"/>
          </a:xfrm>
        </p:spPr>
      </p:pic>
    </p:spTree>
    <p:extLst>
      <p:ext uri="{BB962C8B-B14F-4D97-AF65-F5344CB8AC3E}">
        <p14:creationId xmlns:p14="http://schemas.microsoft.com/office/powerpoint/2010/main" val="363360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08BE-8D91-45A5-9CB0-ACF47363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7678139" cy="1455937"/>
          </a:xfrm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Wordcloud</a:t>
            </a:r>
            <a:r>
              <a:rPr lang="cs-CZ" dirty="0">
                <a:solidFill>
                  <a:schemeClr val="tx1"/>
                </a:solidFill>
              </a:rPr>
              <a:t> sčítání 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po vyčištění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98452-A36E-40F6-999E-747918307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349" r="8326" b="6689"/>
          <a:stretch/>
        </p:blipFill>
        <p:spPr>
          <a:xfrm>
            <a:off x="10048" y="2734056"/>
            <a:ext cx="9402028" cy="4825619"/>
          </a:xfrm>
        </p:spPr>
      </p:pic>
      <p:pic>
        <p:nvPicPr>
          <p:cNvPr id="4" name="Picture 2" descr="VÃ½sledek obrÃ¡zku pro you know nothing jon snow">
            <a:extLst>
              <a:ext uri="{FF2B5EF4-FFF2-40B4-BE49-F238E27FC236}">
                <a16:creationId xmlns:a16="http://schemas.microsoft.com/office/drawing/2014/main" id="{4478E8C6-C0BD-4E30-A922-C4DE3F6C7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20" y="-1"/>
            <a:ext cx="4091305" cy="271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67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AC24-1450-470C-990B-43BB134F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Hádanka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1D5E-A708-4C5A-8176-3A8FC17D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člověk má trochu jinou slovní zásobu, jiná často používaná slova, jiný poměr používaných slov, atd.</a:t>
            </a:r>
          </a:p>
          <a:p>
            <a:r>
              <a:rPr lang="cs-CZ" dirty="0"/>
              <a:t>2 </a:t>
            </a:r>
            <a:r>
              <a:rPr lang="cs-CZ" dirty="0" err="1"/>
              <a:t>wordcloudy</a:t>
            </a:r>
            <a:r>
              <a:rPr lang="cs-CZ" dirty="0"/>
              <a:t> osob velmi známých ve sčítání a v </a:t>
            </a:r>
            <a:r>
              <a:rPr lang="cs-CZ" dirty="0" err="1"/>
              <a:t>otaku</a:t>
            </a:r>
            <a:r>
              <a:rPr lang="cs-CZ" dirty="0"/>
              <a:t> komunitě obecně</a:t>
            </a:r>
          </a:p>
          <a:p>
            <a:r>
              <a:rPr lang="cs-CZ" dirty="0"/>
              <a:t>Velikost slova = míra používání oproti ostatním slovům ve </a:t>
            </a:r>
            <a:r>
              <a:rPr lang="cs-CZ" dirty="0" err="1"/>
              <a:t>wordcloudu</a:t>
            </a:r>
            <a:r>
              <a:rPr lang="cs-CZ" dirty="0"/>
              <a:t>, čím větší, tím častěji používáno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6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42FD-48B1-4CB1-8330-8E5EDB9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Hádanka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1B0C-B1C9-4038-BC73-D02DE1E60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BD28196-BBBC-4DE9-9636-66D155D58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6" t="9822" r="12710" b="11814"/>
          <a:stretch/>
        </p:blipFill>
        <p:spPr>
          <a:xfrm>
            <a:off x="0" y="2441750"/>
            <a:ext cx="10054562" cy="51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42FD-48B1-4CB1-8330-8E5EDB9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Hádanka 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AFC6EC-E89A-45A8-A0BE-0D3849EFA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t="10698" r="13161" b="10899"/>
          <a:stretch/>
        </p:blipFill>
        <p:spPr>
          <a:xfrm>
            <a:off x="0" y="2432304"/>
            <a:ext cx="10071624" cy="5127371"/>
          </a:xfrm>
        </p:spPr>
      </p:pic>
    </p:spTree>
    <p:extLst>
      <p:ext uri="{BB962C8B-B14F-4D97-AF65-F5344CB8AC3E}">
        <p14:creationId xmlns:p14="http://schemas.microsoft.com/office/powerpoint/2010/main" val="18643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8409815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Počty uživatelů v anime skupinách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za roky 2014-2019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idx="1"/>
          </p:nvPr>
        </p:nvSpPr>
        <p:spPr>
          <a:xfrm>
            <a:off x="396833" y="2958699"/>
            <a:ext cx="6997914" cy="42778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Sčítání</a:t>
            </a:r>
            <a:r>
              <a:rPr lang="en-US" dirty="0"/>
              <a:t> </a:t>
            </a:r>
            <a:r>
              <a:rPr lang="en-US" dirty="0" err="1"/>
              <a:t>českých</a:t>
            </a:r>
            <a:r>
              <a:rPr lang="en-US" dirty="0"/>
              <a:t> a </a:t>
            </a:r>
            <a:r>
              <a:rPr lang="en-US" dirty="0" err="1"/>
              <a:t>slovenských</a:t>
            </a:r>
            <a:r>
              <a:rPr lang="en-US" dirty="0"/>
              <a:t> otaku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Anime World CZ/SK (￣ω￣)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Otaku </a:t>
            </a:r>
            <a:r>
              <a:rPr lang="en-US" dirty="0" err="1"/>
              <a:t>seznamka</a:t>
            </a:r>
            <a:r>
              <a:rPr lang="en-US" dirty="0"/>
              <a:t> ^^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Bohužel mi </a:t>
            </a:r>
            <a:r>
              <a:rPr lang="cs-CZ" dirty="0" err="1"/>
              <a:t>fb</a:t>
            </a:r>
            <a:r>
              <a:rPr lang="cs-CZ" dirty="0"/>
              <a:t> neposkytl seznam všech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Tedy někde chybí počty lidí, počítal jsem jen nově příchozí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Celkem </a:t>
            </a:r>
            <a:r>
              <a:rPr lang="en-US" dirty="0"/>
              <a:t>20220</a:t>
            </a:r>
            <a:r>
              <a:rPr lang="cs-CZ" dirty="0"/>
              <a:t> unikátních lidí – tak 3 a kus </a:t>
            </a:r>
            <a:r>
              <a:rPr lang="cs-CZ" dirty="0" err="1"/>
              <a:t>animefestů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Celkem 2x víc než </a:t>
            </a:r>
            <a:r>
              <a:rPr lang="cs-CZ" dirty="0" err="1"/>
              <a:t>umřeno</a:t>
            </a:r>
            <a:r>
              <a:rPr lang="cs-CZ" dirty="0"/>
              <a:t> dětí </a:t>
            </a:r>
            <a:r>
              <a:rPr lang="cs-CZ" dirty="0" err="1"/>
              <a:t>antivakcinářů</a:t>
            </a:r>
            <a:r>
              <a:rPr lang="cs-CZ" dirty="0"/>
              <a:t> 2007-2015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1026" name="Picture 2" descr="VÃ½sledek obrÃ¡zku pro animefest">
            <a:extLst>
              <a:ext uri="{FF2B5EF4-FFF2-40B4-BE49-F238E27FC236}">
                <a16:creationId xmlns:a16="http://schemas.microsoft.com/office/drawing/2014/main" id="{79F10ECC-069C-4B17-BD17-AEA14C48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54165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ek obrÃ¡zku pro animefest">
            <a:extLst>
              <a:ext uri="{FF2B5EF4-FFF2-40B4-BE49-F238E27FC236}">
                <a16:creationId xmlns:a16="http://schemas.microsoft.com/office/drawing/2014/main" id="{D5203834-F9F2-450D-9595-0A3BC347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9" y="32734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Ã½sledek obrÃ¡zku pro animefest">
            <a:extLst>
              <a:ext uri="{FF2B5EF4-FFF2-40B4-BE49-F238E27FC236}">
                <a16:creationId xmlns:a16="http://schemas.microsoft.com/office/drawing/2014/main" id="{725D7CB8-6A62-431D-BB96-02F215D5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8" y="13100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Ã½sledek obrÃ¡zku pro antivax grave">
            <a:extLst>
              <a:ext uri="{FF2B5EF4-FFF2-40B4-BE49-F238E27FC236}">
                <a16:creationId xmlns:a16="http://schemas.microsoft.com/office/drawing/2014/main" id="{3926BDDB-FCF9-4543-82CF-E675CD09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98" y="3074109"/>
            <a:ext cx="2248823" cy="16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VÃ½sledek obrÃ¡zku pro antivax grave">
            <a:extLst>
              <a:ext uri="{FF2B5EF4-FFF2-40B4-BE49-F238E27FC236}">
                <a16:creationId xmlns:a16="http://schemas.microsoft.com/office/drawing/2014/main" id="{626CCBDD-412F-4381-AEB8-096C203F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99" y="1300146"/>
            <a:ext cx="2248823" cy="16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0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2CB58-F43E-4983-94A5-A7E9AA8992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0" b="15329"/>
          <a:stretch/>
        </p:blipFill>
        <p:spPr>
          <a:xfrm>
            <a:off x="3928905" y="2545394"/>
            <a:ext cx="6151721" cy="5014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05C61-DE5A-4995-A300-9F39B12E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SOUTĚŽ!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68B5-ED4A-4D65-8668-D23BC2BC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19" y="2019911"/>
            <a:ext cx="6997914" cy="4277834"/>
          </a:xfrm>
        </p:spPr>
        <p:txBody>
          <a:bodyPr>
            <a:normAutofit/>
          </a:bodyPr>
          <a:lstStyle/>
          <a:p>
            <a:r>
              <a:rPr lang="cs-CZ" sz="3200" dirty="0"/>
              <a:t>Kolik znaků má nejdelší příspěvek na sčítání?</a:t>
            </a:r>
          </a:p>
          <a:p>
            <a:r>
              <a:rPr lang="cs-CZ" sz="3200" dirty="0"/>
              <a:t>Výhra: krásný </a:t>
            </a:r>
            <a:r>
              <a:rPr lang="cs-CZ" sz="3200" dirty="0" err="1"/>
              <a:t>Animefestí</a:t>
            </a:r>
            <a:r>
              <a:rPr lang="cs-CZ" sz="3200" dirty="0"/>
              <a:t> plecháček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78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1AA0-6D42-4990-B519-FB8A12DF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A593-884C-41BD-AB21-7C8623BC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Todo</a:t>
            </a:r>
            <a:r>
              <a:rPr lang="cs-CZ" dirty="0"/>
              <a:t>: osekat časové grafy, jen do konce 2018</a:t>
            </a:r>
          </a:p>
          <a:p>
            <a:r>
              <a:rPr lang="cs-CZ" dirty="0"/>
              <a:t>Přidat frekvenci: boku no </a:t>
            </a:r>
            <a:r>
              <a:rPr lang="cs-CZ" dirty="0" err="1"/>
              <a:t>pico</a:t>
            </a:r>
            <a:r>
              <a:rPr lang="cs-CZ" dirty="0"/>
              <a:t>, </a:t>
            </a:r>
            <a:r>
              <a:rPr lang="cs-CZ" dirty="0" err="1"/>
              <a:t>naruto</a:t>
            </a:r>
            <a:r>
              <a:rPr lang="cs-CZ" dirty="0"/>
              <a:t>, a nějaké další?</a:t>
            </a:r>
          </a:p>
          <a:p>
            <a:r>
              <a:rPr lang="cs-CZ" dirty="0"/>
              <a:t>Ke grafu věku do šipky </a:t>
            </a:r>
            <a:r>
              <a:rPr lang="cs-CZ" dirty="0" err="1"/>
              <a:t>Hinzáka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47C-BD1D-4224-A549-4458E117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Počty nově příchozích za posledních 5 let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62A04F-A65E-4B1E-9FED-BB4DDB5F2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70087"/>
            <a:ext cx="9582151" cy="5589588"/>
          </a:xfrm>
        </p:spPr>
      </p:pic>
    </p:spTree>
    <p:extLst>
      <p:ext uri="{BB962C8B-B14F-4D97-AF65-F5344CB8AC3E}">
        <p14:creationId xmlns:p14="http://schemas.microsoft.com/office/powerpoint/2010/main" val="34668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05EE-E87E-4C1F-A0EC-F03CD31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518594-1A78-4E5C-9847-33DF9AAD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559" cy="7557559"/>
          </a:xfrm>
        </p:spPr>
      </p:pic>
    </p:spTree>
    <p:extLst>
      <p:ext uri="{BB962C8B-B14F-4D97-AF65-F5344CB8AC3E}">
        <p14:creationId xmlns:p14="http://schemas.microsoft.com/office/powerpoint/2010/main" val="4630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0E34-DCAD-47F8-BFD1-643FECA6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Počet nově příchozích každé čtvrtletí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89A8D95-29DC-4E4B-9C2F-CEF95C7C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0" y="2127908"/>
            <a:ext cx="6997914" cy="4277834"/>
          </a:xfrm>
        </p:spPr>
        <p:txBody>
          <a:bodyPr/>
          <a:lstStyle/>
          <a:p>
            <a:r>
              <a:rPr lang="cs-CZ" dirty="0" err="1"/>
              <a:t>Akicon</a:t>
            </a:r>
            <a:r>
              <a:rPr lang="cs-CZ" dirty="0"/>
              <a:t> – max. 930 návštěvníků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BCAEB5-DA61-423D-A46A-75FF76BF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5383"/>
            <a:ext cx="10080625" cy="47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A4C-5983-4F84-83AD-5D7D5854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7709959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Počet nových lidí od roku 2014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B4DDE71-FA3E-4D14-9A12-FA202D60A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0754"/>
            <a:ext cx="10122640" cy="4723898"/>
          </a:xfrm>
        </p:spPr>
      </p:pic>
    </p:spTree>
    <p:extLst>
      <p:ext uri="{BB962C8B-B14F-4D97-AF65-F5344CB8AC3E}">
        <p14:creationId xmlns:p14="http://schemas.microsoft.com/office/powerpoint/2010/main" val="412297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A4C-5983-4F84-83AD-5D7D5854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23373"/>
            <a:ext cx="7709959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Nově příchozí na seznamce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korelace = </a:t>
            </a:r>
            <a:r>
              <a:rPr lang="en-US" dirty="0">
                <a:solidFill>
                  <a:schemeClr val="tx1"/>
                </a:solidFill>
              </a:rPr>
              <a:t>0.97</a:t>
            </a:r>
            <a:r>
              <a:rPr lang="cs-CZ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CDB668-9674-41D5-A4CB-F3A88EF99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9310"/>
            <a:ext cx="10080625" cy="5880365"/>
          </a:xfrm>
        </p:spPr>
      </p:pic>
    </p:spTree>
    <p:extLst>
      <p:ext uri="{BB962C8B-B14F-4D97-AF65-F5344CB8AC3E}">
        <p14:creationId xmlns:p14="http://schemas.microsoft.com/office/powerpoint/2010/main" val="373796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A4C-5983-4F84-83AD-5D7D5854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310230"/>
            <a:ext cx="7709959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Nově příchozí na sčítání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korelace = </a:t>
            </a:r>
            <a:r>
              <a:rPr lang="en-US" dirty="0">
                <a:solidFill>
                  <a:schemeClr val="tx1"/>
                </a:solidFill>
              </a:rPr>
              <a:t>0.924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35AF2-B316-4D16-B884-4ECE7222D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9310"/>
            <a:ext cx="10080625" cy="5880365"/>
          </a:xfrm>
        </p:spPr>
      </p:pic>
    </p:spTree>
    <p:extLst>
      <p:ext uri="{BB962C8B-B14F-4D97-AF65-F5344CB8AC3E}">
        <p14:creationId xmlns:p14="http://schemas.microsoft.com/office/powerpoint/2010/main" val="3015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9902-47B2-4438-9C47-45B9460D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8662878" cy="1455937"/>
          </a:xfrm>
        </p:spPr>
        <p:txBody>
          <a:bodyPr/>
          <a:lstStyle/>
          <a:p>
            <a:pPr marL="457200" indent="-457200"/>
            <a:r>
              <a:rPr lang="en-US" dirty="0" err="1">
                <a:solidFill>
                  <a:schemeClr val="tx1"/>
                </a:solidFill>
              </a:rPr>
              <a:t>Sčítání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českých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slovenských</a:t>
            </a:r>
            <a:r>
              <a:rPr lang="en-US" dirty="0">
                <a:solidFill>
                  <a:schemeClr val="tx1"/>
                </a:solidFill>
              </a:rPr>
              <a:t> otaku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ABD2-2D89-435B-8968-40AD2C28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3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7638</TotalTime>
  <Words>293</Words>
  <Application>Microsoft Office PowerPoint</Application>
  <PresentationFormat>Custom</PresentationFormat>
  <Paragraphs>55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Liberation Sans</vt:lpstr>
      <vt:lpstr>Liberation Serif</vt:lpstr>
      <vt:lpstr>Trebuchet MS</vt:lpstr>
      <vt:lpstr>Wingdings 3</vt:lpstr>
      <vt:lpstr>Facet</vt:lpstr>
      <vt:lpstr>Sčítání českých a slovenských otaku v číslech</vt:lpstr>
      <vt:lpstr>Počty uživatelů v anime skupinách za roky 2014-2019</vt:lpstr>
      <vt:lpstr>Počty nově příchozích za posledních 5 let</vt:lpstr>
      <vt:lpstr>PowerPoint Presentation</vt:lpstr>
      <vt:lpstr>Počet nově příchozích každé čtvrtletí</vt:lpstr>
      <vt:lpstr>Počet nových lidí od roku 2014</vt:lpstr>
      <vt:lpstr>Nově příchozí na seznamce korelace = 0.972</vt:lpstr>
      <vt:lpstr>Nově příchozí na sčítání korelace = 0.924</vt:lpstr>
      <vt:lpstr>Sčítání českých a slovenských otaku</vt:lpstr>
      <vt:lpstr>Příspěvky 2011-2019</vt:lpstr>
      <vt:lpstr>Příspěvky 2011-2019 v čase</vt:lpstr>
      <vt:lpstr>Příspěvky 2011-2017 </vt:lpstr>
      <vt:lpstr>Příspěvky 2011-2017 </vt:lpstr>
      <vt:lpstr>Jak se mluví o animefestu?</vt:lpstr>
      <vt:lpstr>Wordcloud sčítání</vt:lpstr>
      <vt:lpstr>Wordcloud sčítání  po vyčištění</vt:lpstr>
      <vt:lpstr>Hádanka</vt:lpstr>
      <vt:lpstr>Hádanka 1</vt:lpstr>
      <vt:lpstr>Hádanka 2</vt:lpstr>
      <vt:lpstr>SOUTĚŽ!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Azathoth Sumerian</dc:creator>
  <cp:lastModifiedBy>Azathoth Sumerian</cp:lastModifiedBy>
  <cp:revision>343</cp:revision>
  <dcterms:created xsi:type="dcterms:W3CDTF">2017-10-23T21:26:33Z</dcterms:created>
  <dcterms:modified xsi:type="dcterms:W3CDTF">2019-05-19T22:35:08Z</dcterms:modified>
</cp:coreProperties>
</file>