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352" r:id="rId4"/>
    <p:sldId id="257" r:id="rId5"/>
    <p:sldId id="353" r:id="rId6"/>
    <p:sldId id="354" r:id="rId7"/>
    <p:sldId id="355" r:id="rId8"/>
    <p:sldId id="356" r:id="rId9"/>
    <p:sldId id="357" r:id="rId10"/>
    <p:sldId id="373" r:id="rId11"/>
    <p:sldId id="358" r:id="rId12"/>
    <p:sldId id="359" r:id="rId13"/>
    <p:sldId id="360" r:id="rId14"/>
    <p:sldId id="361" r:id="rId15"/>
    <p:sldId id="362" r:id="rId16"/>
    <p:sldId id="369" r:id="rId17"/>
    <p:sldId id="370" r:id="rId18"/>
    <p:sldId id="371" r:id="rId19"/>
    <p:sldId id="364" r:id="rId20"/>
    <p:sldId id="365" r:id="rId21"/>
    <p:sldId id="363" r:id="rId22"/>
    <p:sldId id="366" r:id="rId23"/>
    <p:sldId id="367" r:id="rId24"/>
    <p:sldId id="368" r:id="rId25"/>
    <p:sldId id="258" r:id="rId26"/>
    <p:sldId id="262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81CF-8EE6-449F-990C-61D50C3DEC5A}" type="datetimeFigureOut">
              <a:rPr lang="en-US" smtClean="0"/>
              <a:t>2019-05-20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D0E3-F723-4D2A-B222-5180375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Adam </a:t>
            </a:r>
            <a:r>
              <a:rPr lang="cs-CZ" dirty="0" err="1"/>
              <a:t>Furik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3D0E3-F723-4D2A-B222-5180375AD6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Hintzu</a:t>
            </a:r>
            <a:r>
              <a:rPr lang="cs-CZ" dirty="0"/>
              <a:t> - </a:t>
            </a:r>
            <a:r>
              <a:rPr lang="cs-CZ" dirty="0" err="1"/>
              <a:t>Horgoš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3D0E3-F723-4D2A-B222-5180375AD6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Hintzu</a:t>
            </a:r>
            <a:r>
              <a:rPr lang="cs-CZ" dirty="0"/>
              <a:t> - </a:t>
            </a:r>
            <a:r>
              <a:rPr lang="cs-CZ" dirty="0" err="1"/>
              <a:t>Horgoš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3D0E3-F723-4D2A-B222-5180375AD6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43F1-3147-4D9A-8167-C67DA283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BD383-7FAB-4E63-9D28-CB4674A3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12A3-D32D-4BB9-9725-F8664E59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1F5C-0DFD-48E3-8C80-BAC94185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FCC3-6D81-4CA2-82A2-D4E58E68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4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0FAD-D0DB-44DB-BAD3-9184A174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AF820-CB4D-4114-BBBA-BD2FD373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FB48-3E5C-4DA9-800A-1D5D1599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E3E7-45D5-4BE6-90E4-FA20E95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A46-D94A-47D1-8C8B-F9DDB94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40064-68F5-4926-A790-71B17F6EE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3BB0-A407-4408-9338-CCE5304A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81EF-58CE-4553-ABC2-B5BD9D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7A86-1FF2-4188-B8E2-1FE67971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FFF2-3E41-4EA5-A498-D9A69C7C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8580-6BEF-4F10-98D9-9E35957C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52AE-2B3F-421F-AD10-D2946798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3ACD-CCF0-4D1E-ACB8-6EFADD96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073D-CBCE-419B-BBC0-BF89A4C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57D7-A3C5-4949-A8AE-A416F53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8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59F7-7612-48AF-8215-E4C7EA9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74F9-C7D0-4827-91CF-417E6FD7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6A41-8E61-4381-9869-8D12C3DF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5B80-0109-4F7B-9046-1B97540C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DBC7-4D4E-4D49-BD03-631A7CB2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3B25-F467-4C7F-B42F-9E0DB2DF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20D9-9E6E-4354-815A-42E2E603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33BE-ECF4-4718-B8F5-2AC1694B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7BB1-F3D6-4443-ABAA-61E1B9C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7FBE-42F7-4D30-BF4F-E71530C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B9C1-5D8C-48DB-9586-9D515E5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7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A9B-25ED-42C2-8CE1-B5AE4584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3912-D48B-4CEE-97DB-A6238CFC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06BA6-6CC1-422D-A1E5-6E2E7ACE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C8F3-58CE-405F-B1F4-2B142B610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5D80E-CC24-40E0-8277-1F901D3A7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52A7-72A7-44A9-A8BF-03674014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A6988-4577-481C-BDAA-86B041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FCB8F-3E93-4551-A4E7-5A2F4CF4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6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CB1B-25BA-43B3-8037-88A8239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413A3-CDEC-4A1E-A468-D9CE1435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3FA3-69E4-4822-8A59-74A5AE3B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9BE0-F206-4FBE-8999-F986B61C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5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FFAAC-7493-4898-8D89-CB6B4FA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BFC6C-AC5A-4FAA-8D81-AA70C55D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F89E-130F-4671-9C08-E9596366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0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A29-D534-4C99-9920-0790781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F7A0-2FA6-4C1B-ADA5-35D1A795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83872-8CB3-4C91-B999-763866CD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C9E2-5A55-47DB-AFAE-BBAA616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CBB7-BF5D-4958-A793-B00D1B4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476EE-0F47-46DD-BE49-17F702F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4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870-D91E-458F-B2B9-5C734A2B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35911-ED9F-49EC-87C0-C2465415D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0BD6-E22F-4E68-BD80-2A530521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09DD1-BE61-45BD-ADD1-C67FD1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DA5A-34A2-4581-BDA7-D098C611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03C0-D523-4A50-B90A-D06C3A4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65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C7C4-D067-4A0E-9F6D-00C4D850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85DF-2036-463C-89E9-9BFE4A46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B7DC-6FB4-47BF-BADD-A5124CB0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B1A6-AA42-472F-AFFC-477DD0202AF8}" type="datetimeFigureOut">
              <a:rPr lang="cs-CZ" smtClean="0"/>
              <a:t>20.05.2019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EEB4-FEAE-44FA-BD82-07502B17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AD97-9E1A-4E09-A1BD-5544A061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29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5FCF-B3E7-4808-9613-5F31F283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954" y="3940628"/>
            <a:ext cx="9144000" cy="1612061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chemeClr val="bg1"/>
                </a:solidFill>
              </a:rPr>
              <a:t>Sčítání českých a slovenských </a:t>
            </a:r>
            <a:r>
              <a:rPr lang="cs-CZ" dirty="0" err="1">
                <a:solidFill>
                  <a:schemeClr val="bg1"/>
                </a:solidFill>
              </a:rPr>
              <a:t>otaku</a:t>
            </a:r>
            <a:r>
              <a:rPr lang="cs-CZ" dirty="0">
                <a:solidFill>
                  <a:schemeClr val="bg1"/>
                </a:solidFill>
              </a:rPr>
              <a:t> v číslech</a:t>
            </a:r>
            <a:endParaRPr lang="cs-CZ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E4F63-0CFE-4FD3-9296-3E147B1A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1" y="6153150"/>
            <a:ext cx="4769954" cy="532270"/>
          </a:xfrm>
        </p:spPr>
        <p:txBody>
          <a:bodyPr>
            <a:noAutofit/>
          </a:bodyPr>
          <a:lstStyle/>
          <a:p>
            <a:pPr algn="r"/>
            <a:r>
              <a:rPr lang="cs-CZ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Matěj </a:t>
            </a:r>
            <a:r>
              <a:rPr lang="cs-CZ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Račinský</a:t>
            </a:r>
            <a:endParaRPr lang="cs-CZ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bg1"/>
                </a:solidFill>
              </a:rPr>
              <a:t>Sčítání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českých</a:t>
            </a:r>
            <a:r>
              <a:rPr lang="en-US" sz="5400" dirty="0">
                <a:solidFill>
                  <a:schemeClr val="bg1"/>
                </a:solidFill>
              </a:rPr>
              <a:t> a </a:t>
            </a:r>
            <a:r>
              <a:rPr lang="en-US" sz="5400" dirty="0" err="1">
                <a:solidFill>
                  <a:schemeClr val="bg1"/>
                </a:solidFill>
              </a:rPr>
              <a:t>slovenských</a:t>
            </a:r>
            <a:r>
              <a:rPr lang="en-US" sz="5400" dirty="0">
                <a:solidFill>
                  <a:schemeClr val="bg1"/>
                </a:solidFill>
              </a:rPr>
              <a:t> otaku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C4F09-0E7C-4ED6-A927-D86C1A08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671"/>
            <a:ext cx="10515600" cy="4351338"/>
          </a:xfrm>
        </p:spPr>
        <p:txBody>
          <a:bodyPr/>
          <a:lstStyle/>
          <a:p>
            <a:r>
              <a:rPr lang="cs-CZ" dirty="0"/>
              <a:t>Vyšší průměrný věk než v jiných skupinách</a:t>
            </a:r>
            <a:endParaRPr lang="en-US" dirty="0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A2779642-9613-485F-9ACF-5BC15AB9E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699"/>
            <a:ext cx="8251371" cy="48133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675F4-063F-4840-8D33-9B870D526B1F}"/>
              </a:ext>
            </a:extLst>
          </p:cNvPr>
          <p:cNvCxnSpPr>
            <a:cxnSpLocks/>
          </p:cNvCxnSpPr>
          <p:nvPr/>
        </p:nvCxnSpPr>
        <p:spPr>
          <a:xfrm flipH="1">
            <a:off x="7467600" y="4395693"/>
            <a:ext cx="1406978" cy="1420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D9C038-3153-4BA1-8F11-32EFBF403EA1}"/>
              </a:ext>
            </a:extLst>
          </p:cNvPr>
          <p:cNvSpPr txBox="1"/>
          <p:nvPr/>
        </p:nvSpPr>
        <p:spPr>
          <a:xfrm>
            <a:off x="8830161" y="4027714"/>
            <a:ext cx="8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Hintzu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Příspěvky 2011-2019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71B578-2843-4184-84DD-89EDF34A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791"/>
            <a:ext cx="12192000" cy="5689600"/>
          </a:xfr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8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Příspěvky 2011-2019 v čase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7C3A-953C-4FA7-993B-E8752888F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73C41A-1CAA-4CE0-904D-F2C2380F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2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Příspěvky 2011-2017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B199CEE-B508-48FB-9F04-5B17DC5B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084"/>
            <a:ext cx="8327571" cy="485775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6A71919-D001-455B-B778-987917AB900B}"/>
              </a:ext>
            </a:extLst>
          </p:cNvPr>
          <p:cNvSpPr txBox="1">
            <a:spLocks/>
          </p:cNvSpPr>
          <p:nvPr/>
        </p:nvSpPr>
        <p:spPr>
          <a:xfrm>
            <a:off x="628258" y="1077502"/>
            <a:ext cx="10515600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korelace = -</a:t>
            </a:r>
            <a:r>
              <a:rPr lang="en-US"/>
              <a:t>0.829</a:t>
            </a:r>
            <a:endParaRPr lang="cs-CZ"/>
          </a:p>
          <a:p>
            <a:r>
              <a:rPr lang="cs-CZ"/>
              <a:t>Lidi nemají čas na drogy, když píšou na sčítání?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Příspěvky 2011-2017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6A71919-D001-455B-B778-987917AB900B}"/>
              </a:ext>
            </a:extLst>
          </p:cNvPr>
          <p:cNvSpPr txBox="1">
            <a:spLocks/>
          </p:cNvSpPr>
          <p:nvPr/>
        </p:nvSpPr>
        <p:spPr>
          <a:xfrm>
            <a:off x="628258" y="1077502"/>
            <a:ext cx="10515600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korelace = 0.979</a:t>
            </a:r>
          </a:p>
          <a:p>
            <a:r>
              <a:rPr lang="cs-CZ" dirty="0"/>
              <a:t>Psaní příspěvků na sčítání způsobuje přírodní katastrofy?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67325-08C4-44E1-A56A-D9999CBD6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1"/>
            <a:ext cx="8218713" cy="47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648200" y="53340"/>
            <a:ext cx="74768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Jak se mluví o </a:t>
            </a:r>
            <a:r>
              <a:rPr lang="cs-CZ" sz="5400" dirty="0" err="1">
                <a:solidFill>
                  <a:schemeClr val="bg1"/>
                </a:solidFill>
              </a:rPr>
              <a:t>animefestu</a:t>
            </a:r>
            <a:r>
              <a:rPr lang="cs-CZ" sz="5400" dirty="0">
                <a:solidFill>
                  <a:schemeClr val="bg1"/>
                </a:solidFill>
              </a:rPr>
              <a:t>? příspěvky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1C292E-976D-47FE-B0CE-E8047A88E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" y="1159099"/>
            <a:ext cx="12211930" cy="5698901"/>
          </a:xfrm>
        </p:spPr>
      </p:pic>
    </p:spTree>
    <p:extLst>
      <p:ext uri="{BB962C8B-B14F-4D97-AF65-F5344CB8AC3E}">
        <p14:creationId xmlns:p14="http://schemas.microsoft.com/office/powerpoint/2010/main" val="39716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540829" y="53340"/>
            <a:ext cx="658425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A co </a:t>
            </a:r>
            <a:r>
              <a:rPr lang="cs-CZ" sz="5400" dirty="0" err="1">
                <a:solidFill>
                  <a:schemeClr val="bg1"/>
                </a:solidFill>
              </a:rPr>
              <a:t>Naruto</a:t>
            </a:r>
            <a:r>
              <a:rPr lang="cs-CZ" sz="5400" dirty="0">
                <a:solidFill>
                  <a:schemeClr val="bg1"/>
                </a:solidFill>
              </a:rPr>
              <a:t>?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39F7C-A991-4412-8BBE-7FFDA6A6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856"/>
            <a:ext cx="12156736" cy="5673144"/>
          </a:xfrm>
        </p:spPr>
      </p:pic>
    </p:spTree>
    <p:extLst>
      <p:ext uri="{BB962C8B-B14F-4D97-AF65-F5344CB8AC3E}">
        <p14:creationId xmlns:p14="http://schemas.microsoft.com/office/powerpoint/2010/main" val="201179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758543" y="53340"/>
            <a:ext cx="63665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A co </a:t>
            </a:r>
            <a:r>
              <a:rPr lang="cs-CZ" sz="5400" dirty="0" err="1">
                <a:solidFill>
                  <a:schemeClr val="bg1"/>
                </a:solidFill>
              </a:rPr>
              <a:t>Kirito</a:t>
            </a:r>
            <a:r>
              <a:rPr lang="cs-CZ" sz="5400" dirty="0">
                <a:solidFill>
                  <a:schemeClr val="bg1"/>
                </a:solidFill>
              </a:rPr>
              <a:t>?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0D525-4183-4CAA-821E-ABB281E3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C82BD-97FB-4E42-9FF5-2FDAEE6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909457" y="53340"/>
            <a:ext cx="721562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A co doporučování anime?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1F15E-94EA-4C20-8806-866FE82A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DA304-54DD-4F96-94C0-EDF897E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01343" y="53340"/>
            <a:ext cx="68237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 err="1">
                <a:solidFill>
                  <a:schemeClr val="bg1"/>
                </a:solidFill>
              </a:rPr>
              <a:t>Wordcloud</a:t>
            </a:r>
            <a:r>
              <a:rPr lang="cs-CZ" sz="5400" dirty="0">
                <a:solidFill>
                  <a:schemeClr val="bg1"/>
                </a:solidFill>
              </a:rPr>
              <a:t> sčítání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10F6-C3BB-4C87-B777-DE959B2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71B81997-0978-428E-9558-16901616E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069" r="8526" b="7330"/>
          <a:stretch/>
        </p:blipFill>
        <p:spPr>
          <a:xfrm>
            <a:off x="0" y="1031709"/>
            <a:ext cx="11353800" cy="5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Počty uživatelů v anime skupinách </a:t>
            </a:r>
          </a:p>
          <a:p>
            <a:r>
              <a:rPr lang="cs-CZ" sz="5400" dirty="0">
                <a:solidFill>
                  <a:schemeClr val="bg1"/>
                </a:solidFill>
              </a:rPr>
              <a:t>za roky 2014-2019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AD9A74A-9D61-4E28-9842-7D071F4B80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070" y="1541848"/>
            <a:ext cx="6997914" cy="427783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Sčítání</a:t>
            </a:r>
            <a:r>
              <a:rPr lang="en-US" dirty="0"/>
              <a:t> </a:t>
            </a:r>
            <a:r>
              <a:rPr lang="en-US" dirty="0" err="1"/>
              <a:t>českých</a:t>
            </a:r>
            <a:r>
              <a:rPr lang="en-US" dirty="0"/>
              <a:t> a </a:t>
            </a:r>
            <a:r>
              <a:rPr lang="en-US" dirty="0" err="1"/>
              <a:t>slovenských</a:t>
            </a:r>
            <a:r>
              <a:rPr lang="en-US" dirty="0"/>
              <a:t> otaku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Anime World CZ/SK (￣ω￣)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Otaku </a:t>
            </a:r>
            <a:r>
              <a:rPr lang="en-US" dirty="0" err="1"/>
              <a:t>seznamka</a:t>
            </a:r>
            <a:r>
              <a:rPr lang="en-US" dirty="0"/>
              <a:t> ^^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Bohužel mi </a:t>
            </a:r>
            <a:r>
              <a:rPr lang="cs-CZ" dirty="0" err="1"/>
              <a:t>fb</a:t>
            </a:r>
            <a:r>
              <a:rPr lang="cs-CZ" dirty="0"/>
              <a:t> neposkytl seznam všech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Tedy někde chybí počty lidí, počítal jsem jen nově příchozí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</a:t>
            </a:r>
            <a:r>
              <a:rPr lang="en-US" dirty="0"/>
              <a:t>20220</a:t>
            </a:r>
            <a:r>
              <a:rPr lang="cs-CZ" dirty="0"/>
              <a:t> unikátních lidí – tak 3 a kus </a:t>
            </a:r>
            <a:r>
              <a:rPr lang="cs-CZ" dirty="0" err="1"/>
              <a:t>animefestů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2x víc </a:t>
            </a:r>
            <a:r>
              <a:rPr lang="cs-CZ"/>
              <a:t>než umřelo </a:t>
            </a:r>
            <a:r>
              <a:rPr lang="cs-CZ" dirty="0"/>
              <a:t>dětí </a:t>
            </a:r>
            <a:r>
              <a:rPr lang="cs-CZ" dirty="0" err="1"/>
              <a:t>antivakcinářů</a:t>
            </a:r>
            <a:r>
              <a:rPr lang="cs-CZ" dirty="0"/>
              <a:t> 2007-2015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5" name="Picture 2" descr="VÃ½sledek obrÃ¡zku pro animefest">
            <a:extLst>
              <a:ext uri="{FF2B5EF4-FFF2-40B4-BE49-F238E27FC236}">
                <a16:creationId xmlns:a16="http://schemas.microsoft.com/office/drawing/2014/main" id="{767FF010-2DC9-4083-9402-8C558367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Ã½sledek obrÃ¡zku pro animefest">
            <a:extLst>
              <a:ext uri="{FF2B5EF4-FFF2-40B4-BE49-F238E27FC236}">
                <a16:creationId xmlns:a16="http://schemas.microsoft.com/office/drawing/2014/main" id="{4788E616-F2E0-4B8E-8DC6-64D1D7254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4" y="2571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Ã½sledek obrÃ¡zku pro animefest">
            <a:extLst>
              <a:ext uri="{FF2B5EF4-FFF2-40B4-BE49-F238E27FC236}">
                <a16:creationId xmlns:a16="http://schemas.microsoft.com/office/drawing/2014/main" id="{EF058DA2-EF4F-462E-8B92-B353E23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3" y="6084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VÃ½sledek obrÃ¡zku pro antivax grave">
            <a:extLst>
              <a:ext uri="{FF2B5EF4-FFF2-40B4-BE49-F238E27FC236}">
                <a16:creationId xmlns:a16="http://schemas.microsoft.com/office/drawing/2014/main" id="{6FBE5815-3603-4558-A92B-1E0C4D5A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5" y="4810973"/>
            <a:ext cx="2655888" cy="19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VÃ½sledek obrÃ¡zku pro antivax grave">
            <a:extLst>
              <a:ext uri="{FF2B5EF4-FFF2-40B4-BE49-F238E27FC236}">
                <a16:creationId xmlns:a16="http://schemas.microsoft.com/office/drawing/2014/main" id="{74EF50AF-761E-4F43-9635-7A280F702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4" y="2817284"/>
            <a:ext cx="2655890" cy="19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01343" y="53340"/>
            <a:ext cx="68237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 err="1">
                <a:solidFill>
                  <a:schemeClr val="bg1"/>
                </a:solidFill>
              </a:rPr>
              <a:t>Wordcloud</a:t>
            </a:r>
            <a:r>
              <a:rPr lang="cs-CZ" sz="5400" dirty="0">
                <a:solidFill>
                  <a:schemeClr val="bg1"/>
                </a:solidFill>
              </a:rPr>
              <a:t> sčítání po vyčištění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10F6-C3BB-4C87-B777-DE959B2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EBBAF-850B-42AE-AC59-52EA5B61D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349" r="8326" b="6689"/>
          <a:stretch/>
        </p:blipFill>
        <p:spPr>
          <a:xfrm>
            <a:off x="3472542" y="2382712"/>
            <a:ext cx="8719457" cy="4475287"/>
          </a:xfrm>
          <a:prstGeom prst="rect">
            <a:avLst/>
          </a:prstGeom>
        </p:spPr>
      </p:pic>
      <p:pic>
        <p:nvPicPr>
          <p:cNvPr id="7" name="Picture 2" descr="VÃ½sledek obrÃ¡zku pro you know nothing jon snow">
            <a:extLst>
              <a:ext uri="{FF2B5EF4-FFF2-40B4-BE49-F238E27FC236}">
                <a16:creationId xmlns:a16="http://schemas.microsoft.com/office/drawing/2014/main" id="{8DCC1C8D-1273-4ABB-8215-B9E9527B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3"/>
            <a:ext cx="3559629" cy="236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77543" y="53340"/>
            <a:ext cx="67475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Hádanka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C3B9A-4F35-4579-A1B8-9B51215ED185}"/>
              </a:ext>
            </a:extLst>
          </p:cNvPr>
          <p:cNvSpPr txBox="1">
            <a:spLocks/>
          </p:cNvSpPr>
          <p:nvPr/>
        </p:nvSpPr>
        <p:spPr>
          <a:xfrm>
            <a:off x="672041" y="16958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Každý člověk má trochu jinou slovní zásobu, jiná často používaná slova, jiný poměr používaných slov, atd.</a:t>
            </a:r>
          </a:p>
          <a:p>
            <a:r>
              <a:rPr lang="cs-CZ" dirty="0"/>
              <a:t>2 </a:t>
            </a:r>
            <a:r>
              <a:rPr lang="cs-CZ" dirty="0" err="1"/>
              <a:t>wordcloudy</a:t>
            </a:r>
            <a:r>
              <a:rPr lang="cs-CZ" dirty="0"/>
              <a:t> osob velmi známých ve sčítání a v </a:t>
            </a:r>
            <a:r>
              <a:rPr lang="cs-CZ" dirty="0" err="1"/>
              <a:t>otaku</a:t>
            </a:r>
            <a:r>
              <a:rPr lang="cs-CZ" dirty="0"/>
              <a:t> komunitě obecně</a:t>
            </a:r>
          </a:p>
          <a:p>
            <a:r>
              <a:rPr lang="cs-CZ" dirty="0"/>
              <a:t>Velikost slova = míra používání oproti ostatním slovům ve </a:t>
            </a:r>
            <a:r>
              <a:rPr lang="cs-CZ" dirty="0" err="1"/>
              <a:t>wordcloudu</a:t>
            </a:r>
            <a:r>
              <a:rPr lang="cs-CZ" dirty="0"/>
              <a:t>, čím větší, tím častěji používáno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77543" y="53340"/>
            <a:ext cx="67475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Hádanka 1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B31FE-09F8-4E6E-9D66-990102E80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6" t="9822" r="12710" b="11814"/>
          <a:stretch/>
        </p:blipFill>
        <p:spPr>
          <a:xfrm>
            <a:off x="-1" y="945758"/>
            <a:ext cx="11615057" cy="5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77543" y="53340"/>
            <a:ext cx="67475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Hádanka 2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EFF6B2-141F-461B-B637-3FA552056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t="10698" r="13161" b="10899"/>
          <a:stretch/>
        </p:blipFill>
        <p:spPr>
          <a:xfrm>
            <a:off x="-1" y="911631"/>
            <a:ext cx="11680371" cy="5946369"/>
          </a:xfrm>
        </p:spPr>
      </p:pic>
    </p:spTree>
    <p:extLst>
      <p:ext uri="{BB962C8B-B14F-4D97-AF65-F5344CB8AC3E}">
        <p14:creationId xmlns:p14="http://schemas.microsoft.com/office/powerpoint/2010/main" val="405182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377543" y="53340"/>
            <a:ext cx="674754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SOUTĚŽ!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9BF6C-4D7C-447E-95E4-BC70273A58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0" b="15329"/>
          <a:stretch/>
        </p:blipFill>
        <p:spPr>
          <a:xfrm>
            <a:off x="6040279" y="1843719"/>
            <a:ext cx="6151721" cy="50142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114241-A9DF-4223-B293-76D6A308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50" y="1198493"/>
            <a:ext cx="6997914" cy="4277834"/>
          </a:xfrm>
        </p:spPr>
        <p:txBody>
          <a:bodyPr>
            <a:normAutofit/>
          </a:bodyPr>
          <a:lstStyle/>
          <a:p>
            <a:r>
              <a:rPr lang="cs-CZ" sz="3200" dirty="0"/>
              <a:t>Kolik znaků má nejdelší příspěvek na sčítání?</a:t>
            </a:r>
          </a:p>
          <a:p>
            <a:r>
              <a:rPr lang="cs-CZ" sz="3200" dirty="0"/>
              <a:t>Výhra: krásný </a:t>
            </a:r>
            <a:r>
              <a:rPr lang="cs-CZ" sz="3200" dirty="0" err="1"/>
              <a:t>Animefestí</a:t>
            </a:r>
            <a:r>
              <a:rPr lang="cs-CZ" sz="3200" dirty="0"/>
              <a:t> plecháček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990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951-9BCD-4807-B24F-269D675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56172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60192" y="53340"/>
            <a:ext cx="676728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CDE90-67AF-4867-9963-A407D3E63E4B}"/>
              </a:ext>
            </a:extLst>
          </p:cNvPr>
          <p:cNvSpPr txBox="1"/>
          <p:nvPr/>
        </p:nvSpPr>
        <p:spPr>
          <a:xfrm>
            <a:off x="413657" y="1005840"/>
            <a:ext cx="1100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Informace pro administrátory skupin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Vytěžená data z  facebookových skupin, veřejně dostupná členům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95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Počty nově příchozích za posledních 5 let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4B31296E-0DE2-4868-BADE-2D7D68B20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01346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951-9BCD-4807-B24F-269D675E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F20F-F713-4C65-BD1A-CBD8DD9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42892130-A657-4787-9A8A-8CB11FA8A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 b="9931"/>
          <a:stretch/>
        </p:blipFill>
        <p:spPr>
          <a:xfrm>
            <a:off x="0" y="0"/>
            <a:ext cx="7968343" cy="6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Počet nově příchozích každé čtvrtletí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Akicon</a:t>
            </a:r>
            <a:r>
              <a:rPr lang="cs-CZ" dirty="0"/>
              <a:t> – max. 930 návštěvníků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C8A20-9468-42D6-999D-40B854065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428"/>
            <a:ext cx="11476416" cy="53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Počet nových lidí od roku 2014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6394C73-EFAD-47B0-A504-5BF122C6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1"/>
            <a:ext cx="12192000" cy="5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Nově příchozí na seznamce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korelace = </a:t>
            </a:r>
            <a:r>
              <a:rPr lang="en-US" dirty="0"/>
              <a:t>0.97</a:t>
            </a:r>
            <a:r>
              <a:rPr lang="cs-CZ" dirty="0"/>
              <a:t>2</a:t>
            </a: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2FE963-E501-47CD-969A-ECA1E489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85"/>
            <a:ext cx="8959396" cy="52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3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27171" y="53340"/>
            <a:ext cx="6800307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</a:rPr>
              <a:t>Nově příchozí na sčítání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korelace = </a:t>
            </a:r>
            <a:r>
              <a:rPr lang="en-US" dirty="0"/>
              <a:t>0.924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939DB47-EE47-44B9-836D-909B6A3D9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429285"/>
            <a:ext cx="9416144" cy="54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4876800" y="53340"/>
            <a:ext cx="724828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0D69BE-FA50-4C06-BCA3-3D995C9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Sčítání</a:t>
            </a:r>
            <a:r>
              <a:rPr lang="en-US" dirty="0"/>
              <a:t> </a:t>
            </a:r>
            <a:r>
              <a:rPr lang="en-US" dirty="0" err="1"/>
              <a:t>českých</a:t>
            </a:r>
            <a:r>
              <a:rPr lang="en-US" dirty="0"/>
              <a:t> a </a:t>
            </a:r>
            <a:r>
              <a:rPr lang="en-US" dirty="0" err="1"/>
              <a:t>slovenských</a:t>
            </a:r>
            <a:r>
              <a:rPr lang="en-US" dirty="0"/>
              <a:t> otaku</a:t>
            </a:r>
            <a:endParaRPr lang="cs-CZ" dirty="0"/>
          </a:p>
          <a:p>
            <a:r>
              <a:rPr lang="cs-CZ" dirty="0"/>
              <a:t>O čem píší?</a:t>
            </a:r>
          </a:p>
          <a:p>
            <a:r>
              <a:rPr lang="cs-CZ" dirty="0"/>
              <a:t>Jak?</a:t>
            </a:r>
          </a:p>
          <a:p>
            <a:r>
              <a:rPr lang="cs-CZ" dirty="0"/>
              <a:t>Kdy?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DFC2E7B-E05C-463D-92DF-66C356D57F68}"/>
              </a:ext>
            </a:extLst>
          </p:cNvPr>
          <p:cNvSpPr txBox="1">
            <a:spLocks/>
          </p:cNvSpPr>
          <p:nvPr/>
        </p:nvSpPr>
        <p:spPr>
          <a:xfrm>
            <a:off x="715584" y="104167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294</Words>
  <Application>Microsoft Office PowerPoint</Application>
  <PresentationFormat>Widescreen</PresentationFormat>
  <Paragraphs>61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Sčítání českých a slovenských otaku v číslech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Děkuji za pozornost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Dvořáková</dc:creator>
  <cp:lastModifiedBy>Azathoth Sumerian</cp:lastModifiedBy>
  <cp:revision>24</cp:revision>
  <dcterms:created xsi:type="dcterms:W3CDTF">2019-05-03T10:32:48Z</dcterms:created>
  <dcterms:modified xsi:type="dcterms:W3CDTF">2019-05-20T21:13:49Z</dcterms:modified>
</cp:coreProperties>
</file>