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elvetica World" charset="1" panose="020B0500040000020004"/>
      <p:regular r:id="rId10"/>
    </p:embeddedFont>
    <p:embeddedFont>
      <p:font typeface="Helvetica World Bold" charset="1" panose="020B0800040000020004"/>
      <p:regular r:id="rId11"/>
    </p:embeddedFont>
    <p:embeddedFont>
      <p:font typeface="Helvetica World Italics" charset="1" panose="020B0500040000090004"/>
      <p:regular r:id="rId12"/>
    </p:embeddedFont>
    <p:embeddedFont>
      <p:font typeface="Helvetica World Bold Italics" charset="1" panose="020B08000400000900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6013578" y="191909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6370179" y="2240871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0135708" y="834804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3004182"/>
            <a:ext cx="14270106" cy="3790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25"/>
              </a:lnSpc>
            </a:pPr>
            <a:r>
              <a:rPr lang="en-US" sz="8500" spc="850">
                <a:solidFill>
                  <a:srgbClr val="000000"/>
                </a:solidFill>
                <a:latin typeface="Helvetica World Bold"/>
              </a:rPr>
              <a:t>Automated</a:t>
            </a:r>
          </a:p>
          <a:p>
            <a:pPr>
              <a:lnSpc>
                <a:spcPts val="8925"/>
              </a:lnSpc>
            </a:pPr>
            <a:r>
              <a:rPr lang="en-US" sz="8500" spc="850">
                <a:solidFill>
                  <a:srgbClr val="000000"/>
                </a:solidFill>
                <a:latin typeface="Helvetica World Bold"/>
              </a:rPr>
              <a:t>Account (BOT)</a:t>
            </a:r>
          </a:p>
          <a:p>
            <a:pPr>
              <a:lnSpc>
                <a:spcPts val="8925"/>
              </a:lnSpc>
            </a:pPr>
            <a:r>
              <a:rPr lang="en-US" sz="8500" spc="850">
                <a:solidFill>
                  <a:srgbClr val="000000"/>
                </a:solidFill>
                <a:latin typeface="Helvetica World Bold"/>
              </a:rPr>
              <a:t>Identifier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880989"/>
            <a:ext cx="11582345" cy="196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Judith Cuellar, Juliet Messier, </a:t>
            </a:r>
          </a:p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Micheal McCloskey, Seren Frazin, </a:t>
            </a:r>
          </a:p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Stacie Sauer-Rackham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039301" y="1063528"/>
            <a:ext cx="12993464" cy="2102579"/>
          </a:xfrm>
          <a:custGeom>
            <a:avLst/>
            <a:gdLst/>
            <a:ahLst/>
            <a:cxnLst/>
            <a:rect r="r" b="b" t="t" l="l"/>
            <a:pathLst>
              <a:path h="2102579" w="12993464">
                <a:moveTo>
                  <a:pt x="0" y="0"/>
                </a:moveTo>
                <a:lnTo>
                  <a:pt x="12993464" y="0"/>
                </a:lnTo>
                <a:lnTo>
                  <a:pt x="12993464" y="2102579"/>
                </a:lnTo>
                <a:lnTo>
                  <a:pt x="0" y="21025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2700000">
            <a:off x="10135708" y="-4333548"/>
            <a:ext cx="6164339" cy="6164339"/>
            <a:chOff x="0" y="0"/>
            <a:chExt cx="1913890" cy="19138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2700000">
            <a:off x="9934837" y="8984590"/>
            <a:ext cx="6566081" cy="6566081"/>
            <a:chOff x="0" y="0"/>
            <a:chExt cx="1913890" cy="19138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2700000">
            <a:off x="9934837" y="-5312305"/>
            <a:ext cx="6566081" cy="6566081"/>
            <a:chOff x="0" y="0"/>
            <a:chExt cx="1913890" cy="19138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1548466" y="4263095"/>
            <a:ext cx="3338823" cy="1878088"/>
          </a:xfrm>
          <a:custGeom>
            <a:avLst/>
            <a:gdLst/>
            <a:ahLst/>
            <a:cxnLst/>
            <a:rect r="r" b="b" t="t" l="l"/>
            <a:pathLst>
              <a:path h="1878088" w="3338823">
                <a:moveTo>
                  <a:pt x="0" y="0"/>
                </a:moveTo>
                <a:lnTo>
                  <a:pt x="3338823" y="0"/>
                </a:lnTo>
                <a:lnTo>
                  <a:pt x="3338823" y="1878089"/>
                </a:lnTo>
                <a:lnTo>
                  <a:pt x="0" y="18780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990636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347236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8767210" y="9415928"/>
            <a:ext cx="6566081" cy="6566081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8968082" y="9616800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2700000">
            <a:off x="8767210" y="-5667615"/>
            <a:ext cx="6566081" cy="6566081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2700000">
            <a:off x="8968082" y="-5466743"/>
            <a:ext cx="6164339" cy="6164339"/>
            <a:chOff x="0" y="0"/>
            <a:chExt cx="1913890" cy="19138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175487" y="3425880"/>
            <a:ext cx="3746711" cy="3746711"/>
          </a:xfrm>
          <a:custGeom>
            <a:avLst/>
            <a:gdLst/>
            <a:ahLst/>
            <a:cxnLst/>
            <a:rect r="r" b="b" t="t" l="l"/>
            <a:pathLst>
              <a:path h="3746711" w="3746711">
                <a:moveTo>
                  <a:pt x="0" y="0"/>
                </a:moveTo>
                <a:lnTo>
                  <a:pt x="3746711" y="0"/>
                </a:lnTo>
                <a:lnTo>
                  <a:pt x="3746711" y="3746710"/>
                </a:lnTo>
                <a:lnTo>
                  <a:pt x="0" y="3746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12540" y="2524232"/>
            <a:ext cx="9135755" cy="395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To better understand the factors that influenced our Random Forest Model, we examined the relationship between bots and follower activity, geo location, and  median followers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1140" y="482703"/>
            <a:ext cx="9135755" cy="91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Further Analysis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84050" y="1951"/>
            <a:ext cx="2438884" cy="2434982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32117" y="1219442"/>
            <a:ext cx="16327183" cy="8826131"/>
          </a:xfrm>
          <a:custGeom>
            <a:avLst/>
            <a:gdLst/>
            <a:ahLst/>
            <a:cxnLst/>
            <a:rect r="r" b="b" t="t" l="l"/>
            <a:pathLst>
              <a:path h="8826131" w="16327183">
                <a:moveTo>
                  <a:pt x="0" y="0"/>
                </a:moveTo>
                <a:lnTo>
                  <a:pt x="16327183" y="0"/>
                </a:lnTo>
                <a:lnTo>
                  <a:pt x="16327183" y="8826131"/>
                </a:lnTo>
                <a:lnTo>
                  <a:pt x="0" y="8826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952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0800000">
            <a:off x="15849116" y="0"/>
            <a:ext cx="2438884" cy="2434982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7852018"/>
            <a:ext cx="2438884" cy="2434982"/>
            <a:chOff x="0" y="0"/>
            <a:chExt cx="6350000" cy="63398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15847165" y="7850067"/>
            <a:ext cx="2438884" cy="2434982"/>
            <a:chOff x="0" y="0"/>
            <a:chExt cx="6350000" cy="63398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959361" y="301864"/>
            <a:ext cx="8183276" cy="91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Follower Activity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84050" y="1951"/>
            <a:ext cx="2438884" cy="2434982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849116" y="0"/>
            <a:ext cx="2438884" cy="2434982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7852018"/>
            <a:ext cx="2438884" cy="2434982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5847165" y="7850067"/>
            <a:ext cx="2438884" cy="2434982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3944084" y="1787379"/>
            <a:ext cx="10399832" cy="8499621"/>
          </a:xfrm>
          <a:custGeom>
            <a:avLst/>
            <a:gdLst/>
            <a:ahLst/>
            <a:cxnLst/>
            <a:rect r="r" b="b" t="t" l="l"/>
            <a:pathLst>
              <a:path h="8499621" w="10399832">
                <a:moveTo>
                  <a:pt x="0" y="0"/>
                </a:moveTo>
                <a:lnTo>
                  <a:pt x="10399832" y="0"/>
                </a:lnTo>
                <a:lnTo>
                  <a:pt x="10399832" y="8499621"/>
                </a:lnTo>
                <a:lnTo>
                  <a:pt x="0" y="849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36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59361" y="301864"/>
            <a:ext cx="8183276" cy="91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Follower Activity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84050" y="1951"/>
            <a:ext cx="2438884" cy="2434982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849116" y="0"/>
            <a:ext cx="2438884" cy="2434982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7852018"/>
            <a:ext cx="2438884" cy="2434982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5847165" y="7850067"/>
            <a:ext cx="2438884" cy="2434982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3091346" y="1219442"/>
            <a:ext cx="12105309" cy="9087572"/>
          </a:xfrm>
          <a:custGeom>
            <a:avLst/>
            <a:gdLst/>
            <a:ahLst/>
            <a:cxnLst/>
            <a:rect r="r" b="b" t="t" l="l"/>
            <a:pathLst>
              <a:path h="9087572" w="12105309">
                <a:moveTo>
                  <a:pt x="0" y="0"/>
                </a:moveTo>
                <a:lnTo>
                  <a:pt x="12105308" y="0"/>
                </a:lnTo>
                <a:lnTo>
                  <a:pt x="12105308" y="9087572"/>
                </a:lnTo>
                <a:lnTo>
                  <a:pt x="0" y="9087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539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59361" y="301864"/>
            <a:ext cx="8183276" cy="91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Geo Location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84050" y="1951"/>
            <a:ext cx="2438884" cy="2434982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849116" y="0"/>
            <a:ext cx="2438884" cy="2434982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7852018"/>
            <a:ext cx="2438884" cy="2434982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5847165" y="7850067"/>
            <a:ext cx="2438884" cy="2434982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3185507" y="1217491"/>
            <a:ext cx="11916987" cy="9069509"/>
          </a:xfrm>
          <a:custGeom>
            <a:avLst/>
            <a:gdLst/>
            <a:ahLst/>
            <a:cxnLst/>
            <a:rect r="r" b="b" t="t" l="l"/>
            <a:pathLst>
              <a:path h="9069509" w="11916987">
                <a:moveTo>
                  <a:pt x="0" y="0"/>
                </a:moveTo>
                <a:lnTo>
                  <a:pt x="11916986" y="0"/>
                </a:lnTo>
                <a:lnTo>
                  <a:pt x="11916986" y="9069509"/>
                </a:lnTo>
                <a:lnTo>
                  <a:pt x="0" y="9069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9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59361" y="301864"/>
            <a:ext cx="8183276" cy="91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Median Followers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84050" y="1951"/>
            <a:ext cx="2438884" cy="2434982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849116" y="0"/>
            <a:ext cx="2438884" cy="2434982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89098" y="2343604"/>
            <a:ext cx="18466197" cy="7943396"/>
          </a:xfrm>
          <a:custGeom>
            <a:avLst/>
            <a:gdLst/>
            <a:ahLst/>
            <a:cxnLst/>
            <a:rect r="r" b="b" t="t" l="l"/>
            <a:pathLst>
              <a:path h="7943396" w="18466197">
                <a:moveTo>
                  <a:pt x="0" y="0"/>
                </a:moveTo>
                <a:lnTo>
                  <a:pt x="18466196" y="0"/>
                </a:lnTo>
                <a:lnTo>
                  <a:pt x="18466196" y="7943396"/>
                </a:lnTo>
                <a:lnTo>
                  <a:pt x="0" y="7943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7852018"/>
            <a:ext cx="2438884" cy="2434982"/>
            <a:chOff x="0" y="0"/>
            <a:chExt cx="6350000" cy="63398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15847165" y="7850067"/>
            <a:ext cx="2438884" cy="2434982"/>
            <a:chOff x="0" y="0"/>
            <a:chExt cx="6350000" cy="63398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959361" y="301864"/>
            <a:ext cx="8183276" cy="1806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Interactive Dashboard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816" y="0"/>
            <a:ext cx="452408" cy="10287000"/>
            <a:chOff x="0" y="0"/>
            <a:chExt cx="165040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040" cy="3752726"/>
            </a:xfrm>
            <a:custGeom>
              <a:avLst/>
              <a:gdLst/>
              <a:ahLst/>
              <a:cxnLst/>
              <a:rect r="r" b="b" t="t" l="l"/>
              <a:pathLst>
                <a:path h="3752726" w="165040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1492046"/>
            </a:xfrm>
            <a:custGeom>
              <a:avLst/>
              <a:gdLst/>
              <a:ahLst/>
              <a:cxnLst/>
              <a:rect r="r" b="b" t="t" l="l"/>
              <a:pathLst>
                <a:path h="11492046" w="2353310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123218" y="945055"/>
            <a:ext cx="7020782" cy="9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Helvetica World Bold"/>
              </a:rPr>
              <a:t>Conclusion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242112" y="3130730"/>
            <a:ext cx="8294825" cy="64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Analyzed thousands of Tweets</a:t>
            </a:r>
          </a:p>
        </p:txBody>
      </p:sp>
      <p:grpSp>
        <p:nvGrpSpPr>
          <p:cNvPr name="Group 10" id="10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42112" y="3977222"/>
            <a:ext cx="734333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Developed Five Machine Learning Models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42112" y="5523447"/>
            <a:ext cx="734333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Random Forest Performed with 88% Accuracy</a:t>
            </a:r>
          </a:p>
        </p:txBody>
      </p:sp>
      <p:grpSp>
        <p:nvGrpSpPr>
          <p:cNvPr name="Group 16" id="16"/>
          <p:cNvGrpSpPr/>
          <p:nvPr/>
        </p:nvGrpSpPr>
        <p:grpSpPr>
          <a:xfrm rot="-5400000">
            <a:off x="568482" y="6542700"/>
            <a:ext cx="829509" cy="1966473"/>
            <a:chOff x="0" y="0"/>
            <a:chExt cx="2354580" cy="558188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242112" y="8157746"/>
            <a:ext cx="734333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Created an interactive Dashboard </a:t>
            </a:r>
          </a:p>
        </p:txBody>
      </p:sp>
      <p:grpSp>
        <p:nvGrpSpPr>
          <p:cNvPr name="Group 19" id="19"/>
          <p:cNvGrpSpPr/>
          <p:nvPr/>
        </p:nvGrpSpPr>
        <p:grpSpPr>
          <a:xfrm rot="-2700000">
            <a:off x="17015630" y="2082062"/>
            <a:ext cx="6566081" cy="6566081"/>
            <a:chOff x="0" y="0"/>
            <a:chExt cx="1913890" cy="19138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2700000">
            <a:off x="17372231" y="2403835"/>
            <a:ext cx="5852880" cy="5852880"/>
            <a:chOff x="0" y="0"/>
            <a:chExt cx="1913890" cy="191389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2700000">
            <a:off x="11137760" y="8511003"/>
            <a:ext cx="6164339" cy="6164339"/>
            <a:chOff x="0" y="0"/>
            <a:chExt cx="1913890" cy="191389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2700000">
            <a:off x="11137760" y="-4170584"/>
            <a:ext cx="6164339" cy="6164339"/>
            <a:chOff x="0" y="0"/>
            <a:chExt cx="1913890" cy="191389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7" id="27"/>
          <p:cNvGrpSpPr/>
          <p:nvPr/>
        </p:nvGrpSpPr>
        <p:grpSpPr>
          <a:xfrm rot="-2700000">
            <a:off x="10936889" y="9147553"/>
            <a:ext cx="6566081" cy="6566081"/>
            <a:chOff x="0" y="0"/>
            <a:chExt cx="1913890" cy="191389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9" id="29"/>
          <p:cNvGrpSpPr/>
          <p:nvPr/>
        </p:nvGrpSpPr>
        <p:grpSpPr>
          <a:xfrm rot="-2700000">
            <a:off x="10936889" y="-5149341"/>
            <a:ext cx="6566081" cy="6566081"/>
            <a:chOff x="0" y="0"/>
            <a:chExt cx="1913890" cy="191389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12550518" y="4426059"/>
            <a:ext cx="3338823" cy="1878088"/>
          </a:xfrm>
          <a:custGeom>
            <a:avLst/>
            <a:gdLst/>
            <a:ahLst/>
            <a:cxnLst/>
            <a:rect r="r" b="b" t="t" l="l"/>
            <a:pathLst>
              <a:path h="1878088" w="3338823">
                <a:moveTo>
                  <a:pt x="0" y="0"/>
                </a:moveTo>
                <a:lnTo>
                  <a:pt x="3338823" y="0"/>
                </a:lnTo>
                <a:lnTo>
                  <a:pt x="3338823" y="1878088"/>
                </a:lnTo>
                <a:lnTo>
                  <a:pt x="0" y="1878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272502" y="4541290"/>
            <a:ext cx="661035" cy="55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FFFFFF"/>
                </a:solidFill>
                <a:latin typeface="Helvetica World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72502" y="3213281"/>
            <a:ext cx="661035" cy="55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FFFFFF"/>
                </a:solidFill>
                <a:latin typeface="Helvetica World Bold"/>
              </a:rPr>
              <a:t>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72502" y="5901272"/>
            <a:ext cx="661035" cy="55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FFFFFF"/>
                </a:solidFill>
                <a:latin typeface="Helvetica World Bold"/>
              </a:rPr>
              <a:t>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72502" y="7177177"/>
            <a:ext cx="661035" cy="55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FFFFFF"/>
                </a:solidFill>
                <a:latin typeface="Helvetica World Bold"/>
              </a:rPr>
              <a:t>4</a:t>
            </a:r>
          </a:p>
        </p:txBody>
      </p:sp>
      <p:grpSp>
        <p:nvGrpSpPr>
          <p:cNvPr name="Group 36" id="36"/>
          <p:cNvGrpSpPr/>
          <p:nvPr/>
        </p:nvGrpSpPr>
        <p:grpSpPr>
          <a:xfrm rot="-5400000">
            <a:off x="535546" y="7860309"/>
            <a:ext cx="829509" cy="1966473"/>
            <a:chOff x="0" y="0"/>
            <a:chExt cx="2354580" cy="55818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272502" y="8569341"/>
            <a:ext cx="661035" cy="55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FFFFFF"/>
                </a:solidFill>
                <a:latin typeface="Helvetica World Bold"/>
              </a:rPr>
              <a:t>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242112" y="7180797"/>
            <a:ext cx="7343333" cy="64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Identified Interesting Trends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6001504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6563276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10942548" y="-3837165"/>
            <a:ext cx="6566081" cy="6566081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01121" y="586304"/>
            <a:ext cx="9135755" cy="1806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What Are Automated Accounts (Bots)?</a:t>
            </a:r>
          </a:p>
        </p:txBody>
      </p:sp>
      <p:grpSp>
        <p:nvGrpSpPr>
          <p:cNvPr name="Group 11" id="11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-588127" y="5520332"/>
            <a:ext cx="7150002" cy="4766668"/>
          </a:xfrm>
          <a:custGeom>
            <a:avLst/>
            <a:gdLst/>
            <a:ahLst/>
            <a:cxnLst/>
            <a:rect r="r" b="b" t="t" l="l"/>
            <a:pathLst>
              <a:path h="4766668" w="7150002">
                <a:moveTo>
                  <a:pt x="0" y="0"/>
                </a:moveTo>
                <a:lnTo>
                  <a:pt x="7150002" y="0"/>
                </a:lnTo>
                <a:lnTo>
                  <a:pt x="7150002" y="4766668"/>
                </a:lnTo>
                <a:lnTo>
                  <a:pt x="0" y="4766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139210" y="5200710"/>
            <a:ext cx="5405911" cy="5405911"/>
          </a:xfrm>
          <a:custGeom>
            <a:avLst/>
            <a:gdLst/>
            <a:ahLst/>
            <a:cxnLst/>
            <a:rect r="r" b="b" t="t" l="l"/>
            <a:pathLst>
              <a:path h="5405911" w="5405911">
                <a:moveTo>
                  <a:pt x="0" y="0"/>
                </a:moveTo>
                <a:lnTo>
                  <a:pt x="5405911" y="0"/>
                </a:lnTo>
                <a:lnTo>
                  <a:pt x="5405911" y="5405912"/>
                </a:lnTo>
                <a:lnTo>
                  <a:pt x="0" y="54059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2700000">
            <a:off x="10942548" y="7558084"/>
            <a:ext cx="6566081" cy="6566081"/>
            <a:chOff x="0" y="0"/>
            <a:chExt cx="1913890" cy="19138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28700" y="3277822"/>
            <a:ext cx="10009607" cy="1968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85"/>
              </a:lnSpc>
            </a:pPr>
            <a:r>
              <a:rPr lang="en-US" sz="3489" spc="348">
                <a:solidFill>
                  <a:srgbClr val="2B4A9D"/>
                </a:solidFill>
                <a:latin typeface="Helvetica World Bold"/>
              </a:rPr>
              <a:t>Bots are autonomous software that can control Twitter accounts. They can be helpful or harmful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6001504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6563276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10942548" y="7558084"/>
            <a:ext cx="6566081" cy="6566081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2700000">
            <a:off x="10942548" y="-3837165"/>
            <a:ext cx="6566081" cy="6566081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612773"/>
            <a:ext cx="9135755" cy="91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The Problem</a:t>
            </a:r>
          </a:p>
        </p:txBody>
      </p:sp>
      <p:grpSp>
        <p:nvGrpSpPr>
          <p:cNvPr name="Group 15" id="15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350283" y="4756159"/>
            <a:ext cx="11790419" cy="2884089"/>
          </a:xfrm>
          <a:custGeom>
            <a:avLst/>
            <a:gdLst/>
            <a:ahLst/>
            <a:cxnLst/>
            <a:rect r="r" b="b" t="t" l="l"/>
            <a:pathLst>
              <a:path h="2884089" w="11790419">
                <a:moveTo>
                  <a:pt x="0" y="0"/>
                </a:moveTo>
                <a:lnTo>
                  <a:pt x="11790419" y="0"/>
                </a:lnTo>
                <a:lnTo>
                  <a:pt x="11790419" y="2884090"/>
                </a:lnTo>
                <a:lnTo>
                  <a:pt x="0" y="2884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1046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47471" y="2120296"/>
            <a:ext cx="11793230" cy="196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Bots can be hard to identify. Malicious bots can disseminate misinformation, manipulate trends, and push malicious links.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816" y="0"/>
            <a:ext cx="452408" cy="10287000"/>
            <a:chOff x="0" y="0"/>
            <a:chExt cx="165040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040" cy="3752726"/>
            </a:xfrm>
            <a:custGeom>
              <a:avLst/>
              <a:gdLst/>
              <a:ahLst/>
              <a:cxnLst/>
              <a:rect r="r" b="b" t="t" l="l"/>
              <a:pathLst>
                <a:path h="3752726" w="165040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1492046"/>
            </a:xfrm>
            <a:custGeom>
              <a:avLst/>
              <a:gdLst/>
              <a:ahLst/>
              <a:cxnLst/>
              <a:rect r="r" b="b" t="t" l="l"/>
              <a:pathLst>
                <a:path h="11492046" w="2353310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123218" y="945055"/>
            <a:ext cx="7020782" cy="9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Helvetica World Bold"/>
              </a:rPr>
              <a:t>Our Plan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242112" y="3203756"/>
            <a:ext cx="7343333" cy="64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Gather Data</a:t>
            </a:r>
          </a:p>
        </p:txBody>
      </p:sp>
      <p:grpSp>
        <p:nvGrpSpPr>
          <p:cNvPr name="Group 10" id="10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42112" y="4093815"/>
            <a:ext cx="734333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Develop an Accurate Machine Learning Model  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42112" y="5523447"/>
            <a:ext cx="8620359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Determine which model identifies bots most accurately</a:t>
            </a:r>
          </a:p>
        </p:txBody>
      </p:sp>
      <p:grpSp>
        <p:nvGrpSpPr>
          <p:cNvPr name="Group 16" id="16"/>
          <p:cNvGrpSpPr/>
          <p:nvPr/>
        </p:nvGrpSpPr>
        <p:grpSpPr>
          <a:xfrm rot="-5400000">
            <a:off x="568482" y="6542700"/>
            <a:ext cx="829509" cy="1966473"/>
            <a:chOff x="0" y="0"/>
            <a:chExt cx="2354580" cy="558188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242112" y="7131139"/>
            <a:ext cx="7343333" cy="64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Conduct Further Analysis</a:t>
            </a:r>
          </a:p>
        </p:txBody>
      </p:sp>
      <p:grpSp>
        <p:nvGrpSpPr>
          <p:cNvPr name="Group 19" id="19"/>
          <p:cNvGrpSpPr/>
          <p:nvPr/>
        </p:nvGrpSpPr>
        <p:grpSpPr>
          <a:xfrm rot="-2700000">
            <a:off x="17015630" y="2082062"/>
            <a:ext cx="6566081" cy="6566081"/>
            <a:chOff x="0" y="0"/>
            <a:chExt cx="1913890" cy="19138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2700000">
            <a:off x="17372231" y="2403835"/>
            <a:ext cx="5852880" cy="5852880"/>
            <a:chOff x="0" y="0"/>
            <a:chExt cx="1913890" cy="191389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2700000">
            <a:off x="11137760" y="8511003"/>
            <a:ext cx="6164339" cy="6164339"/>
            <a:chOff x="0" y="0"/>
            <a:chExt cx="1913890" cy="191389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2700000">
            <a:off x="11137760" y="-4170584"/>
            <a:ext cx="6164339" cy="6164339"/>
            <a:chOff x="0" y="0"/>
            <a:chExt cx="1913890" cy="191389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7" id="27"/>
          <p:cNvGrpSpPr/>
          <p:nvPr/>
        </p:nvGrpSpPr>
        <p:grpSpPr>
          <a:xfrm rot="-2700000">
            <a:off x="10936889" y="9147553"/>
            <a:ext cx="6566081" cy="6566081"/>
            <a:chOff x="0" y="0"/>
            <a:chExt cx="1913890" cy="191389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9" id="29"/>
          <p:cNvGrpSpPr/>
          <p:nvPr/>
        </p:nvGrpSpPr>
        <p:grpSpPr>
          <a:xfrm rot="-2700000">
            <a:off x="10936889" y="-5149341"/>
            <a:ext cx="6566081" cy="6566081"/>
            <a:chOff x="0" y="0"/>
            <a:chExt cx="1913890" cy="191389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12550518" y="4426059"/>
            <a:ext cx="3338823" cy="1878088"/>
          </a:xfrm>
          <a:custGeom>
            <a:avLst/>
            <a:gdLst/>
            <a:ahLst/>
            <a:cxnLst/>
            <a:rect r="r" b="b" t="t" l="l"/>
            <a:pathLst>
              <a:path h="1878088" w="3338823">
                <a:moveTo>
                  <a:pt x="0" y="0"/>
                </a:moveTo>
                <a:lnTo>
                  <a:pt x="3338823" y="0"/>
                </a:lnTo>
                <a:lnTo>
                  <a:pt x="3338823" y="1878088"/>
                </a:lnTo>
                <a:lnTo>
                  <a:pt x="0" y="1878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272502" y="4541290"/>
            <a:ext cx="661035" cy="55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FFFFFF"/>
                </a:solidFill>
                <a:latin typeface="Helvetica World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72502" y="3213281"/>
            <a:ext cx="661035" cy="55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FFFFFF"/>
                </a:solidFill>
                <a:latin typeface="Helvetica World Bold"/>
              </a:rPr>
              <a:t>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72502" y="5901272"/>
            <a:ext cx="661035" cy="55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FFFFFF"/>
                </a:solidFill>
                <a:latin typeface="Helvetica World Bold"/>
              </a:rPr>
              <a:t>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72502" y="7177177"/>
            <a:ext cx="661035" cy="55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FFFFFF"/>
                </a:solidFill>
                <a:latin typeface="Helvetica World Bold"/>
              </a:rPr>
              <a:t>4</a:t>
            </a:r>
          </a:p>
        </p:txBody>
      </p:sp>
      <p:grpSp>
        <p:nvGrpSpPr>
          <p:cNvPr name="Group 36" id="36"/>
          <p:cNvGrpSpPr/>
          <p:nvPr/>
        </p:nvGrpSpPr>
        <p:grpSpPr>
          <a:xfrm rot="-5400000">
            <a:off x="535546" y="7867509"/>
            <a:ext cx="829509" cy="1966473"/>
            <a:chOff x="0" y="0"/>
            <a:chExt cx="2354580" cy="55818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272502" y="8502666"/>
            <a:ext cx="661035" cy="55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FFFFFF"/>
                </a:solidFill>
                <a:latin typeface="Helvetica World Bold"/>
              </a:rPr>
              <a:t>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242112" y="8124841"/>
            <a:ext cx="734333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Create an interactive dashboard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6350625"/>
            <a:chOff x="0" y="0"/>
            <a:chExt cx="6671512" cy="2316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2316725"/>
            </a:xfrm>
            <a:custGeom>
              <a:avLst/>
              <a:gdLst/>
              <a:ahLst/>
              <a:cxnLst/>
              <a:rect r="r" b="b" t="t" l="l"/>
              <a:pathLst>
                <a:path h="2316725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2316725"/>
                  </a:lnTo>
                  <a:lnTo>
                    <a:pt x="0" y="231672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4" id="4"/>
          <p:cNvSpPr/>
          <p:nvPr/>
        </p:nvSpPr>
        <p:spPr>
          <a:xfrm rot="-5400000">
            <a:off x="4391954" y="8529786"/>
            <a:ext cx="2209027" cy="0"/>
          </a:xfrm>
          <a:prstGeom prst="line">
            <a:avLst/>
          </a:prstGeom>
          <a:ln cap="flat" w="9525">
            <a:solidFill>
              <a:srgbClr val="2B4A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5080304" y="8520261"/>
            <a:ext cx="832326" cy="0"/>
          </a:xfrm>
          <a:prstGeom prst="line">
            <a:avLst/>
          </a:prstGeom>
          <a:ln cap="flat" w="28575">
            <a:solidFill>
              <a:srgbClr val="2B4A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10945153" y="8529786"/>
            <a:ext cx="2209027" cy="0"/>
          </a:xfrm>
          <a:prstGeom prst="line">
            <a:avLst/>
          </a:prstGeom>
          <a:ln cap="flat" w="9525">
            <a:solidFill>
              <a:srgbClr val="2B4A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11633504" y="8520261"/>
            <a:ext cx="832326" cy="0"/>
          </a:xfrm>
          <a:prstGeom prst="line">
            <a:avLst/>
          </a:prstGeom>
          <a:ln cap="flat" w="28575">
            <a:solidFill>
              <a:srgbClr val="2B4A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506905" y="817389"/>
            <a:ext cx="11085523" cy="4436520"/>
          </a:xfrm>
          <a:custGeom>
            <a:avLst/>
            <a:gdLst/>
            <a:ahLst/>
            <a:cxnLst/>
            <a:rect r="r" b="b" t="t" l="l"/>
            <a:pathLst>
              <a:path h="4436520" w="11085523">
                <a:moveTo>
                  <a:pt x="0" y="0"/>
                </a:moveTo>
                <a:lnTo>
                  <a:pt x="11085523" y="0"/>
                </a:lnTo>
                <a:lnTo>
                  <a:pt x="11085523" y="4436520"/>
                </a:lnTo>
                <a:lnTo>
                  <a:pt x="0" y="4436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278" r="0" b="-1527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4288645" y="817389"/>
            <a:ext cx="4436520" cy="443652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19100" y="7299236"/>
            <a:ext cx="4811406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Helvetica World Bold"/>
              </a:rPr>
              <a:t>Pulled thousands of tweets from the Twitter API and Bot Repository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374168" y="957052"/>
            <a:ext cx="4436520" cy="443652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2700000">
            <a:off x="4369252" y="897995"/>
            <a:ext cx="4275307" cy="4275307"/>
            <a:chOff x="0" y="0"/>
            <a:chExt cx="1913890" cy="19138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28637" y="1969800"/>
            <a:ext cx="4967830" cy="2226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sz="6800" spc="340">
                <a:solidFill>
                  <a:srgbClr val="FFFFFF"/>
                </a:solidFill>
                <a:latin typeface="Helvetica World Bold"/>
              </a:rPr>
              <a:t>Our </a:t>
            </a:r>
          </a:p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Helvetica World Bold"/>
              </a:rPr>
              <a:t>Data</a:t>
            </a:r>
          </a:p>
        </p:txBody>
      </p:sp>
      <p:grpSp>
        <p:nvGrpSpPr>
          <p:cNvPr name="Group 19" id="19"/>
          <p:cNvGrpSpPr/>
          <p:nvPr/>
        </p:nvGrpSpPr>
        <p:grpSpPr>
          <a:xfrm rot="2700000">
            <a:off x="15454775" y="1037659"/>
            <a:ext cx="4275307" cy="4275307"/>
            <a:chOff x="0" y="0"/>
            <a:chExt cx="1913890" cy="19138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6506905" y="7372885"/>
            <a:ext cx="4811406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Helvetica World Bold"/>
              </a:rPr>
              <a:t>Combined and cleaned our data into a singular dataset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787854" y="7299236"/>
            <a:ext cx="4811406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Helvetica World Bold"/>
              </a:rPr>
              <a:t>Stored our data in a Postgre SQL Database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02159" y="1974272"/>
            <a:ext cx="6096185" cy="6096185"/>
          </a:xfrm>
          <a:custGeom>
            <a:avLst/>
            <a:gdLst/>
            <a:ahLst/>
            <a:cxnLst/>
            <a:rect r="r" b="b" t="t" l="l"/>
            <a:pathLst>
              <a:path h="6096185" w="6096185">
                <a:moveTo>
                  <a:pt x="0" y="0"/>
                </a:moveTo>
                <a:lnTo>
                  <a:pt x="6096185" y="0"/>
                </a:lnTo>
                <a:lnTo>
                  <a:pt x="6096185" y="6096185"/>
                </a:lnTo>
                <a:lnTo>
                  <a:pt x="0" y="6096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700000">
            <a:off x="15004959" y="1990636"/>
            <a:ext cx="6566081" cy="6566081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2700000">
            <a:off x="15361560" y="2347236"/>
            <a:ext cx="5852880" cy="5852880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-2700000">
            <a:off x="8767210" y="9415928"/>
            <a:ext cx="6566081" cy="6566081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2700000">
            <a:off x="8968082" y="9616800"/>
            <a:ext cx="6164339" cy="6164339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2700000">
            <a:off x="8767210" y="-5667615"/>
            <a:ext cx="6566081" cy="6566081"/>
            <a:chOff x="0" y="0"/>
            <a:chExt cx="1913890" cy="19138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2700000">
            <a:off x="8968082" y="-5466743"/>
            <a:ext cx="6164339" cy="6164339"/>
            <a:chOff x="0" y="0"/>
            <a:chExt cx="1913890" cy="19138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586304"/>
            <a:ext cx="9135755" cy="1806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Choosing </a:t>
            </a:r>
          </a:p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a Model</a:t>
            </a:r>
          </a:p>
        </p:txBody>
      </p:sp>
      <p:grpSp>
        <p:nvGrpSpPr>
          <p:cNvPr name="Group 16" id="1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633346" y="3433248"/>
            <a:ext cx="9135755" cy="462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We considered five models for identifying bots: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Random Forest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GBM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Tensor Flow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Logistic Regression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2B4A9D"/>
                </a:solidFill>
                <a:latin typeface="Helvetica World Bold"/>
              </a:rPr>
              <a:t>KNN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84050" y="1951"/>
            <a:ext cx="2438884" cy="2434982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849116" y="0"/>
            <a:ext cx="2438884" cy="2434982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7852018"/>
            <a:ext cx="2438884" cy="2434982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5847165" y="7850067"/>
            <a:ext cx="2438884" cy="2434982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832613" y="1687993"/>
            <a:ext cx="12622774" cy="7570307"/>
          </a:xfrm>
          <a:custGeom>
            <a:avLst/>
            <a:gdLst/>
            <a:ahLst/>
            <a:cxnLst/>
            <a:rect r="r" b="b" t="t" l="l"/>
            <a:pathLst>
              <a:path h="7570307" w="12622774">
                <a:moveTo>
                  <a:pt x="0" y="0"/>
                </a:moveTo>
                <a:lnTo>
                  <a:pt x="12622774" y="0"/>
                </a:lnTo>
                <a:lnTo>
                  <a:pt x="12622774" y="7570307"/>
                </a:lnTo>
                <a:lnTo>
                  <a:pt x="0" y="7570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5052362" y="612773"/>
            <a:ext cx="8183276" cy="91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Performance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100000">
            <a:off x="-1580822" y="-292307"/>
            <a:ext cx="3090723" cy="3090723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-1412966" y="-124452"/>
            <a:ext cx="2755011" cy="2755011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-8100000">
            <a:off x="16778099" y="-292307"/>
            <a:ext cx="3090723" cy="3090723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16945955" y="-124452"/>
            <a:ext cx="2755011" cy="2755011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486900" y="3201141"/>
            <a:ext cx="8801100" cy="7085859"/>
            <a:chOff x="0" y="0"/>
            <a:chExt cx="3210665" cy="25849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10665" cy="2584940"/>
            </a:xfrm>
            <a:custGeom>
              <a:avLst/>
              <a:gdLst/>
              <a:ahLst/>
              <a:cxnLst/>
              <a:rect r="r" b="b" t="t" l="l"/>
              <a:pathLst>
                <a:path h="2584940" w="3210665">
                  <a:moveTo>
                    <a:pt x="0" y="0"/>
                  </a:moveTo>
                  <a:lnTo>
                    <a:pt x="3210665" y="0"/>
                  </a:lnTo>
                  <a:lnTo>
                    <a:pt x="3210665" y="2584940"/>
                  </a:lnTo>
                  <a:lnTo>
                    <a:pt x="0" y="2584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-818167" y="3201141"/>
            <a:ext cx="11514521" cy="7085859"/>
          </a:xfrm>
          <a:custGeom>
            <a:avLst/>
            <a:gdLst/>
            <a:ahLst/>
            <a:cxnLst/>
            <a:rect r="r" b="b" t="t" l="l"/>
            <a:pathLst>
              <a:path h="7085859" w="11514521">
                <a:moveTo>
                  <a:pt x="0" y="0"/>
                </a:moveTo>
                <a:lnTo>
                  <a:pt x="11514521" y="0"/>
                </a:lnTo>
                <a:lnTo>
                  <a:pt x="11514521" y="7085859"/>
                </a:lnTo>
                <a:lnTo>
                  <a:pt x="0" y="708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80498" y="1153053"/>
            <a:ext cx="1532700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000000"/>
                </a:solidFill>
                <a:latin typeface="Helvetica World Bold"/>
              </a:rPr>
              <a:t>BEST PERFORMER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00555" y="3562086"/>
            <a:ext cx="6697895" cy="425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560">
                <a:solidFill>
                  <a:srgbClr val="FFFFFF"/>
                </a:solidFill>
                <a:latin typeface="Helvetica World Bold"/>
              </a:rPr>
              <a:t>Random Forest Identified Bots </a:t>
            </a:r>
          </a:p>
          <a:p>
            <a:pPr algn="ctr">
              <a:lnSpc>
                <a:spcPts val="7840"/>
              </a:lnSpc>
            </a:pPr>
            <a:r>
              <a:rPr lang="en-US" sz="5600" spc="560">
                <a:solidFill>
                  <a:srgbClr val="FFFFFF"/>
                </a:solidFill>
                <a:latin typeface="Helvetica World Bold"/>
              </a:rPr>
              <a:t>with 89% </a:t>
            </a:r>
          </a:p>
          <a:p>
            <a:pPr algn="ctr">
              <a:lnSpc>
                <a:spcPts val="7840"/>
              </a:lnSpc>
            </a:pPr>
            <a:r>
              <a:rPr lang="en-US" sz="5600" spc="560">
                <a:solidFill>
                  <a:srgbClr val="FFFFFF"/>
                </a:solidFill>
                <a:latin typeface="Helvetica World Bold"/>
              </a:rPr>
              <a:t>Accuracy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84050" y="1951"/>
            <a:ext cx="2438884" cy="2434982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849116" y="0"/>
            <a:ext cx="2438884" cy="2434982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7852018"/>
            <a:ext cx="2438884" cy="2434982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5847165" y="7850067"/>
            <a:ext cx="2438884" cy="2434982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766032" y="1816299"/>
            <a:ext cx="12755937" cy="8172742"/>
          </a:xfrm>
          <a:custGeom>
            <a:avLst/>
            <a:gdLst/>
            <a:ahLst/>
            <a:cxnLst/>
            <a:rect r="r" b="b" t="t" l="l"/>
            <a:pathLst>
              <a:path h="8172742" w="12755937">
                <a:moveTo>
                  <a:pt x="0" y="0"/>
                </a:moveTo>
                <a:lnTo>
                  <a:pt x="12755936" y="0"/>
                </a:lnTo>
                <a:lnTo>
                  <a:pt x="12755936" y="8172742"/>
                </a:lnTo>
                <a:lnTo>
                  <a:pt x="0" y="817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74062" y="612773"/>
            <a:ext cx="9939876" cy="91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000000"/>
                </a:solidFill>
                <a:latin typeface="Helvetica World Bold"/>
              </a:rPr>
              <a:t>Most Important Factors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DAGB336FKQ0</dc:identifier>
  <dcterms:modified xsi:type="dcterms:W3CDTF">2011-08-01T06:04:30Z</dcterms:modified>
  <cp:revision>1</cp:revision>
  <dc:title>Bot Identification Final Theme</dc:title>
</cp:coreProperties>
</file>