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300700" cy="10299700"/>
  <p:notesSz cx="18300700" cy="10299700"/>
  <p:defaultTextStyle>
    <a:defPPr>
      <a:defRPr lang="en-US"/>
    </a:defPPr>
    <a:lvl1pPr marL="0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2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0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7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84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82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9" algn="l" defTabSz="91439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82" y="-96"/>
      </p:cViewPr>
      <p:guideLst>
        <p:guide orient="horz" pos="2881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44646" y="2059940"/>
            <a:ext cx="16470630" cy="2746587"/>
          </a:xfrm>
        </p:spPr>
        <p:txBody>
          <a:bodyPr vert="horz" lIns="81715" tIns="0" rIns="81715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86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745105" y="5003717"/>
            <a:ext cx="12810490" cy="26321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817154" indent="0" algn="ctr">
              <a:buNone/>
            </a:lvl2pPr>
            <a:lvl3pPr marL="1634307" indent="0" algn="ctr">
              <a:buNone/>
            </a:lvl3pPr>
            <a:lvl4pPr marL="2451461" indent="0" algn="ctr">
              <a:buNone/>
            </a:lvl4pPr>
            <a:lvl5pPr marL="3268614" indent="0" algn="ctr">
              <a:buNone/>
            </a:lvl5pPr>
            <a:lvl6pPr marL="4085768" indent="0" algn="ctr">
              <a:buNone/>
            </a:lvl6pPr>
            <a:lvl7pPr marL="4902921" indent="0" algn="ctr">
              <a:buNone/>
            </a:lvl7pPr>
            <a:lvl8pPr marL="5720075" indent="0" algn="ctr">
              <a:buNone/>
            </a:lvl8pPr>
            <a:lvl9pPr marL="6537228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68007" y="412466"/>
            <a:ext cx="4117658" cy="878812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035" y="412466"/>
            <a:ext cx="12047961" cy="878812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622" y="915529"/>
            <a:ext cx="14183043" cy="2746587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6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2622" y="3766323"/>
            <a:ext cx="14183043" cy="2267364"/>
          </a:xfrm>
        </p:spPr>
        <p:txBody>
          <a:bodyPr anchor="t"/>
          <a:lstStyle>
            <a:lvl1pPr marL="130745" indent="0" algn="l">
              <a:buNone/>
              <a:defRPr sz="36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60607" y="9636896"/>
            <a:ext cx="1525058" cy="54836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035" y="2403264"/>
            <a:ext cx="8082809" cy="6797326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2856" y="2403264"/>
            <a:ext cx="8082809" cy="6797326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5" y="410080"/>
            <a:ext cx="16470630" cy="1716617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035" y="2305512"/>
            <a:ext cx="8085987" cy="112772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6502" y="2305512"/>
            <a:ext cx="8089164" cy="1127721"/>
          </a:xfrm>
        </p:spPr>
        <p:txBody>
          <a:bodyPr anchor="ctr"/>
          <a:lstStyle>
            <a:lvl1pPr marL="0" indent="0">
              <a:buNone/>
              <a:defRPr sz="4300" b="0" cap="all" baseline="0">
                <a:solidFill>
                  <a:schemeClr val="tx1"/>
                </a:solidFill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5035" y="3547675"/>
            <a:ext cx="8085987" cy="565291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6502" y="3547675"/>
            <a:ext cx="8089164" cy="565291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036" y="410081"/>
            <a:ext cx="6020804" cy="1745227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39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5036" y="2288823"/>
            <a:ext cx="6020804" cy="6911767"/>
          </a:xfrm>
        </p:spPr>
        <p:txBody>
          <a:bodyPr/>
          <a:lstStyle>
            <a:lvl1pPr marL="0" indent="0">
              <a:buNone/>
              <a:defRPr sz="2500"/>
            </a:lvl1pPr>
            <a:lvl2pPr>
              <a:buNone/>
              <a:defRPr sz="2100"/>
            </a:lvl2pPr>
            <a:lvl3pPr>
              <a:buNone/>
              <a:defRPr sz="18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5065" y="410081"/>
            <a:ext cx="10230600" cy="8790509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900"/>
            </a:lvl3pPr>
            <a:lvl4pPr>
              <a:defRPr sz="36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0140" y="915529"/>
            <a:ext cx="10980420" cy="784399"/>
          </a:xfrm>
        </p:spPr>
        <p:txBody>
          <a:bodyPr lIns="81715" rIns="81715" bIns="0" anchor="b">
            <a:sp3d prstMaterial="softEdge"/>
          </a:bodyPr>
          <a:lstStyle>
            <a:lvl1pPr algn="ctr">
              <a:buNone/>
              <a:defRPr sz="3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0140" y="2751355"/>
            <a:ext cx="10980420" cy="5950938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57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0140" y="1752341"/>
            <a:ext cx="10980420" cy="796510"/>
          </a:xfrm>
        </p:spPr>
        <p:txBody>
          <a:bodyPr lIns="81715" tIns="81715" rIns="81715" anchor="t"/>
          <a:lstStyle>
            <a:lvl1pPr marL="0" indent="0" algn="ctr">
              <a:buNone/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5035" y="412465"/>
            <a:ext cx="16470630" cy="1716617"/>
          </a:xfrm>
          <a:prstGeom prst="rect">
            <a:avLst/>
          </a:prstGeom>
        </p:spPr>
        <p:txBody>
          <a:bodyPr vert="horz" lIns="163431" tIns="81715" rIns="163431" bIns="81715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5035" y="2403263"/>
            <a:ext cx="16470630" cy="7072461"/>
          </a:xfrm>
          <a:prstGeom prst="rect">
            <a:avLst/>
          </a:prstGeom>
        </p:spPr>
        <p:txBody>
          <a:bodyPr vert="horz" lIns="163431" tIns="81715" rIns="163431" bIns="81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15035" y="9636896"/>
            <a:ext cx="4270163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l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2739" y="9636896"/>
            <a:ext cx="5795222" cy="548364"/>
          </a:xfrm>
          <a:prstGeom prst="rect">
            <a:avLst/>
          </a:prstGeom>
        </p:spPr>
        <p:txBody>
          <a:bodyPr vert="horz" lIns="163431" tIns="81715" rIns="163431" bIns="81715" anchor="b"/>
          <a:lstStyle>
            <a:lvl1pPr algn="ct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60607" y="9636896"/>
            <a:ext cx="1525058" cy="548364"/>
          </a:xfrm>
          <a:prstGeom prst="rect">
            <a:avLst/>
          </a:prstGeom>
        </p:spPr>
        <p:txBody>
          <a:bodyPr vert="horz" lIns="0" tIns="81715" rIns="0" bIns="81715" anchor="b"/>
          <a:lstStyle>
            <a:lvl1pPr algn="r" eaLnBrk="1" latinLnBrk="0" hangingPunct="1">
              <a:defRPr kumimoji="0" sz="21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1" latinLnBrk="0" hangingPunct="1">
        <a:spcBef>
          <a:spcPct val="0"/>
        </a:spcBef>
        <a:buNone/>
        <a:defRPr kumimoji="0" sz="73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80584" indent="-735438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552592" indent="-5066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026541" indent="-408577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418775" indent="-326861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761979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154213" indent="-326861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513760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3873308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55" indent="-326861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71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4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514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8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57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9029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200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722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8"/>
          <p:cNvSpPr txBox="1">
            <a:spLocks noGrp="1"/>
          </p:cNvSpPr>
          <p:nvPr>
            <p:ph type="subTitle" idx="1"/>
          </p:nvPr>
        </p:nvSpPr>
        <p:spPr>
          <a:xfrm>
            <a:off x="2368551" y="3778251"/>
            <a:ext cx="13258799" cy="617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48" indent="-285748" algn="l" defTabSz="914395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3900" dirty="0" smtClean="0">
                <a:solidFill>
                  <a:schemeClr val="bg1"/>
                </a:solidFill>
                <a:latin typeface="Arial Black" pitchFamily="34" charset="0"/>
              </a:rPr>
              <a:t>COURSE NAME </a:t>
            </a:r>
            <a:r>
              <a:rPr lang="en-US" sz="3900" dirty="0" smtClean="0">
                <a:solidFill>
                  <a:schemeClr val="bg1"/>
                </a:solidFill>
              </a:rPr>
              <a:t>: 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science fundamentals program</a:t>
            </a:r>
          </a:p>
          <a:p>
            <a:pPr marL="285748" indent="-285748" algn="l" defTabSz="914395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3900" dirty="0" smtClean="0">
                <a:solidFill>
                  <a:schemeClr val="bg1"/>
                </a:solidFill>
                <a:latin typeface="Arial Black" pitchFamily="34" charset="0"/>
              </a:rPr>
              <a:t>PROJECT TITLE 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3900" dirty="0" smtClean="0">
                <a:solidFill>
                  <a:schemeClr val="bg1"/>
                </a:solidFill>
              </a:rPr>
              <a:t> IMDB Movie Reviews project </a:t>
            </a:r>
            <a:endParaRPr lang="en-US" sz="39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48" indent="-285748" algn="l" defTabSz="914395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3900" dirty="0" smtClean="0">
                <a:solidFill>
                  <a:schemeClr val="bg1"/>
                </a:solidFill>
                <a:latin typeface="Arial Black" pitchFamily="34" charset="0"/>
              </a:rPr>
              <a:t>PROJECT SUBMITTED TO</a:t>
            </a:r>
            <a:r>
              <a:rPr lang="en-US" sz="3900" dirty="0" smtClean="0">
                <a:solidFill>
                  <a:schemeClr val="bg1"/>
                </a:solidFill>
              </a:rPr>
              <a:t> : 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Anna University </a:t>
            </a:r>
            <a:r>
              <a:rPr lang="en-US" sz="3900" dirty="0" smtClean="0">
                <a:solidFill>
                  <a:schemeClr val="bg1"/>
                </a:solidFill>
              </a:rPr>
              <a:t>\ </a:t>
            </a:r>
            <a:r>
              <a:rPr lang="en-US" sz="39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Naan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9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Mudhalvan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\ IBM</a:t>
            </a:r>
          </a:p>
          <a:p>
            <a:pPr marL="285748" indent="-285748" algn="l" defTabSz="914395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3900" dirty="0" smtClean="0">
                <a:solidFill>
                  <a:schemeClr val="bg1"/>
                </a:solidFill>
                <a:latin typeface="Arial Black" pitchFamily="34" charset="0"/>
              </a:rPr>
              <a:t>YEAR 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3</a:t>
            </a:r>
            <a:r>
              <a:rPr lang="en-US" sz="39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year</a:t>
            </a:r>
          </a:p>
          <a:p>
            <a:pPr marL="285748" indent="-285748" algn="l" defTabSz="914395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3900" dirty="0" smtClean="0">
                <a:solidFill>
                  <a:schemeClr val="bg1"/>
                </a:solidFill>
                <a:latin typeface="Arial Black" pitchFamily="34" charset="0"/>
              </a:rPr>
              <a:t>BRANCH\DEPARTMENT</a:t>
            </a:r>
            <a:r>
              <a:rPr lang="en-US" sz="3900" dirty="0" smtClean="0">
                <a:solidFill>
                  <a:schemeClr val="bg1"/>
                </a:solidFill>
              </a:rPr>
              <a:t> : 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B.E. Mechanical Engineering</a:t>
            </a:r>
          </a:p>
          <a:p>
            <a:pPr marL="285748" indent="-285748" algn="l" defTabSz="914395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3900" dirty="0" smtClean="0">
                <a:solidFill>
                  <a:schemeClr val="bg1"/>
                </a:solidFill>
                <a:latin typeface="Arial Black" pitchFamily="34" charset="0"/>
              </a:rPr>
              <a:t>SEMESTER</a:t>
            </a:r>
            <a:r>
              <a:rPr lang="en-US" sz="3900" dirty="0" smtClean="0">
                <a:solidFill>
                  <a:schemeClr val="bg1"/>
                </a:solidFill>
              </a:rPr>
              <a:t> : 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900" baseline="30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9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48" indent="-285748" algn="l" defTabSz="914395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r>
              <a:rPr lang="en-US" sz="3900" dirty="0" smtClean="0">
                <a:solidFill>
                  <a:schemeClr val="bg1"/>
                </a:solidFill>
                <a:latin typeface="Arial Black" pitchFamily="34" charset="0"/>
              </a:rPr>
              <a:t>PROJECT SUBMITTED BY </a:t>
            </a:r>
            <a:r>
              <a:rPr lang="en-US" sz="3900" dirty="0" smtClean="0"/>
              <a:t>: </a:t>
            </a:r>
            <a:r>
              <a:rPr lang="en-US" sz="3900" dirty="0" smtClean="0"/>
              <a:t> </a:t>
            </a:r>
            <a:r>
              <a:rPr lang="en-US" sz="3900" dirty="0" err="1" smtClean="0">
                <a:solidFill>
                  <a:schemeClr val="bg1"/>
                </a:solidFill>
              </a:rPr>
              <a:t>Racki</a:t>
            </a:r>
            <a:r>
              <a:rPr lang="en-US" sz="3900" dirty="0" smtClean="0">
                <a:solidFill>
                  <a:schemeClr val="bg1"/>
                </a:solidFill>
              </a:rPr>
              <a:t> .J</a:t>
            </a:r>
            <a:endParaRPr lang="en-US" sz="39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4550" y="501650"/>
            <a:ext cx="3429000" cy="2667001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45350" y="577852"/>
            <a:ext cx="4114800" cy="2423876"/>
          </a:xfrm>
          <a:prstGeom prst="rect">
            <a:avLst/>
          </a:prstGeom>
        </p:spPr>
      </p:pic>
      <p:pic>
        <p:nvPicPr>
          <p:cNvPr id="18" name="Content Placeholder 8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118" t="17099" r="9841" b="11537"/>
          <a:stretch/>
        </p:blipFill>
        <p:spPr>
          <a:xfrm>
            <a:off x="13874751" y="425449"/>
            <a:ext cx="3733799" cy="2667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1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6496" y="1515974"/>
            <a:ext cx="6088379" cy="189026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6100" spc="-50" dirty="0">
                <a:latin typeface="Cambria"/>
                <a:cs typeface="Cambria"/>
              </a:rPr>
              <a:t>Inﬂuencing</a:t>
            </a:r>
            <a:r>
              <a:rPr sz="6100" spc="-239" dirty="0">
                <a:latin typeface="Cambria"/>
                <a:cs typeface="Cambria"/>
              </a:rPr>
              <a:t> </a:t>
            </a:r>
            <a:r>
              <a:rPr sz="6100" spc="-139" dirty="0">
                <a:latin typeface="Cambria"/>
                <a:cs typeface="Cambria"/>
              </a:rPr>
              <a:t>Factors</a:t>
            </a:r>
            <a:endParaRPr sz="61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0760" y="3543884"/>
            <a:ext cx="705866" cy="240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46057" y="3937216"/>
            <a:ext cx="1535596" cy="27586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601572" y="3508591"/>
            <a:ext cx="664211" cy="342265"/>
          </a:xfrm>
          <a:custGeom>
            <a:avLst/>
            <a:gdLst/>
            <a:ahLst/>
            <a:cxnLst/>
            <a:rect l="l" t="t" r="r" b="b"/>
            <a:pathLst>
              <a:path w="664209" h="342264">
                <a:moveTo>
                  <a:pt x="201041" y="174891"/>
                </a:moveTo>
                <a:lnTo>
                  <a:pt x="193802" y="134353"/>
                </a:lnTo>
                <a:lnTo>
                  <a:pt x="172872" y="102171"/>
                </a:lnTo>
                <a:lnTo>
                  <a:pt x="161671" y="92760"/>
                </a:lnTo>
                <a:lnTo>
                  <a:pt x="161671" y="174891"/>
                </a:lnTo>
                <a:lnTo>
                  <a:pt x="161163" y="184327"/>
                </a:lnTo>
                <a:lnTo>
                  <a:pt x="143979" y="221856"/>
                </a:lnTo>
                <a:lnTo>
                  <a:pt x="108915" y="238823"/>
                </a:lnTo>
                <a:lnTo>
                  <a:pt x="100330" y="239306"/>
                </a:lnTo>
                <a:lnTo>
                  <a:pt x="91782" y="238823"/>
                </a:lnTo>
                <a:lnTo>
                  <a:pt x="56426" y="221856"/>
                </a:lnTo>
                <a:lnTo>
                  <a:pt x="39484" y="184327"/>
                </a:lnTo>
                <a:lnTo>
                  <a:pt x="38989" y="174891"/>
                </a:lnTo>
                <a:lnTo>
                  <a:pt x="39484" y="165481"/>
                </a:lnTo>
                <a:lnTo>
                  <a:pt x="56426" y="128206"/>
                </a:lnTo>
                <a:lnTo>
                  <a:pt x="91782" y="110896"/>
                </a:lnTo>
                <a:lnTo>
                  <a:pt x="100330" y="110388"/>
                </a:lnTo>
                <a:lnTo>
                  <a:pt x="108915" y="110896"/>
                </a:lnTo>
                <a:lnTo>
                  <a:pt x="143979" y="128206"/>
                </a:lnTo>
                <a:lnTo>
                  <a:pt x="161163" y="165481"/>
                </a:lnTo>
                <a:lnTo>
                  <a:pt x="161671" y="174891"/>
                </a:lnTo>
                <a:lnTo>
                  <a:pt x="161671" y="92760"/>
                </a:lnTo>
                <a:lnTo>
                  <a:pt x="115836" y="74955"/>
                </a:lnTo>
                <a:lnTo>
                  <a:pt x="102108" y="74155"/>
                </a:lnTo>
                <a:lnTo>
                  <a:pt x="89382" y="74904"/>
                </a:lnTo>
                <a:lnTo>
                  <a:pt x="48895" y="89484"/>
                </a:lnTo>
                <a:lnTo>
                  <a:pt x="38354" y="98463"/>
                </a:lnTo>
                <a:lnTo>
                  <a:pt x="38354" y="75946"/>
                </a:lnTo>
                <a:lnTo>
                  <a:pt x="0" y="75946"/>
                </a:lnTo>
                <a:lnTo>
                  <a:pt x="0" y="342087"/>
                </a:lnTo>
                <a:lnTo>
                  <a:pt x="39370" y="342087"/>
                </a:lnTo>
                <a:lnTo>
                  <a:pt x="39370" y="252031"/>
                </a:lnTo>
                <a:lnTo>
                  <a:pt x="44196" y="256603"/>
                </a:lnTo>
                <a:lnTo>
                  <a:pt x="89535" y="275132"/>
                </a:lnTo>
                <a:lnTo>
                  <a:pt x="102108" y="275869"/>
                </a:lnTo>
                <a:lnTo>
                  <a:pt x="115836" y="275069"/>
                </a:lnTo>
                <a:lnTo>
                  <a:pt x="152781" y="263055"/>
                </a:lnTo>
                <a:lnTo>
                  <a:pt x="167932" y="252031"/>
                </a:lnTo>
                <a:lnTo>
                  <a:pt x="172872" y="247700"/>
                </a:lnTo>
                <a:lnTo>
                  <a:pt x="180162" y="239306"/>
                </a:lnTo>
                <a:lnTo>
                  <a:pt x="181140" y="238188"/>
                </a:lnTo>
                <a:lnTo>
                  <a:pt x="188214" y="227431"/>
                </a:lnTo>
                <a:lnTo>
                  <a:pt x="193802" y="215633"/>
                </a:lnTo>
                <a:lnTo>
                  <a:pt x="197815" y="202933"/>
                </a:lnTo>
                <a:lnTo>
                  <a:pt x="200228" y="189357"/>
                </a:lnTo>
                <a:lnTo>
                  <a:pt x="201041" y="174891"/>
                </a:lnTo>
                <a:close/>
              </a:path>
              <a:path w="664209" h="342264">
                <a:moveTo>
                  <a:pt x="276606" y="0"/>
                </a:moveTo>
                <a:lnTo>
                  <a:pt x="237236" y="0"/>
                </a:lnTo>
                <a:lnTo>
                  <a:pt x="237236" y="274167"/>
                </a:lnTo>
                <a:lnTo>
                  <a:pt x="276606" y="274167"/>
                </a:lnTo>
                <a:lnTo>
                  <a:pt x="276606" y="0"/>
                </a:lnTo>
                <a:close/>
              </a:path>
              <a:path w="664209" h="342264">
                <a:moveTo>
                  <a:pt x="514604" y="174891"/>
                </a:moveTo>
                <a:lnTo>
                  <a:pt x="507199" y="134366"/>
                </a:lnTo>
                <a:lnTo>
                  <a:pt x="485978" y="102362"/>
                </a:lnTo>
                <a:lnTo>
                  <a:pt x="474853" y="93103"/>
                </a:lnTo>
                <a:lnTo>
                  <a:pt x="474853" y="174891"/>
                </a:lnTo>
                <a:lnTo>
                  <a:pt x="474345" y="184327"/>
                </a:lnTo>
                <a:lnTo>
                  <a:pt x="457415" y="221856"/>
                </a:lnTo>
                <a:lnTo>
                  <a:pt x="422275" y="238823"/>
                </a:lnTo>
                <a:lnTo>
                  <a:pt x="413512" y="239306"/>
                </a:lnTo>
                <a:lnTo>
                  <a:pt x="405079" y="238823"/>
                </a:lnTo>
                <a:lnTo>
                  <a:pt x="370205" y="221856"/>
                </a:lnTo>
                <a:lnTo>
                  <a:pt x="353047" y="184327"/>
                </a:lnTo>
                <a:lnTo>
                  <a:pt x="352552" y="174891"/>
                </a:lnTo>
                <a:lnTo>
                  <a:pt x="353047" y="165328"/>
                </a:lnTo>
                <a:lnTo>
                  <a:pt x="370205" y="127901"/>
                </a:lnTo>
                <a:lnTo>
                  <a:pt x="405282" y="110896"/>
                </a:lnTo>
                <a:lnTo>
                  <a:pt x="413893" y="110388"/>
                </a:lnTo>
                <a:lnTo>
                  <a:pt x="422427" y="110896"/>
                </a:lnTo>
                <a:lnTo>
                  <a:pt x="457415" y="127901"/>
                </a:lnTo>
                <a:lnTo>
                  <a:pt x="474345" y="165328"/>
                </a:lnTo>
                <a:lnTo>
                  <a:pt x="474853" y="174891"/>
                </a:lnTo>
                <a:lnTo>
                  <a:pt x="474853" y="93103"/>
                </a:lnTo>
                <a:lnTo>
                  <a:pt x="427697" y="74968"/>
                </a:lnTo>
                <a:lnTo>
                  <a:pt x="413512" y="74155"/>
                </a:lnTo>
                <a:lnTo>
                  <a:pt x="399503" y="74968"/>
                </a:lnTo>
                <a:lnTo>
                  <a:pt x="361950" y="87058"/>
                </a:lnTo>
                <a:lnTo>
                  <a:pt x="326009" y="122605"/>
                </a:lnTo>
                <a:lnTo>
                  <a:pt x="313626" y="160502"/>
                </a:lnTo>
                <a:lnTo>
                  <a:pt x="312801" y="174891"/>
                </a:lnTo>
                <a:lnTo>
                  <a:pt x="313626" y="189115"/>
                </a:lnTo>
                <a:lnTo>
                  <a:pt x="326047" y="227063"/>
                </a:lnTo>
                <a:lnTo>
                  <a:pt x="351307" y="255778"/>
                </a:lnTo>
                <a:lnTo>
                  <a:pt x="386473" y="272630"/>
                </a:lnTo>
                <a:lnTo>
                  <a:pt x="413512" y="275869"/>
                </a:lnTo>
                <a:lnTo>
                  <a:pt x="427532" y="275069"/>
                </a:lnTo>
                <a:lnTo>
                  <a:pt x="465328" y="262890"/>
                </a:lnTo>
                <a:lnTo>
                  <a:pt x="493026" y="239306"/>
                </a:lnTo>
                <a:lnTo>
                  <a:pt x="494322" y="237832"/>
                </a:lnTo>
                <a:lnTo>
                  <a:pt x="501523" y="226999"/>
                </a:lnTo>
                <a:lnTo>
                  <a:pt x="507199" y="215163"/>
                </a:lnTo>
                <a:lnTo>
                  <a:pt x="511302" y="202526"/>
                </a:lnTo>
                <a:lnTo>
                  <a:pt x="513765" y="189115"/>
                </a:lnTo>
                <a:lnTo>
                  <a:pt x="514604" y="174891"/>
                </a:lnTo>
                <a:close/>
              </a:path>
              <a:path w="664209" h="342264">
                <a:moveTo>
                  <a:pt x="663829" y="257416"/>
                </a:moveTo>
                <a:lnTo>
                  <a:pt x="655370" y="240080"/>
                </a:lnTo>
                <a:lnTo>
                  <a:pt x="648589" y="226148"/>
                </a:lnTo>
                <a:lnTo>
                  <a:pt x="640727" y="232244"/>
                </a:lnTo>
                <a:lnTo>
                  <a:pt x="633158" y="236601"/>
                </a:lnTo>
                <a:lnTo>
                  <a:pt x="625868" y="239217"/>
                </a:lnTo>
                <a:lnTo>
                  <a:pt x="618871" y="240080"/>
                </a:lnTo>
                <a:lnTo>
                  <a:pt x="610743" y="240080"/>
                </a:lnTo>
                <a:lnTo>
                  <a:pt x="604520" y="237883"/>
                </a:lnTo>
                <a:lnTo>
                  <a:pt x="600456" y="233502"/>
                </a:lnTo>
                <a:lnTo>
                  <a:pt x="596265" y="229108"/>
                </a:lnTo>
                <a:lnTo>
                  <a:pt x="594233" y="222504"/>
                </a:lnTo>
                <a:lnTo>
                  <a:pt x="594233" y="111061"/>
                </a:lnTo>
                <a:lnTo>
                  <a:pt x="650367" y="111061"/>
                </a:lnTo>
                <a:lnTo>
                  <a:pt x="650367" y="75946"/>
                </a:lnTo>
                <a:lnTo>
                  <a:pt x="594233" y="75946"/>
                </a:lnTo>
                <a:lnTo>
                  <a:pt x="594233" y="35293"/>
                </a:lnTo>
                <a:lnTo>
                  <a:pt x="554990" y="35293"/>
                </a:lnTo>
                <a:lnTo>
                  <a:pt x="554990" y="75946"/>
                </a:lnTo>
                <a:lnTo>
                  <a:pt x="522097" y="75946"/>
                </a:lnTo>
                <a:lnTo>
                  <a:pt x="522097" y="111061"/>
                </a:lnTo>
                <a:lnTo>
                  <a:pt x="554990" y="111061"/>
                </a:lnTo>
                <a:lnTo>
                  <a:pt x="554990" y="215125"/>
                </a:lnTo>
                <a:lnTo>
                  <a:pt x="555980" y="228625"/>
                </a:lnTo>
                <a:lnTo>
                  <a:pt x="579869" y="266852"/>
                </a:lnTo>
                <a:lnTo>
                  <a:pt x="616077" y="275869"/>
                </a:lnTo>
                <a:lnTo>
                  <a:pt x="624078" y="275869"/>
                </a:lnTo>
                <a:lnTo>
                  <a:pt x="657580" y="262648"/>
                </a:lnTo>
                <a:lnTo>
                  <a:pt x="663829" y="257416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17293" y="3420110"/>
            <a:ext cx="6885304" cy="1685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1" marR="5080">
              <a:lnSpc>
                <a:spcPct val="101499"/>
              </a:lnSpc>
              <a:spcBef>
                <a:spcPts val="55"/>
              </a:spcBef>
            </a:pPr>
            <a:r>
              <a:rPr sz="2700" spc="-114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64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11" dirty="0">
                <a:latin typeface="Verdana"/>
                <a:cs typeface="Verdana"/>
              </a:rPr>
              <a:t>c</a:t>
            </a:r>
            <a:r>
              <a:rPr sz="2700" spc="-36" dirty="0">
                <a:latin typeface="Verdana"/>
                <a:cs typeface="Verdana"/>
              </a:rPr>
              <a:t>a</a:t>
            </a:r>
            <a:r>
              <a:rPr sz="2700" spc="-95" dirty="0">
                <a:latin typeface="Verdana"/>
                <a:cs typeface="Verdana"/>
              </a:rPr>
              <a:t>s</a:t>
            </a:r>
            <a:r>
              <a:rPr sz="2700" spc="36" dirty="0">
                <a:latin typeface="Verdana"/>
                <a:cs typeface="Verdana"/>
              </a:rPr>
              <a:t>t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latin typeface="Verdana"/>
                <a:cs typeface="Verdana"/>
              </a:rPr>
              <a:t>p</a:t>
            </a:r>
            <a:r>
              <a:rPr sz="2700" spc="-20" dirty="0">
                <a:latin typeface="Verdana"/>
                <a:cs typeface="Verdana"/>
              </a:rPr>
              <a:t>l</a:t>
            </a:r>
            <a:r>
              <a:rPr sz="2700" spc="50" dirty="0">
                <a:latin typeface="Verdana"/>
                <a:cs typeface="Verdana"/>
              </a:rPr>
              <a:t>o</a:t>
            </a:r>
            <a:r>
              <a:rPr sz="2700" spc="30" dirty="0">
                <a:latin typeface="Verdana"/>
                <a:cs typeface="Verdana"/>
              </a:rPr>
              <a:t>t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00" spc="145" dirty="0">
                <a:latin typeface="Verdana"/>
                <a:cs typeface="Verdana"/>
              </a:rPr>
              <a:t>d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-111" dirty="0">
                <a:latin typeface="Verdana"/>
                <a:cs typeface="Verdana"/>
              </a:rPr>
              <a:t>r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130" dirty="0">
                <a:latin typeface="Verdana"/>
                <a:cs typeface="Verdana"/>
              </a:rPr>
              <a:t>c</a:t>
            </a:r>
            <a:r>
              <a:rPr sz="2700" spc="30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50" dirty="0">
                <a:latin typeface="Verdana"/>
                <a:cs typeface="Verdana"/>
              </a:rPr>
              <a:t>o</a:t>
            </a:r>
            <a:r>
              <a:rPr sz="2700" spc="120" dirty="0">
                <a:latin typeface="Verdana"/>
                <a:cs typeface="Verdana"/>
              </a:rPr>
              <a:t>n</a:t>
            </a:r>
            <a:r>
              <a:rPr sz="2700" spc="-245" dirty="0">
                <a:latin typeface="Verdana"/>
                <a:cs typeface="Verdana"/>
              </a:rPr>
              <a:t> 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61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409" dirty="0">
                <a:solidFill>
                  <a:srgbClr val="332C2C"/>
                </a:solidFill>
                <a:latin typeface="Verdana"/>
                <a:cs typeface="Verdana"/>
              </a:rPr>
              <a:t>.  </a:t>
            </a:r>
            <a:r>
              <a:rPr sz="2700" spc="186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64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39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000" y="3112505"/>
            <a:ext cx="5229225" cy="5229224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1" cy="4677409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10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2064" y="3503231"/>
            <a:ext cx="836777" cy="2758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4806" y="3503233"/>
            <a:ext cx="1960244" cy="3420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4" y="3414752"/>
            <a:ext cx="7109460" cy="2159567"/>
          </a:xfrm>
          <a:prstGeom prst="rect">
            <a:avLst/>
          </a:prstGeom>
        </p:spPr>
        <p:txBody>
          <a:bodyPr vert="horz" wrap="square" lIns="0" tIns="3811" rIns="0" bIns="0" rtlCol="0">
            <a:spAutoFit/>
          </a:bodyPr>
          <a:lstStyle/>
          <a:p>
            <a:pPr marL="12701" marR="5080">
              <a:lnSpc>
                <a:spcPct val="102299"/>
              </a:lnSpc>
              <a:spcBef>
                <a:spcPts val="30"/>
              </a:spcBef>
            </a:pPr>
            <a:r>
              <a:rPr sz="2700" spc="186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64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50" dirty="0">
                <a:latin typeface="Verdana"/>
                <a:cs typeface="Verdana"/>
              </a:rPr>
              <a:t>oo</a:t>
            </a:r>
            <a:r>
              <a:rPr sz="2700" spc="-20" dirty="0">
                <a:latin typeface="Verdana"/>
                <a:cs typeface="Verdana"/>
              </a:rPr>
              <a:t>l</a:t>
            </a:r>
            <a:r>
              <a:rPr sz="2700" spc="-89" dirty="0">
                <a:latin typeface="Verdana"/>
                <a:cs typeface="Verdana"/>
              </a:rPr>
              <a:t>s</a:t>
            </a:r>
            <a:r>
              <a:rPr sz="2700" spc="-245" dirty="0"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89" dirty="0">
                <a:latin typeface="Verdana"/>
                <a:cs typeface="Verdana"/>
              </a:rPr>
              <a:t>c</a:t>
            </a:r>
            <a:r>
              <a:rPr sz="2700" spc="114" dirty="0">
                <a:latin typeface="Verdana"/>
                <a:cs typeface="Verdana"/>
              </a:rPr>
              <a:t>hn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145" dirty="0">
                <a:latin typeface="Verdana"/>
                <a:cs typeface="Verdana"/>
              </a:rPr>
              <a:t>q</a:t>
            </a:r>
            <a:r>
              <a:rPr sz="2700" spc="105" dirty="0">
                <a:latin typeface="Verdana"/>
                <a:cs typeface="Verdana"/>
              </a:rPr>
              <a:t>u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-70" dirty="0">
                <a:latin typeface="Verdana"/>
                <a:cs typeface="Verdana"/>
              </a:rPr>
              <a:t>s 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12701" marR="244474">
              <a:lnSpc>
                <a:spcPts val="3380"/>
              </a:lnSpc>
              <a:spcBef>
                <a:spcPts val="11"/>
              </a:spcBef>
            </a:pPr>
            <a:r>
              <a:rPr sz="2700" spc="161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interpretation.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0083" y="1439025"/>
            <a:ext cx="7517131" cy="1767151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5700" spc="-70" dirty="0">
                <a:latin typeface="Cambria"/>
                <a:cs typeface="Cambria"/>
              </a:rPr>
              <a:t>Sentiment</a:t>
            </a:r>
            <a:r>
              <a:rPr sz="5700" spc="-209" dirty="0">
                <a:latin typeface="Cambria"/>
                <a:cs typeface="Cambria"/>
              </a:rPr>
              <a:t> </a:t>
            </a:r>
            <a:r>
              <a:rPr sz="5700" spc="-95" dirty="0">
                <a:latin typeface="Cambria"/>
                <a:cs typeface="Cambria"/>
              </a:rPr>
              <a:t>Analysis</a:t>
            </a:r>
            <a:r>
              <a:rPr sz="5700" spc="-209" dirty="0">
                <a:latin typeface="Cambria"/>
                <a:cs typeface="Cambria"/>
              </a:rPr>
              <a:t> </a:t>
            </a:r>
            <a:r>
              <a:rPr sz="5700" spc="-130" dirty="0">
                <a:latin typeface="Cambria"/>
                <a:cs typeface="Cambria"/>
              </a:rPr>
              <a:t>Tools</a:t>
            </a:r>
            <a:endParaRPr sz="5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7"/>
            <a:ext cx="7204710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6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1514" y="4365955"/>
            <a:ext cx="1882673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8964" y="4365955"/>
            <a:ext cx="1833957" cy="2758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48" y="3429750"/>
            <a:ext cx="7004051" cy="212558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1" marR="5080">
              <a:lnSpc>
                <a:spcPct val="101699"/>
              </a:lnSpc>
              <a:spcBef>
                <a:spcPts val="50"/>
              </a:spcBef>
            </a:pPr>
            <a:r>
              <a:rPr sz="2700" spc="334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-181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h  </a:t>
            </a:r>
            <a:r>
              <a:rPr sz="2700" spc="36" dirty="0">
                <a:latin typeface="Verdana"/>
                <a:cs typeface="Verdana"/>
              </a:rPr>
              <a:t>challenges</a:t>
            </a:r>
            <a:r>
              <a:rPr sz="2700" spc="-245" dirty="0">
                <a:latin typeface="Verdana"/>
                <a:cs typeface="Verdana"/>
              </a:rPr>
              <a:t> </a:t>
            </a:r>
            <a:r>
              <a:rPr sz="270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4" dirty="0">
                <a:latin typeface="Verdana"/>
                <a:cs typeface="Verdana"/>
              </a:rPr>
              <a:t>limitations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45" dirty="0">
                <a:solidFill>
                  <a:srgbClr val="332C2C"/>
                </a:solidFill>
                <a:latin typeface="Verdana"/>
                <a:cs typeface="Verdana"/>
              </a:rPr>
              <a:t>It's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" dirty="0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sz="2700" spc="-951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4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conclusions.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578599" y="1463548"/>
            <a:ext cx="7477759" cy="1613263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5200" spc="-45" dirty="0">
                <a:latin typeface="Cambria"/>
                <a:cs typeface="Cambria"/>
              </a:rPr>
              <a:t>Challenges</a:t>
            </a:r>
            <a:r>
              <a:rPr sz="5200" spc="-181" dirty="0">
                <a:latin typeface="Cambria"/>
                <a:cs typeface="Cambria"/>
              </a:rPr>
              <a:t> </a:t>
            </a:r>
            <a:r>
              <a:rPr sz="5200" spc="-64" dirty="0">
                <a:latin typeface="Cambria"/>
                <a:cs typeface="Cambria"/>
              </a:rPr>
              <a:t>and</a:t>
            </a:r>
            <a:r>
              <a:rPr sz="5200" spc="-170" dirty="0">
                <a:latin typeface="Cambria"/>
                <a:cs typeface="Cambria"/>
              </a:rPr>
              <a:t> </a:t>
            </a:r>
            <a:r>
              <a:rPr sz="5200" spc="-95" dirty="0">
                <a:latin typeface="Cambria"/>
                <a:cs typeface="Cambria"/>
              </a:rPr>
              <a:t>Limitations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7"/>
            <a:ext cx="7204710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196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4535" y="3516439"/>
            <a:ext cx="3324529" cy="34387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307579" cy="1685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1" marR="5080">
              <a:lnSpc>
                <a:spcPct val="101499"/>
              </a:lnSpc>
              <a:spcBef>
                <a:spcPts val="55"/>
              </a:spcBef>
            </a:pPr>
            <a:r>
              <a:rPr sz="2700" spc="186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9" dirty="0">
                <a:latin typeface="Verdana"/>
                <a:cs typeface="Verdana"/>
              </a:rPr>
              <a:t>f</a:t>
            </a:r>
            <a:r>
              <a:rPr sz="2700" spc="105" dirty="0">
                <a:latin typeface="Verdana"/>
                <a:cs typeface="Verdana"/>
              </a:rPr>
              <a:t>u</a:t>
            </a:r>
            <a:r>
              <a:rPr sz="2700" spc="30" dirty="0">
                <a:latin typeface="Verdana"/>
                <a:cs typeface="Verdana"/>
              </a:rPr>
              <a:t>t</a:t>
            </a:r>
            <a:r>
              <a:rPr sz="2700" spc="105" dirty="0">
                <a:latin typeface="Verdana"/>
                <a:cs typeface="Verdana"/>
              </a:rPr>
              <a:t>u</a:t>
            </a:r>
            <a:r>
              <a:rPr sz="2700" spc="-111" dirty="0">
                <a:latin typeface="Verdana"/>
                <a:cs typeface="Verdana"/>
              </a:rPr>
              <a:t>r</a:t>
            </a:r>
            <a:r>
              <a:rPr sz="2700" spc="25" dirty="0">
                <a:latin typeface="Verdana"/>
                <a:cs typeface="Verdana"/>
              </a:rPr>
              <a:t>e</a:t>
            </a:r>
            <a:r>
              <a:rPr sz="2700" spc="-250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239" dirty="0">
                <a:latin typeface="Verdana"/>
                <a:cs typeface="Verdana"/>
              </a:rPr>
              <a:t>m</a:t>
            </a:r>
            <a:r>
              <a:rPr sz="2700" spc="145" dirty="0">
                <a:latin typeface="Verdana"/>
                <a:cs typeface="Verdana"/>
              </a:rPr>
              <a:t>p</a:t>
            </a:r>
            <a:r>
              <a:rPr sz="2700" spc="-20" dirty="0">
                <a:latin typeface="Verdana"/>
                <a:cs typeface="Verdana"/>
              </a:rPr>
              <a:t>li</a:t>
            </a:r>
            <a:r>
              <a:rPr sz="2700" spc="111" dirty="0">
                <a:latin typeface="Verdana"/>
                <a:cs typeface="Verdana"/>
              </a:rPr>
              <a:t>c</a:t>
            </a:r>
            <a:r>
              <a:rPr sz="2700" spc="-36" dirty="0">
                <a:latin typeface="Verdana"/>
                <a:cs typeface="Verdana"/>
              </a:rPr>
              <a:t>a</a:t>
            </a:r>
            <a:r>
              <a:rPr sz="2700" spc="30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50" dirty="0">
                <a:latin typeface="Verdana"/>
                <a:cs typeface="Verdana"/>
              </a:rPr>
              <a:t>o</a:t>
            </a:r>
            <a:r>
              <a:rPr sz="2700" spc="114" dirty="0">
                <a:latin typeface="Verdana"/>
                <a:cs typeface="Verdana"/>
              </a:rPr>
              <a:t>n</a:t>
            </a:r>
            <a:r>
              <a:rPr sz="2700" spc="-89" dirty="0">
                <a:latin typeface="Verdana"/>
                <a:cs typeface="Verdana"/>
              </a:rPr>
              <a:t>s</a:t>
            </a:r>
            <a:r>
              <a:rPr sz="2700" spc="-245" dirty="0"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f 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4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1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9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5047" y="1444498"/>
            <a:ext cx="6238876" cy="189026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6100" spc="-100" dirty="0">
                <a:latin typeface="Cambria"/>
                <a:cs typeface="Cambria"/>
              </a:rPr>
              <a:t>Future</a:t>
            </a:r>
            <a:r>
              <a:rPr sz="6100" spc="-220" dirty="0">
                <a:latin typeface="Cambria"/>
                <a:cs typeface="Cambria"/>
              </a:rPr>
              <a:t> </a:t>
            </a:r>
            <a:r>
              <a:rPr sz="6100" spc="-80" dirty="0">
                <a:latin typeface="Cambria"/>
                <a:cs typeface="Cambria"/>
              </a:rPr>
              <a:t>Implications</a:t>
            </a:r>
            <a:endParaRPr sz="6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6091971"/>
            <a:ext cx="2929255" cy="4195446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7999" cy="10277476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15250" y="3414852"/>
            <a:ext cx="7377430" cy="211564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1" marR="5080">
              <a:lnSpc>
                <a:spcPct val="101099"/>
              </a:lnSpc>
              <a:spcBef>
                <a:spcPts val="70"/>
              </a:spcBef>
            </a:pPr>
            <a:r>
              <a:rPr sz="2700" spc="-334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164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45" dirty="0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00" spc="-334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306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189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81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14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2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12701" marR="454657">
              <a:lnSpc>
                <a:spcPct val="102299"/>
              </a:lnSpc>
            </a:pPr>
            <a:r>
              <a:rPr sz="2700" spc="161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5340" y="1429587"/>
            <a:ext cx="3575685" cy="189026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6100" spc="-36" dirty="0">
                <a:latin typeface="Cambria"/>
                <a:cs typeface="Cambria"/>
              </a:rPr>
              <a:t>Conclusion</a:t>
            </a:r>
            <a:endParaRPr sz="6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8" y="7929341"/>
            <a:ext cx="2947670" cy="2357756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5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39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2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0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20" y="1667417"/>
                </a:lnTo>
                <a:lnTo>
                  <a:pt x="811954" y="1700903"/>
                </a:lnTo>
                <a:lnTo>
                  <a:pt x="780373" y="1734139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1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7" y="1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295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5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69151" y="3397251"/>
            <a:ext cx="4137659" cy="30277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1">
              <a:spcBef>
                <a:spcPts val="89"/>
              </a:spcBef>
            </a:pPr>
            <a:r>
              <a:rPr sz="9800" spc="-209" dirty="0">
                <a:latin typeface="Cambria"/>
                <a:cs typeface="Cambria"/>
              </a:rPr>
              <a:t>Thanks!</a:t>
            </a:r>
            <a:endParaRPr sz="9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506" y="2734172"/>
            <a:ext cx="15125701" cy="3961340"/>
          </a:xfrm>
          <a:prstGeom prst="rect">
            <a:avLst/>
          </a:prstGeom>
        </p:spPr>
        <p:txBody>
          <a:bodyPr vert="horz" wrap="square" lIns="0" tIns="36829" rIns="0" bIns="0" rtlCol="0">
            <a:spAutoFit/>
          </a:bodyPr>
          <a:lstStyle/>
          <a:p>
            <a:pPr marL="823590" marR="5080" indent="-811525">
              <a:lnSpc>
                <a:spcPts val="10200"/>
              </a:lnSpc>
              <a:spcBef>
                <a:spcPts val="290"/>
              </a:spcBef>
            </a:pPr>
            <a:r>
              <a:rPr sz="8600" spc="-61" dirty="0">
                <a:latin typeface="Times New Roman"/>
                <a:cs typeface="Times New Roman"/>
              </a:rPr>
              <a:t>Analyzin</a:t>
            </a:r>
            <a:r>
              <a:rPr sz="8600" spc="-55" dirty="0">
                <a:latin typeface="Times New Roman"/>
                <a:cs typeface="Times New Roman"/>
              </a:rPr>
              <a:t>g</a:t>
            </a:r>
            <a:r>
              <a:rPr sz="8600" spc="-525" dirty="0">
                <a:latin typeface="Times New Roman"/>
                <a:cs typeface="Times New Roman"/>
              </a:rPr>
              <a:t> </a:t>
            </a:r>
            <a:r>
              <a:rPr sz="8600" spc="-75" dirty="0">
                <a:latin typeface="Times New Roman"/>
                <a:cs typeface="Times New Roman"/>
              </a:rPr>
              <a:t>Use</a:t>
            </a:r>
            <a:r>
              <a:rPr sz="8600" spc="-45" dirty="0">
                <a:latin typeface="Times New Roman"/>
                <a:cs typeface="Times New Roman"/>
              </a:rPr>
              <a:t>r</a:t>
            </a:r>
            <a:r>
              <a:rPr sz="8600" spc="-515" dirty="0">
                <a:latin typeface="Times New Roman"/>
                <a:cs typeface="Times New Roman"/>
              </a:rPr>
              <a:t> </a:t>
            </a:r>
            <a:r>
              <a:rPr sz="8600" spc="114" dirty="0">
                <a:latin typeface="Times New Roman"/>
                <a:cs typeface="Times New Roman"/>
              </a:rPr>
              <a:t>Sentiment</a:t>
            </a:r>
            <a:r>
              <a:rPr sz="8600" spc="75" dirty="0">
                <a:latin typeface="Times New Roman"/>
                <a:cs typeface="Times New Roman"/>
              </a:rPr>
              <a:t>:</a:t>
            </a:r>
            <a:r>
              <a:rPr sz="8600" spc="-520" dirty="0">
                <a:latin typeface="Times New Roman"/>
                <a:cs typeface="Times New Roman"/>
              </a:rPr>
              <a:t> </a:t>
            </a:r>
            <a:r>
              <a:rPr sz="8600" spc="-1001" dirty="0">
                <a:latin typeface="Times New Roman"/>
                <a:cs typeface="Times New Roman"/>
              </a:rPr>
              <a:t>A</a:t>
            </a:r>
            <a:r>
              <a:rPr sz="8600" spc="-525" dirty="0">
                <a:latin typeface="Times New Roman"/>
                <a:cs typeface="Times New Roman"/>
              </a:rPr>
              <a:t> </a:t>
            </a:r>
            <a:r>
              <a:rPr sz="8600" spc="-5" dirty="0">
                <a:latin typeface="Times New Roman"/>
                <a:cs typeface="Times New Roman"/>
              </a:rPr>
              <a:t>Deep  </a:t>
            </a:r>
            <a:r>
              <a:rPr sz="8600" spc="-204" dirty="0">
                <a:latin typeface="Times New Roman"/>
                <a:cs typeface="Times New Roman"/>
              </a:rPr>
              <a:t>Div</a:t>
            </a:r>
            <a:r>
              <a:rPr sz="8600" spc="-175" dirty="0">
                <a:latin typeface="Times New Roman"/>
                <a:cs typeface="Times New Roman"/>
              </a:rPr>
              <a:t>e</a:t>
            </a:r>
            <a:r>
              <a:rPr sz="8600" spc="-520" dirty="0">
                <a:latin typeface="Times New Roman"/>
                <a:cs typeface="Times New Roman"/>
              </a:rPr>
              <a:t> </a:t>
            </a:r>
            <a:r>
              <a:rPr sz="8600" spc="200" dirty="0">
                <a:latin typeface="Times New Roman"/>
                <a:cs typeface="Times New Roman"/>
              </a:rPr>
              <a:t>int</a:t>
            </a:r>
            <a:r>
              <a:rPr sz="8600" spc="295" dirty="0">
                <a:latin typeface="Times New Roman"/>
                <a:cs typeface="Times New Roman"/>
              </a:rPr>
              <a:t>o</a:t>
            </a:r>
            <a:r>
              <a:rPr sz="8600" spc="-520" dirty="0">
                <a:latin typeface="Times New Roman"/>
                <a:cs typeface="Times New Roman"/>
              </a:rPr>
              <a:t> </a:t>
            </a:r>
            <a:r>
              <a:rPr sz="8600" spc="-565" dirty="0">
                <a:latin typeface="Times New Roman"/>
                <a:cs typeface="Times New Roman"/>
              </a:rPr>
              <a:t>IMD</a:t>
            </a:r>
            <a:r>
              <a:rPr sz="8600" spc="-570" dirty="0">
                <a:latin typeface="Times New Roman"/>
                <a:cs typeface="Times New Roman"/>
              </a:rPr>
              <a:t>B</a:t>
            </a:r>
            <a:r>
              <a:rPr sz="8600" spc="-520" dirty="0">
                <a:latin typeface="Times New Roman"/>
                <a:cs typeface="Times New Roman"/>
              </a:rPr>
              <a:t> </a:t>
            </a:r>
            <a:r>
              <a:rPr sz="8600" spc="-229" dirty="0">
                <a:latin typeface="Times New Roman"/>
                <a:cs typeface="Times New Roman"/>
              </a:rPr>
              <a:t>Movi</a:t>
            </a:r>
            <a:r>
              <a:rPr sz="8600" spc="-186" dirty="0">
                <a:latin typeface="Times New Roman"/>
                <a:cs typeface="Times New Roman"/>
              </a:rPr>
              <a:t>e</a:t>
            </a:r>
            <a:r>
              <a:rPr sz="8600" spc="-515" dirty="0">
                <a:latin typeface="Times New Roman"/>
                <a:cs typeface="Times New Roman"/>
              </a:rPr>
              <a:t> </a:t>
            </a:r>
            <a:r>
              <a:rPr sz="8600" spc="-161" dirty="0">
                <a:latin typeface="Times New Roman"/>
                <a:cs typeface="Times New Roman"/>
              </a:rPr>
              <a:t>Reviews</a:t>
            </a:r>
            <a:endParaRPr sz="8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3"/>
            <a:ext cx="18287999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7999" cy="2394586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0000" y="3112505"/>
            <a:ext cx="5229225" cy="5229224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1" cy="4677409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196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29464" y="3503231"/>
            <a:ext cx="2637917" cy="2758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4952" y="4350956"/>
            <a:ext cx="1814613" cy="27588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4" y="3414752"/>
            <a:ext cx="7508240" cy="1685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1" marR="5080">
              <a:lnSpc>
                <a:spcPct val="101499"/>
              </a:lnSpc>
              <a:spcBef>
                <a:spcPts val="55"/>
              </a:spcBef>
            </a:pPr>
            <a:r>
              <a:rPr sz="2700" spc="186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latin typeface="Verdana"/>
                <a:cs typeface="Verdana"/>
              </a:rPr>
              <a:t>u</a:t>
            </a:r>
            <a:r>
              <a:rPr sz="2700" spc="-95" dirty="0">
                <a:latin typeface="Verdana"/>
                <a:cs typeface="Verdana"/>
              </a:rPr>
              <a:t>s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-70" dirty="0">
                <a:latin typeface="Verdana"/>
                <a:cs typeface="Verdana"/>
              </a:rPr>
              <a:t>r</a:t>
            </a:r>
            <a:r>
              <a:rPr sz="2700" spc="-250" dirty="0">
                <a:latin typeface="Verdana"/>
                <a:cs typeface="Verdana"/>
              </a:rPr>
              <a:t> </a:t>
            </a:r>
            <a:r>
              <a:rPr sz="2700" spc="-95" dirty="0">
                <a:latin typeface="Verdana"/>
                <a:cs typeface="Verdana"/>
              </a:rPr>
              <a:t>s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114" dirty="0">
                <a:latin typeface="Verdana"/>
                <a:cs typeface="Verdana"/>
              </a:rPr>
              <a:t>n</a:t>
            </a:r>
            <a:r>
              <a:rPr sz="2700" spc="30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239" dirty="0">
                <a:latin typeface="Verdana"/>
                <a:cs typeface="Verdana"/>
              </a:rPr>
              <a:t>m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114" dirty="0">
                <a:latin typeface="Verdana"/>
                <a:cs typeface="Verdana"/>
              </a:rPr>
              <a:t>n</a:t>
            </a:r>
            <a:r>
              <a:rPr sz="2700" spc="30" dirty="0">
                <a:latin typeface="Verdana"/>
                <a:cs typeface="Verdana"/>
              </a:rPr>
              <a:t>t 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34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306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189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86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00" spc="-14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64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14" dirty="0">
                <a:solidFill>
                  <a:srgbClr val="332C2C"/>
                </a:solidFill>
                <a:latin typeface="Verdana"/>
                <a:cs typeface="Verdana"/>
              </a:rPr>
              <a:t>e  </a:t>
            </a:r>
            <a:r>
              <a:rPr sz="2700" spc="50" dirty="0">
                <a:latin typeface="Verdana"/>
                <a:cs typeface="Verdana"/>
              </a:rPr>
              <a:t>sentiment 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of </a:t>
            </a:r>
            <a:r>
              <a:rPr sz="2700" spc="14" dirty="0">
                <a:solidFill>
                  <a:srgbClr val="332C2C"/>
                </a:solidFill>
                <a:latin typeface="Verdana"/>
                <a:cs typeface="Verdana"/>
              </a:rPr>
              <a:t>moviegoers </a:t>
            </a:r>
            <a:r>
              <a:rPr sz="2700" spc="8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00" spc="45" dirty="0">
                <a:solidFill>
                  <a:srgbClr val="332C2C"/>
                </a:solidFill>
                <a:latin typeface="Verdana"/>
                <a:cs typeface="Verdana"/>
              </a:rPr>
              <a:t>understand </a:t>
            </a:r>
            <a:r>
              <a:rPr sz="2700" spc="-9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39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76459" y="1429499"/>
            <a:ext cx="4043678" cy="189026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6100" spc="161" dirty="0">
                <a:latin typeface="Times New Roman"/>
                <a:cs typeface="Times New Roman"/>
              </a:rPr>
              <a:t>Introduction</a:t>
            </a:r>
            <a:endParaRPr sz="6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7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4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9551" y="1190497"/>
            <a:ext cx="2803093" cy="3153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6899" y="1628647"/>
            <a:ext cx="3738498" cy="3929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5035" y="412466"/>
            <a:ext cx="16470630" cy="2242920"/>
          </a:xfrm>
          <a:prstGeom prst="rect">
            <a:avLst/>
          </a:prstGeom>
        </p:spPr>
        <p:txBody>
          <a:bodyPr vert="horz" wrap="square" lIns="0" tIns="62228" rIns="0" bIns="0" rtlCol="0">
            <a:spAutoFit/>
          </a:bodyPr>
          <a:lstStyle/>
          <a:p>
            <a:pPr marL="12701" marR="5080">
              <a:lnSpc>
                <a:spcPts val="3449"/>
              </a:lnSpc>
              <a:spcBef>
                <a:spcPts val="490"/>
              </a:spcBef>
            </a:pPr>
            <a:r>
              <a:rPr spc="86" dirty="0"/>
              <a:t>IMDB</a:t>
            </a:r>
            <a:r>
              <a:rPr spc="-281" dirty="0"/>
              <a:t> </a:t>
            </a:r>
            <a:r>
              <a:rPr spc="14" dirty="0"/>
              <a:t>houses</a:t>
            </a:r>
            <a:r>
              <a:rPr spc="-275" dirty="0"/>
              <a:t> </a:t>
            </a:r>
            <a:r>
              <a:rPr spc="-36" dirty="0"/>
              <a:t>a</a:t>
            </a:r>
            <a:r>
              <a:rPr spc="-275" dirty="0"/>
              <a:t> </a:t>
            </a:r>
            <a:r>
              <a:rPr spc="-86" dirty="0"/>
              <a:t>vast</a:t>
            </a:r>
            <a:r>
              <a:rPr spc="-275" dirty="0"/>
              <a:t> </a:t>
            </a:r>
            <a:r>
              <a:rPr spc="45" dirty="0"/>
              <a:t>collection</a:t>
            </a:r>
            <a:r>
              <a:rPr spc="-275" dirty="0"/>
              <a:t> </a:t>
            </a:r>
            <a:r>
              <a:rPr spc="5" dirty="0"/>
              <a:t>of</a:t>
            </a:r>
            <a:r>
              <a:rPr spc="-275" dirty="0"/>
              <a:t> </a:t>
            </a:r>
            <a:r>
              <a:rPr spc="25" dirty="0">
                <a:solidFill>
                  <a:srgbClr val="000000"/>
                </a:solidFill>
              </a:rPr>
              <a:t>movie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-39" dirty="0">
                <a:solidFill>
                  <a:srgbClr val="000000"/>
                </a:solidFill>
              </a:rPr>
              <a:t>reviews</a:t>
            </a:r>
            <a:r>
              <a:rPr spc="-275" dirty="0">
                <a:solidFill>
                  <a:srgbClr val="000000"/>
                </a:solidFill>
              </a:rPr>
              <a:t> </a:t>
            </a:r>
            <a:r>
              <a:rPr spc="86" dirty="0"/>
              <a:t>and</a:t>
            </a:r>
            <a:r>
              <a:rPr spc="-275" dirty="0"/>
              <a:t> </a:t>
            </a:r>
            <a:r>
              <a:rPr spc="-70" dirty="0"/>
              <a:t>ratings.</a:t>
            </a:r>
            <a:r>
              <a:rPr spc="-275" dirty="0"/>
              <a:t> </a:t>
            </a:r>
            <a:r>
              <a:rPr spc="-36" dirty="0"/>
              <a:t>This</a:t>
            </a:r>
            <a:r>
              <a:rPr spc="-275" dirty="0"/>
              <a:t> </a:t>
            </a:r>
            <a:r>
              <a:rPr spc="11" dirty="0"/>
              <a:t>dataset</a:t>
            </a:r>
            <a:r>
              <a:rPr spc="-281" dirty="0"/>
              <a:t> </a:t>
            </a:r>
            <a:r>
              <a:rPr spc="-11" dirty="0"/>
              <a:t>provides</a:t>
            </a:r>
            <a:r>
              <a:rPr spc="-275" dirty="0"/>
              <a:t> </a:t>
            </a:r>
            <a:r>
              <a:rPr spc="-36" dirty="0"/>
              <a:t>a </a:t>
            </a:r>
            <a:r>
              <a:rPr spc="-1090" dirty="0"/>
              <a:t> </a:t>
            </a:r>
            <a:r>
              <a:rPr spc="25" dirty="0"/>
              <a:t>rich</a:t>
            </a:r>
            <a:r>
              <a:rPr spc="-284" dirty="0"/>
              <a:t> </a:t>
            </a:r>
            <a:r>
              <a:rPr spc="11" dirty="0"/>
              <a:t>source</a:t>
            </a:r>
            <a:r>
              <a:rPr spc="-281" dirty="0"/>
              <a:t> </a:t>
            </a:r>
            <a:r>
              <a:rPr spc="-36" dirty="0"/>
              <a:t>for</a:t>
            </a:r>
            <a:r>
              <a:rPr spc="-281" dirty="0"/>
              <a:t> </a:t>
            </a:r>
            <a:r>
              <a:rPr spc="55">
                <a:solidFill>
                  <a:srgbClr val="000000"/>
                </a:solidFill>
              </a:rPr>
              <a:t>sentiment</a:t>
            </a:r>
            <a:r>
              <a:rPr spc="-284">
                <a:solidFill>
                  <a:srgbClr val="000000"/>
                </a:solidFill>
              </a:rPr>
              <a:t> </a:t>
            </a:r>
            <a:r>
              <a:rPr spc="-50" smtClean="0">
                <a:solidFill>
                  <a:srgbClr val="000000"/>
                </a:solidFill>
              </a:rPr>
              <a:t>analysis</a:t>
            </a:r>
            <a:r>
              <a:rPr spc="-281" smtClean="0">
                <a:solidFill>
                  <a:srgbClr val="000000"/>
                </a:solidFill>
              </a:rPr>
              <a:t> </a:t>
            </a:r>
            <a:r>
              <a:rPr spc="86" dirty="0"/>
              <a:t>and</a:t>
            </a:r>
            <a:r>
              <a:rPr spc="-281" dirty="0"/>
              <a:t> </a:t>
            </a:r>
            <a:r>
              <a:rPr spc="61" dirty="0"/>
              <a:t>understanding</a:t>
            </a:r>
            <a:r>
              <a:rPr spc="-284" dirty="0"/>
              <a:t> </a:t>
            </a:r>
            <a:r>
              <a:rPr spc="-14" dirty="0"/>
              <a:t>user</a:t>
            </a:r>
            <a:r>
              <a:rPr spc="-281" dirty="0"/>
              <a:t> </a:t>
            </a:r>
            <a:r>
              <a:rPr spc="-39" dirty="0"/>
              <a:t>preferences.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7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4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4004" y="1190497"/>
            <a:ext cx="5659552" cy="3929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9119" y="1628649"/>
            <a:ext cx="1506523" cy="3909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3062" y="1628647"/>
            <a:ext cx="1703678" cy="39293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5035" y="412466"/>
            <a:ext cx="16470630" cy="2773321"/>
          </a:xfrm>
          <a:prstGeom prst="rect">
            <a:avLst/>
          </a:prstGeom>
        </p:spPr>
        <p:txBody>
          <a:bodyPr vert="horz" wrap="square" lIns="0" tIns="62228" rIns="0" bIns="0" rtlCol="0">
            <a:spAutoFit/>
          </a:bodyPr>
          <a:lstStyle/>
          <a:p>
            <a:pPr marL="12701" marR="5080">
              <a:lnSpc>
                <a:spcPts val="3449"/>
              </a:lnSpc>
              <a:spcBef>
                <a:spcPts val="490"/>
              </a:spcBef>
            </a:pPr>
            <a:r>
              <a:rPr spc="39" dirty="0"/>
              <a:t>Utilizing</a:t>
            </a:r>
            <a:r>
              <a:rPr spc="-275" dirty="0"/>
              <a:t> </a:t>
            </a:r>
            <a:r>
              <a:rPr spc="-11" dirty="0">
                <a:solidFill>
                  <a:srgbClr val="000000"/>
                </a:solidFill>
              </a:rPr>
              <a:t>natural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64" dirty="0">
                <a:solidFill>
                  <a:srgbClr val="000000"/>
                </a:solidFill>
              </a:rPr>
              <a:t>language</a:t>
            </a:r>
            <a:r>
              <a:rPr spc="-27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processing</a:t>
            </a:r>
            <a:r>
              <a:rPr spc="-20" dirty="0"/>
              <a:t>,</a:t>
            </a:r>
            <a:r>
              <a:rPr spc="-270" dirty="0"/>
              <a:t> </a:t>
            </a:r>
            <a:r>
              <a:rPr spc="80" dirty="0"/>
              <a:t>we</a:t>
            </a:r>
            <a:r>
              <a:rPr spc="-270" dirty="0"/>
              <a:t> </a:t>
            </a:r>
            <a:r>
              <a:rPr spc="75" dirty="0"/>
              <a:t>can</a:t>
            </a:r>
            <a:r>
              <a:rPr spc="-270" dirty="0"/>
              <a:t> </a:t>
            </a:r>
            <a:r>
              <a:rPr spc="-39" dirty="0"/>
              <a:t>extract</a:t>
            </a:r>
            <a:r>
              <a:rPr spc="-270" dirty="0"/>
              <a:t> </a:t>
            </a:r>
            <a:r>
              <a:rPr spc="-5" dirty="0"/>
              <a:t>valuable</a:t>
            </a:r>
            <a:r>
              <a:rPr spc="-270" dirty="0"/>
              <a:t> </a:t>
            </a:r>
            <a:r>
              <a:rPr spc="25" dirty="0"/>
              <a:t>insights</a:t>
            </a:r>
            <a:r>
              <a:rPr spc="-275" dirty="0"/>
              <a:t> </a:t>
            </a:r>
            <a:r>
              <a:rPr spc="39" dirty="0"/>
              <a:t>from</a:t>
            </a:r>
            <a:r>
              <a:rPr spc="-270" dirty="0"/>
              <a:t> </a:t>
            </a:r>
            <a:r>
              <a:rPr spc="-14" dirty="0"/>
              <a:t>user </a:t>
            </a:r>
            <a:r>
              <a:rPr spc="-1090" dirty="0"/>
              <a:t> </a:t>
            </a:r>
            <a:r>
              <a:rPr spc="-95" dirty="0"/>
              <a:t>reviews. </a:t>
            </a:r>
            <a:r>
              <a:rPr spc="-36" dirty="0"/>
              <a:t>This </a:t>
            </a:r>
            <a:r>
              <a:rPr spc="45" dirty="0"/>
              <a:t>includes </a:t>
            </a:r>
            <a:r>
              <a:rPr spc="39" dirty="0"/>
              <a:t>identifying </a:t>
            </a:r>
            <a:r>
              <a:rPr spc="-11" dirty="0">
                <a:solidFill>
                  <a:srgbClr val="000000"/>
                </a:solidFill>
              </a:rPr>
              <a:t>positive </a:t>
            </a:r>
            <a:r>
              <a:rPr spc="86" dirty="0"/>
              <a:t>and </a:t>
            </a:r>
            <a:r>
              <a:rPr spc="14" dirty="0">
                <a:solidFill>
                  <a:srgbClr val="000000"/>
                </a:solidFill>
              </a:rPr>
              <a:t>negative </a:t>
            </a:r>
            <a:r>
              <a:rPr spc="39" dirty="0"/>
              <a:t>sentiments </a:t>
            </a:r>
            <a:r>
              <a:rPr dirty="0"/>
              <a:t>towards </a:t>
            </a:r>
            <a:r>
              <a:rPr spc="5" dirty="0"/>
              <a:t> </a:t>
            </a:r>
            <a:r>
              <a:rPr spc="-70" dirty="0"/>
              <a:t>movies.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7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2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0" y="3948710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4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5"/>
                  </a:lnTo>
                  <a:lnTo>
                    <a:pt x="567516" y="3674095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300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9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9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3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2" y="1994884"/>
                  </a:lnTo>
                  <a:lnTo>
                    <a:pt x="1967543" y="1955762"/>
                  </a:lnTo>
                  <a:lnTo>
                    <a:pt x="1995561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6"/>
                  </a:lnTo>
                  <a:lnTo>
                    <a:pt x="2108266" y="1761379"/>
                  </a:lnTo>
                  <a:lnTo>
                    <a:pt x="2136639" y="1722826"/>
                  </a:lnTo>
                  <a:lnTo>
                    <a:pt x="2165108" y="1684406"/>
                  </a:lnTo>
                  <a:lnTo>
                    <a:pt x="2193679" y="1646131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6" y="1494700"/>
                  </a:lnTo>
                  <a:lnTo>
                    <a:pt x="2338349" y="1457316"/>
                  </a:lnTo>
                  <a:lnTo>
                    <a:pt x="2367701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4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0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4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5" y="510429"/>
                  </a:lnTo>
                  <a:lnTo>
                    <a:pt x="3319673" y="484237"/>
                  </a:lnTo>
                  <a:lnTo>
                    <a:pt x="3357197" y="458590"/>
                  </a:lnTo>
                  <a:lnTo>
                    <a:pt x="3395117" y="433501"/>
                  </a:lnTo>
                  <a:lnTo>
                    <a:pt x="3433439" y="408980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899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4" y="179915"/>
                  </a:lnTo>
                  <a:lnTo>
                    <a:pt x="3927584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7" y="116888"/>
                  </a:lnTo>
                  <a:lnTo>
                    <a:pt x="4107796" y="102969"/>
                  </a:lnTo>
                  <a:lnTo>
                    <a:pt x="4154171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8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3" y="7266"/>
                  </a:lnTo>
                  <a:lnTo>
                    <a:pt x="4649192" y="2290"/>
                  </a:lnTo>
                  <a:lnTo>
                    <a:pt x="4678711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44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5573" y="1190497"/>
            <a:ext cx="1293087" cy="31530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93" y="1091190"/>
            <a:ext cx="14321791" cy="2773321"/>
          </a:xfrm>
          <a:prstGeom prst="rect">
            <a:avLst/>
          </a:prstGeom>
        </p:spPr>
        <p:txBody>
          <a:bodyPr vert="horz" wrap="square" lIns="0" tIns="62228" rIns="0" bIns="0" rtlCol="0">
            <a:spAutoFit/>
          </a:bodyPr>
          <a:lstStyle/>
          <a:p>
            <a:pPr marL="12701" marR="5080">
              <a:lnSpc>
                <a:spcPts val="3449"/>
              </a:lnSpc>
              <a:spcBef>
                <a:spcPts val="490"/>
              </a:spcBef>
            </a:pPr>
            <a:r>
              <a:rPr spc="114" dirty="0"/>
              <a:t>We</a:t>
            </a:r>
            <a:r>
              <a:rPr spc="-284" dirty="0"/>
              <a:t> </a:t>
            </a:r>
            <a:r>
              <a:rPr spc="30" dirty="0"/>
              <a:t>will</a:t>
            </a:r>
            <a:r>
              <a:rPr spc="-284" dirty="0"/>
              <a:t> </a:t>
            </a:r>
            <a:r>
              <a:rPr spc="-30" dirty="0"/>
              <a:t>analyze</a:t>
            </a:r>
            <a:r>
              <a:rPr spc="-281" dirty="0"/>
              <a:t> </a:t>
            </a:r>
            <a:r>
              <a:rPr spc="20" dirty="0">
                <a:solidFill>
                  <a:srgbClr val="000000"/>
                </a:solidFill>
              </a:rPr>
              <a:t>trends</a:t>
            </a:r>
            <a:r>
              <a:rPr spc="-284" dirty="0">
                <a:solidFill>
                  <a:srgbClr val="000000"/>
                </a:solidFill>
              </a:rPr>
              <a:t> </a:t>
            </a:r>
            <a:r>
              <a:rPr spc="55" dirty="0"/>
              <a:t>in</a:t>
            </a:r>
            <a:r>
              <a:rPr spc="-281" dirty="0"/>
              <a:t> </a:t>
            </a:r>
            <a:r>
              <a:rPr spc="-14" dirty="0"/>
              <a:t>user</a:t>
            </a:r>
            <a:r>
              <a:rPr spc="-284" dirty="0"/>
              <a:t> </a:t>
            </a:r>
            <a:r>
              <a:rPr spc="55" dirty="0"/>
              <a:t>sentiment</a:t>
            </a:r>
            <a:r>
              <a:rPr spc="-284" dirty="0"/>
              <a:t> </a:t>
            </a:r>
            <a:r>
              <a:rPr spc="-64" dirty="0"/>
              <a:t>over</a:t>
            </a:r>
            <a:r>
              <a:rPr spc="-281" dirty="0"/>
              <a:t> </a:t>
            </a:r>
            <a:r>
              <a:rPr spc="-36" dirty="0"/>
              <a:t>time.</a:t>
            </a:r>
            <a:r>
              <a:rPr spc="-284" dirty="0"/>
              <a:t> </a:t>
            </a:r>
            <a:r>
              <a:rPr spc="64" dirty="0"/>
              <a:t>Understanding</a:t>
            </a:r>
            <a:r>
              <a:rPr spc="-281" dirty="0"/>
              <a:t> </a:t>
            </a:r>
            <a:r>
              <a:rPr spc="111" dirty="0"/>
              <a:t>how </a:t>
            </a:r>
            <a:r>
              <a:rPr spc="-1096" dirty="0"/>
              <a:t> </a:t>
            </a:r>
            <a:r>
              <a:rPr spc="39" dirty="0"/>
              <a:t>sentiments</a:t>
            </a:r>
            <a:r>
              <a:rPr spc="-281" dirty="0"/>
              <a:t> </a:t>
            </a:r>
            <a:r>
              <a:rPr spc="-64" dirty="0"/>
              <a:t>evolve</a:t>
            </a:r>
            <a:r>
              <a:rPr spc="-281" dirty="0"/>
              <a:t> </a:t>
            </a:r>
            <a:r>
              <a:rPr spc="75" dirty="0"/>
              <a:t>can</a:t>
            </a:r>
            <a:r>
              <a:rPr spc="-275" dirty="0"/>
              <a:t> </a:t>
            </a:r>
            <a:r>
              <a:rPr spc="5" dirty="0"/>
              <a:t>provide</a:t>
            </a:r>
            <a:r>
              <a:rPr spc="-281" dirty="0"/>
              <a:t> </a:t>
            </a:r>
            <a:r>
              <a:rPr spc="-5" dirty="0"/>
              <a:t>valuable</a:t>
            </a:r>
            <a:r>
              <a:rPr spc="-275" dirty="0"/>
              <a:t> </a:t>
            </a:r>
            <a:r>
              <a:rPr spc="25" dirty="0"/>
              <a:t>insights</a:t>
            </a:r>
            <a:r>
              <a:rPr spc="-281" dirty="0"/>
              <a:t> </a:t>
            </a:r>
            <a:r>
              <a:rPr spc="-36" dirty="0"/>
              <a:t>for</a:t>
            </a:r>
            <a:r>
              <a:rPr spc="-281" dirty="0"/>
              <a:t> </a:t>
            </a:r>
            <a:r>
              <a:rPr spc="61" dirty="0"/>
              <a:t>the</a:t>
            </a:r>
            <a:r>
              <a:rPr spc="-275" dirty="0"/>
              <a:t> </a:t>
            </a:r>
            <a:r>
              <a:rPr spc="25" dirty="0"/>
              <a:t>movie</a:t>
            </a:r>
            <a:r>
              <a:rPr spc="-281" dirty="0"/>
              <a:t> </a:t>
            </a:r>
            <a:r>
              <a:rPr spc="-55" dirty="0"/>
              <a:t>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1" y="3901"/>
            <a:ext cx="18300700" cy="10295890"/>
            <a:chOff x="-12500" y="3900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0"/>
              <a:ext cx="7993176" cy="102774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7020" y="1515974"/>
            <a:ext cx="6475095" cy="189026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6100" spc="-114" dirty="0">
                <a:latin typeface="Cambria"/>
                <a:cs typeface="Cambria"/>
              </a:rPr>
              <a:t>Impac</a:t>
            </a:r>
            <a:r>
              <a:rPr sz="6100" spc="-70" dirty="0">
                <a:latin typeface="Cambria"/>
                <a:cs typeface="Cambria"/>
              </a:rPr>
              <a:t>t</a:t>
            </a:r>
            <a:r>
              <a:rPr sz="6100" spc="-186" dirty="0">
                <a:latin typeface="Cambria"/>
                <a:cs typeface="Cambria"/>
              </a:rPr>
              <a:t> </a:t>
            </a:r>
            <a:r>
              <a:rPr sz="6100" spc="-100" dirty="0">
                <a:latin typeface="Cambria"/>
                <a:cs typeface="Cambria"/>
              </a:rPr>
              <a:t>on</a:t>
            </a:r>
            <a:r>
              <a:rPr sz="6100" spc="-186" dirty="0">
                <a:latin typeface="Cambria"/>
                <a:cs typeface="Cambria"/>
              </a:rPr>
              <a:t> </a:t>
            </a:r>
            <a:r>
              <a:rPr sz="6100" spc="-234" dirty="0">
                <a:latin typeface="Cambria"/>
                <a:cs typeface="Cambria"/>
              </a:rPr>
              <a:t>Bo</a:t>
            </a:r>
            <a:r>
              <a:rPr sz="6100" spc="-195" dirty="0">
                <a:latin typeface="Cambria"/>
                <a:cs typeface="Cambria"/>
              </a:rPr>
              <a:t>x</a:t>
            </a:r>
            <a:r>
              <a:rPr sz="6100" spc="-186" dirty="0">
                <a:latin typeface="Cambria"/>
                <a:cs typeface="Cambria"/>
              </a:rPr>
              <a:t> </a:t>
            </a:r>
            <a:r>
              <a:rPr sz="6100" spc="-30" dirty="0">
                <a:latin typeface="Cambria"/>
                <a:cs typeface="Cambria"/>
              </a:rPr>
              <a:t>Ofﬁce</a:t>
            </a:r>
            <a:endParaRPr sz="61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9624" y="3935426"/>
            <a:ext cx="1649553" cy="2776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91" y="3420110"/>
            <a:ext cx="7404100" cy="1685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1" marR="5080">
              <a:lnSpc>
                <a:spcPct val="101499"/>
              </a:lnSpc>
              <a:spcBef>
                <a:spcPts val="55"/>
              </a:spcBef>
            </a:pPr>
            <a:r>
              <a:rPr sz="2700" spc="161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39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movie's </a:t>
            </a:r>
            <a:r>
              <a:rPr sz="2700" spc="-5" dirty="0">
                <a:latin typeface="Verdana"/>
                <a:cs typeface="Verdana"/>
              </a:rPr>
              <a:t>box </a:t>
            </a:r>
            <a:r>
              <a:rPr sz="2700" spc="14" dirty="0">
                <a:latin typeface="Verdana"/>
                <a:cs typeface="Verdana"/>
              </a:rPr>
              <a:t>ofﬁce </a:t>
            </a:r>
            <a:r>
              <a:rPr sz="2700" dirty="0">
                <a:solidFill>
                  <a:srgbClr val="332C2C"/>
                </a:solidFill>
                <a:latin typeface="Verdana"/>
                <a:cs typeface="Verdana"/>
              </a:rPr>
              <a:t>performance.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64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181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181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50" dirty="0">
                <a:solidFill>
                  <a:srgbClr val="332C2C"/>
                </a:solidFill>
                <a:latin typeface="Verdana"/>
                <a:cs typeface="Verdana"/>
              </a:rPr>
              <a:t>ﬂ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4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89" dirty="0">
                <a:solidFill>
                  <a:srgbClr val="332C2C"/>
                </a:solidFill>
                <a:latin typeface="Verdana"/>
                <a:cs typeface="Verdana"/>
              </a:rPr>
              <a:t>'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1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30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55"/>
                  </a:moveTo>
                  <a:lnTo>
                    <a:pt x="0" y="9203855"/>
                  </a:lnTo>
                  <a:lnTo>
                    <a:pt x="0" y="9251480"/>
                  </a:lnTo>
                  <a:lnTo>
                    <a:pt x="18287988" y="9251480"/>
                  </a:lnTo>
                  <a:lnTo>
                    <a:pt x="18287988" y="9203855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0014" y="1515974"/>
            <a:ext cx="4738370" cy="189026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6100" spc="-36" dirty="0">
                <a:latin typeface="Cambria"/>
                <a:cs typeface="Cambria"/>
              </a:rPr>
              <a:t>Genre</a:t>
            </a:r>
            <a:r>
              <a:rPr sz="6100" spc="-245" dirty="0">
                <a:latin typeface="Cambria"/>
                <a:cs typeface="Cambria"/>
              </a:rPr>
              <a:t> </a:t>
            </a:r>
            <a:r>
              <a:rPr sz="6100" spc="-95" dirty="0">
                <a:latin typeface="Cambria"/>
                <a:cs typeface="Cambria"/>
              </a:rPr>
              <a:t>Analysis</a:t>
            </a:r>
            <a:endParaRPr sz="61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92702" y="3582746"/>
            <a:ext cx="1193038" cy="2696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02" y="3420110"/>
            <a:ext cx="7265670" cy="1685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1" marR="5080">
              <a:lnSpc>
                <a:spcPct val="101499"/>
              </a:lnSpc>
              <a:spcBef>
                <a:spcPts val="55"/>
              </a:spcBef>
            </a:pP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4" dirty="0">
                <a:latin typeface="Verdana"/>
                <a:cs typeface="Verdana"/>
              </a:rPr>
              <a:t>g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114" dirty="0">
                <a:latin typeface="Verdana"/>
                <a:cs typeface="Verdana"/>
              </a:rPr>
              <a:t>n</a:t>
            </a:r>
            <a:r>
              <a:rPr sz="2700" spc="-111" dirty="0">
                <a:latin typeface="Verdana"/>
                <a:cs typeface="Verdana"/>
              </a:rPr>
              <a:t>r</a:t>
            </a:r>
            <a:r>
              <a:rPr sz="2700" spc="20" dirty="0">
                <a:latin typeface="Verdana"/>
                <a:cs typeface="Verdana"/>
              </a:rPr>
              <a:t>e</a:t>
            </a:r>
            <a:r>
              <a:rPr sz="2700" spc="-89" dirty="0">
                <a:latin typeface="Verdana"/>
                <a:cs typeface="Verdana"/>
              </a:rPr>
              <a:t>s</a:t>
            </a:r>
            <a:r>
              <a:rPr sz="2700" spc="-245" dirty="0">
                <a:latin typeface="Verdana"/>
                <a:cs typeface="Verdana"/>
              </a:rPr>
              <a:t> 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00" spc="89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81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from </a:t>
            </a:r>
            <a:r>
              <a:rPr sz="2700" spc="-11" dirty="0">
                <a:solidFill>
                  <a:srgbClr val="332C2C"/>
                </a:solidFill>
                <a:latin typeface="Verdana"/>
                <a:cs typeface="Verdana"/>
              </a:rPr>
              <a:t>audiences.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00" dirty="0">
                <a:solidFill>
                  <a:srgbClr val="332C2C"/>
                </a:solidFill>
                <a:latin typeface="Verdana"/>
                <a:cs typeface="Verdana"/>
              </a:rPr>
              <a:t>delve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into </a:t>
            </a:r>
            <a:r>
              <a:rPr sz="2700" spc="100" dirty="0">
                <a:solidFill>
                  <a:srgbClr val="332C2C"/>
                </a:solidFill>
                <a:latin typeface="Verdana"/>
                <a:cs typeface="Verdana"/>
              </a:rPr>
              <a:t>how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 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6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7"/>
            <a:ext cx="7204710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5" cy="50712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10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9"/>
            <a:ext cx="18287999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352" y="3946856"/>
            <a:ext cx="2261565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50"/>
            <a:ext cx="7193280" cy="2159567"/>
          </a:xfrm>
          <a:prstGeom prst="rect">
            <a:avLst/>
          </a:prstGeom>
        </p:spPr>
        <p:txBody>
          <a:bodyPr vert="horz" wrap="square" lIns="0" tIns="3811" rIns="0" bIns="0" rtlCol="0">
            <a:spAutoFit/>
          </a:bodyPr>
          <a:lstStyle/>
          <a:p>
            <a:pPr marL="12701" marR="5080">
              <a:lnSpc>
                <a:spcPct val="102299"/>
              </a:lnSpc>
              <a:spcBef>
                <a:spcPts val="30"/>
              </a:spcBef>
            </a:pP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4" dirty="0">
                <a:solidFill>
                  <a:srgbClr val="332C2C"/>
                </a:solidFill>
                <a:latin typeface="Verdana"/>
                <a:cs typeface="Verdana"/>
              </a:rPr>
              <a:t>examine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5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5" dirty="0">
                <a:solidFill>
                  <a:srgbClr val="332C2C"/>
                </a:solidFill>
                <a:latin typeface="Verdana"/>
                <a:cs typeface="Verdana"/>
              </a:rPr>
              <a:t>correlation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64" dirty="0">
                <a:solidFill>
                  <a:srgbClr val="332C2C"/>
                </a:solidFill>
                <a:latin typeface="Verdana"/>
                <a:cs typeface="Verdana"/>
              </a:rPr>
              <a:t>between </a:t>
            </a:r>
            <a:r>
              <a:rPr sz="2700" spc="-951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334" dirty="0">
                <a:latin typeface="Verdana"/>
                <a:cs typeface="Verdana"/>
              </a:rPr>
              <a:t>I</a:t>
            </a:r>
            <a:r>
              <a:rPr sz="2700" spc="306" dirty="0">
                <a:latin typeface="Verdana"/>
                <a:cs typeface="Verdana"/>
              </a:rPr>
              <a:t>M</a:t>
            </a:r>
            <a:r>
              <a:rPr sz="2700" spc="150" dirty="0">
                <a:latin typeface="Verdana"/>
                <a:cs typeface="Verdana"/>
              </a:rPr>
              <a:t>D</a:t>
            </a:r>
            <a:r>
              <a:rPr sz="2700" spc="189" dirty="0">
                <a:latin typeface="Verdana"/>
                <a:cs typeface="Verdana"/>
              </a:rPr>
              <a:t>B</a:t>
            </a:r>
            <a:r>
              <a:rPr sz="2700" spc="-250" dirty="0">
                <a:latin typeface="Verdana"/>
                <a:cs typeface="Verdana"/>
              </a:rPr>
              <a:t> </a:t>
            </a:r>
            <a:r>
              <a:rPr sz="2700" spc="-200" dirty="0">
                <a:latin typeface="Verdana"/>
                <a:cs typeface="Verdana"/>
              </a:rPr>
              <a:t>r</a:t>
            </a:r>
            <a:r>
              <a:rPr sz="2700" spc="-36" dirty="0">
                <a:latin typeface="Verdana"/>
                <a:cs typeface="Verdana"/>
              </a:rPr>
              <a:t>a</a:t>
            </a:r>
            <a:r>
              <a:rPr sz="2700" spc="30" dirty="0">
                <a:latin typeface="Verdana"/>
                <a:cs typeface="Verdana"/>
              </a:rPr>
              <a:t>t</a:t>
            </a:r>
            <a:r>
              <a:rPr sz="2700" spc="-20" dirty="0">
                <a:latin typeface="Verdana"/>
                <a:cs typeface="Verdana"/>
              </a:rPr>
              <a:t>i</a:t>
            </a:r>
            <a:r>
              <a:rPr sz="2700" spc="114" dirty="0">
                <a:latin typeface="Verdana"/>
                <a:cs typeface="Verdana"/>
              </a:rPr>
              <a:t>n</a:t>
            </a:r>
            <a:r>
              <a:rPr sz="2700" spc="164" dirty="0">
                <a:latin typeface="Verdana"/>
                <a:cs typeface="Verdana"/>
              </a:rPr>
              <a:t>g</a:t>
            </a:r>
            <a:r>
              <a:rPr sz="2700" spc="-89" dirty="0">
                <a:latin typeface="Verdana"/>
                <a:cs typeface="Verdana"/>
              </a:rPr>
              <a:t>s</a:t>
            </a:r>
            <a:r>
              <a:rPr sz="2700" spc="-250" dirty="0">
                <a:latin typeface="Verdana"/>
                <a:cs typeface="Verdana"/>
              </a:rPr>
              <a:t>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61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12701" marR="176530">
              <a:lnSpc>
                <a:spcPts val="3380"/>
              </a:lnSpc>
              <a:spcBef>
                <a:spcPts val="11"/>
              </a:spcBef>
            </a:pPr>
            <a:r>
              <a:rPr sz="2700" spc="161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111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86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00" spc="-111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11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139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181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164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-89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61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00" spc="239" dirty="0">
                <a:solidFill>
                  <a:srgbClr val="332C2C"/>
                </a:solidFill>
                <a:latin typeface="Verdana"/>
                <a:cs typeface="Verdana"/>
              </a:rPr>
              <a:t>mm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ak</a:t>
            </a:r>
            <a:r>
              <a:rPr sz="270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0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00" spc="-36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0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0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0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0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0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0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0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0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7323" y="1444498"/>
            <a:ext cx="6428739" cy="1890262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6100" spc="-75" dirty="0">
                <a:latin typeface="Cambria"/>
                <a:cs typeface="Cambria"/>
              </a:rPr>
              <a:t>Rating</a:t>
            </a:r>
            <a:r>
              <a:rPr sz="6100" spc="-181" dirty="0">
                <a:latin typeface="Cambria"/>
                <a:cs typeface="Cambria"/>
              </a:rPr>
              <a:t> </a:t>
            </a:r>
            <a:r>
              <a:rPr sz="6100" spc="-239" dirty="0">
                <a:latin typeface="Cambria"/>
                <a:cs typeface="Cambria"/>
              </a:rPr>
              <a:t>vs</a:t>
            </a:r>
            <a:r>
              <a:rPr sz="6100" spc="-105" dirty="0">
                <a:latin typeface="Cambria"/>
                <a:cs typeface="Cambria"/>
              </a:rPr>
              <a:t>.</a:t>
            </a:r>
            <a:r>
              <a:rPr sz="6100" spc="-186" dirty="0">
                <a:latin typeface="Cambria"/>
                <a:cs typeface="Cambria"/>
              </a:rPr>
              <a:t> </a:t>
            </a:r>
            <a:r>
              <a:rPr sz="6100" spc="-75" dirty="0">
                <a:latin typeface="Cambria"/>
                <a:cs typeface="Cambria"/>
              </a:rPr>
              <a:t>Sentiment</a:t>
            </a:r>
            <a:endParaRPr sz="6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54</TotalTime>
  <Words>376</Words>
  <Application>Microsoft Office PowerPoint</Application>
  <PresentationFormat>Custom</PresentationFormat>
  <Paragraphs>33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Apex</vt:lpstr>
      <vt:lpstr>Slide 1</vt:lpstr>
      <vt:lpstr>Analyzing User Sentiment: A Deep  Dive into IMDB Movie Reviews</vt:lpstr>
      <vt:lpstr>Introduction</vt:lpstr>
      <vt:lpstr>IMDB houses a vast collection of movie reviews and ratings. This dataset provides a  rich source for sentiment analysis and understanding user preferences.</vt:lpstr>
      <vt:lpstr>Utilizing natural language processing, we can extract valuable insights from user  reviews. This includes identifying positive and negative sentiments towards  movies.</vt:lpstr>
      <vt:lpstr>We will analyze trends in user sentiment over time. Understanding how  sentiments evolve can provide valuable insights for the movie industry.</vt:lpstr>
      <vt:lpstr>Impact on Box Ofﬁce</vt:lpstr>
      <vt:lpstr>Genre Analysis</vt:lpstr>
      <vt:lpstr>Rating vs. Sentiment</vt:lpstr>
      <vt:lpstr>Inﬂuencing Factors</vt:lpstr>
      <vt:lpstr>Sentiment Analysis Tools</vt:lpstr>
      <vt:lpstr>Challenges and Limitations</vt:lpstr>
      <vt:lpstr>Future Implications</vt:lpstr>
      <vt:lpstr>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 LAB 11</dc:creator>
  <cp:lastModifiedBy>CAM LAB 11</cp:lastModifiedBy>
  <cp:revision>6</cp:revision>
  <dcterms:created xsi:type="dcterms:W3CDTF">2024-04-04T07:21:45Z</dcterms:created>
  <dcterms:modified xsi:type="dcterms:W3CDTF">2024-04-05T06:36:32Z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2024-04-04T00:00:00Z</vt:filetime>
  </property>
</Properties>
</file>