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2" r:id="rId5"/>
    <p:sldId id="263" r:id="rId6"/>
    <p:sldId id="264" r:id="rId7"/>
    <p:sldId id="259" r:id="rId8"/>
    <p:sldId id="260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5"/>
    <p:restoredTop sz="94719"/>
  </p:normalViewPr>
  <p:slideViewPr>
    <p:cSldViewPr snapToGrid="0">
      <p:cViewPr>
        <p:scale>
          <a:sx n="97" d="100"/>
          <a:sy n="97" d="100"/>
        </p:scale>
        <p:origin x="148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47F48D-A737-F4C8-E757-3C0CC24CAB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EFFIZIENTE MATRIXMULTIPLIKATION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C989F-5229-41C9-07BB-FDBA2A4BF2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Florian Rack, Zoe Stangl</a:t>
            </a:r>
          </a:p>
        </p:txBody>
      </p:sp>
    </p:spTree>
    <p:extLst>
      <p:ext uri="{BB962C8B-B14F-4D97-AF65-F5344CB8AC3E}">
        <p14:creationId xmlns:p14="http://schemas.microsoft.com/office/powerpoint/2010/main" val="754096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6FC3B-2F08-E554-100F-0DD307E19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fAZIT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94F97D-9147-D15D-F9FA-75490292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 0 (</a:t>
            </a:r>
            <a:r>
              <a:rPr lang="de-DE" dirty="0" err="1"/>
              <a:t>python</a:t>
            </a:r>
            <a:r>
              <a:rPr lang="de-DE" dirty="0"/>
              <a:t>): schnell bei kleinen Matrizen</a:t>
            </a:r>
          </a:p>
          <a:p>
            <a:r>
              <a:rPr lang="de-DE" dirty="0"/>
              <a:t>Ansatz 1 (SQL): solide bei mittlerer Größe</a:t>
            </a:r>
          </a:p>
          <a:p>
            <a:r>
              <a:rPr lang="de-DE" dirty="0"/>
              <a:t>Ansatz 2 (</a:t>
            </a:r>
            <a:r>
              <a:rPr lang="de-DE" dirty="0" err="1"/>
              <a:t>vector</a:t>
            </a:r>
            <a:r>
              <a:rPr lang="de-DE" dirty="0"/>
              <a:t>): langsam bei großen Matrizen</a:t>
            </a:r>
          </a:p>
          <a:p>
            <a:endParaRPr lang="de-DE" dirty="0"/>
          </a:p>
          <a:p>
            <a:r>
              <a:rPr lang="de-DE" dirty="0"/>
              <a:t>Wahl des Ansatzes hängt von der Datenstruktur ab </a:t>
            </a:r>
          </a:p>
          <a:p>
            <a:r>
              <a:rPr lang="de-DE" dirty="0" err="1"/>
              <a:t>Sparse</a:t>
            </a:r>
            <a:r>
              <a:rPr lang="de-DE" dirty="0"/>
              <a:t> – Repräsentation besonders vorteilhaft bei vielen Nullwerten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885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E5807-D3E9-6ABE-C7EC-DE0B40464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4888523"/>
          </a:xfrm>
        </p:spPr>
        <p:txBody>
          <a:bodyPr/>
          <a:lstStyle/>
          <a:p>
            <a:pPr algn="ctr"/>
            <a:r>
              <a:rPr lang="de-DE" dirty="0" err="1"/>
              <a:t>dANKE</a:t>
            </a:r>
            <a:r>
              <a:rPr lang="de-DE" dirty="0"/>
              <a:t> FÜR EURE AUFMERKSAMKEIT!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5C600-1A52-7B1B-75DC-66AEF7AC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4079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CDF892-D078-5503-E66C-4F0F0843C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 DES PROJEKTS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5DA27-4E12-4BC7-9581-6AA58246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 von 3 Ansätzen zur Matrixmultiplikation </a:t>
            </a:r>
          </a:p>
          <a:p>
            <a:r>
              <a:rPr lang="de-DE" dirty="0"/>
              <a:t>Laufzeit und Effizienz der verschiedenen Matrizen </a:t>
            </a:r>
          </a:p>
          <a:p>
            <a:r>
              <a:rPr lang="de-DE" dirty="0"/>
              <a:t>Welche Methode ist wann am sinnvollsten?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08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37AB8-5B48-053C-8AB6-314E9122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Set - </a:t>
            </a:r>
            <a:r>
              <a:rPr lang="de-DE" dirty="0" err="1"/>
              <a:t>up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0792BC-CBC0-22BE-D966-E206ECABE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 err="1"/>
              <a:t>Enviroment</a:t>
            </a:r>
            <a:r>
              <a:rPr lang="de-DE" dirty="0"/>
              <a:t>: </a:t>
            </a:r>
          </a:p>
          <a:p>
            <a:r>
              <a:rPr lang="de-DE" dirty="0"/>
              <a:t>Python (</a:t>
            </a:r>
            <a:r>
              <a:rPr lang="de-DE" dirty="0" err="1"/>
              <a:t>NumPy</a:t>
            </a:r>
            <a:r>
              <a:rPr lang="de-DE" dirty="0"/>
              <a:t>, psycopg2)</a:t>
            </a:r>
          </a:p>
          <a:p>
            <a:r>
              <a:rPr lang="de-DE" dirty="0"/>
              <a:t>PostgreSQL Datenbank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Tools:</a:t>
            </a:r>
          </a:p>
          <a:p>
            <a:r>
              <a:rPr lang="de-DE" dirty="0"/>
              <a:t>PL/</a:t>
            </a:r>
            <a:r>
              <a:rPr lang="de-DE" dirty="0" err="1"/>
              <a:t>pgSQL</a:t>
            </a:r>
            <a:r>
              <a:rPr lang="de-DE" dirty="0"/>
              <a:t>, PL/Python </a:t>
            </a:r>
          </a:p>
          <a:p>
            <a:r>
              <a:rPr lang="de-DE" dirty="0"/>
              <a:t>Visualisierung: </a:t>
            </a:r>
            <a:r>
              <a:rPr lang="de-DE" dirty="0" err="1"/>
              <a:t>Matplotlib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Libraries:</a:t>
            </a:r>
          </a:p>
          <a:p>
            <a:r>
              <a:rPr lang="de-DE" dirty="0" err="1"/>
              <a:t>Numpy</a:t>
            </a:r>
            <a:r>
              <a:rPr lang="de-DE" dirty="0"/>
              <a:t>, time, </a:t>
            </a:r>
            <a:r>
              <a:rPr lang="de-DE" dirty="0" err="1"/>
              <a:t>matplotlib</a:t>
            </a:r>
            <a:r>
              <a:rPr lang="de-DE" dirty="0"/>
              <a:t>, psycopg2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48881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C7CC6A-8FE9-AF7B-39FF-7624E3D0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de-DE" dirty="0"/>
              <a:t>Ansatz 0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EE964949-C561-4BBD-5C86-37E6DBBDE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</a:t>
            </a:r>
          </a:p>
          <a:p>
            <a:r>
              <a:rPr lang="en-US" dirty="0"/>
              <a:t>Sehr schnell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kleinen</a:t>
            </a:r>
            <a:r>
              <a:rPr lang="en-US" dirty="0"/>
              <a:t> </a:t>
            </a:r>
            <a:r>
              <a:rPr lang="en-US" dirty="0" err="1"/>
              <a:t>Matrizrn</a:t>
            </a:r>
            <a:endParaRPr lang="en-US" dirty="0"/>
          </a:p>
          <a:p>
            <a:endParaRPr lang="en-US" dirty="0"/>
          </a:p>
        </p:txBody>
      </p:sp>
      <p:pic>
        <p:nvPicPr>
          <p:cNvPr id="5" name="Inhaltsplatzhalter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0338F1E4-8B21-3A4F-420B-51051B17D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9752" y="1618260"/>
            <a:ext cx="6095593" cy="345924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09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202E4C-B743-B089-3EA2-F6E8900FA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de-DE" dirty="0"/>
              <a:t>Ansatz 1</a:t>
            </a:r>
          </a:p>
        </p:txBody>
      </p:sp>
      <p:pic>
        <p:nvPicPr>
          <p:cNvPr id="5" name="Inhaltsplatzhalter 4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2FC2A932-BCF8-E6D8-454E-9CBE6CF6C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950597"/>
            <a:ext cx="6897878" cy="29660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687EE4-A6C3-ADA3-B7A3-8E3F64110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4167168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 </a:t>
            </a:r>
          </a:p>
          <a:p>
            <a:r>
              <a:rPr lang="en-US" dirty="0" err="1"/>
              <a:t>Jede</a:t>
            </a:r>
            <a:r>
              <a:rPr lang="en-US" dirty="0"/>
              <a:t> Zeile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Tupel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. j, </a:t>
            </a:r>
            <a:r>
              <a:rPr lang="en-US" dirty="0" err="1"/>
              <a:t>val</a:t>
            </a:r>
            <a:r>
              <a:rPr lang="en-US" dirty="0"/>
              <a:t>)</a:t>
            </a:r>
          </a:p>
          <a:p>
            <a:r>
              <a:rPr lang="en-US" dirty="0" err="1"/>
              <a:t>Multiplikation</a:t>
            </a:r>
            <a:r>
              <a:rPr lang="en-US" dirty="0"/>
              <a:t> </a:t>
            </a:r>
            <a:r>
              <a:rPr lang="en-US" dirty="0" err="1"/>
              <a:t>über</a:t>
            </a:r>
            <a:r>
              <a:rPr lang="en-US" dirty="0"/>
              <a:t> SQL – Join: </a:t>
            </a:r>
            <a:r>
              <a:rPr lang="en-US" dirty="0" err="1"/>
              <a:t>A.j</a:t>
            </a:r>
            <a:r>
              <a:rPr lang="en-US" dirty="0"/>
              <a:t> = </a:t>
            </a:r>
            <a:r>
              <a:rPr lang="en-US" dirty="0" err="1"/>
              <a:t>B.i</a:t>
            </a:r>
            <a:endParaRPr lang="en-US" dirty="0"/>
          </a:p>
          <a:p>
            <a:r>
              <a:rPr lang="en-US" dirty="0"/>
              <a:t>Gut </a:t>
            </a:r>
            <a:r>
              <a:rPr lang="en-US" dirty="0" err="1"/>
              <a:t>skalierbar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mittlerer</a:t>
            </a:r>
            <a:r>
              <a:rPr lang="en-US" dirty="0"/>
              <a:t> Dichte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4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8C12E4-2E14-7518-0890-D1F48C8E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de-DE" dirty="0"/>
              <a:t>Ansatz 2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06278E4C-5F75-9FBE-0038-5B04531A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5035826"/>
            <a:ext cx="4002936" cy="14533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VECTOR</a:t>
            </a:r>
          </a:p>
          <a:p>
            <a:r>
              <a:rPr lang="en-US" dirty="0"/>
              <a:t>UDF </a:t>
            </a:r>
            <a:r>
              <a:rPr lang="en-US" dirty="0" err="1"/>
              <a:t>dotproduct</a:t>
            </a:r>
            <a:r>
              <a:rPr lang="en-US" dirty="0"/>
              <a:t>() </a:t>
            </a:r>
            <a:r>
              <a:rPr lang="en-US" dirty="0" err="1"/>
              <a:t>zur</a:t>
            </a:r>
            <a:r>
              <a:rPr lang="en-US" dirty="0"/>
              <a:t> </a:t>
            </a:r>
            <a:r>
              <a:rPr lang="en-US" dirty="0" err="1"/>
              <a:t>Berechnung</a:t>
            </a:r>
            <a:endParaRPr lang="en-US" dirty="0"/>
          </a:p>
          <a:p>
            <a:r>
              <a:rPr lang="en-US" dirty="0" err="1"/>
              <a:t>Zeilen</a:t>
            </a:r>
            <a:r>
              <a:rPr lang="en-US" dirty="0"/>
              <a:t>/</a:t>
            </a:r>
            <a:r>
              <a:rPr lang="en-US" dirty="0" err="1"/>
              <a:t>Spalten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Array</a:t>
            </a:r>
          </a:p>
          <a:p>
            <a:r>
              <a:rPr lang="en-US" dirty="0" err="1"/>
              <a:t>Kompakte</a:t>
            </a:r>
            <a:r>
              <a:rPr lang="en-US" dirty="0"/>
              <a:t> </a:t>
            </a:r>
            <a:r>
              <a:rPr lang="en-US" dirty="0" err="1"/>
              <a:t>speicherung</a:t>
            </a:r>
            <a:r>
              <a:rPr lang="en-US" dirty="0"/>
              <a:t>, </a:t>
            </a:r>
            <a:r>
              <a:rPr lang="en-US" dirty="0" err="1"/>
              <a:t>aber</a:t>
            </a:r>
            <a:r>
              <a:rPr lang="en-US" dirty="0"/>
              <a:t> </a:t>
            </a:r>
            <a:r>
              <a:rPr lang="en-US" dirty="0" err="1"/>
              <a:t>langsamer</a:t>
            </a:r>
            <a:r>
              <a:rPr lang="en-US" dirty="0"/>
              <a:t> </a:t>
            </a:r>
            <a:r>
              <a:rPr lang="en-US" dirty="0" err="1"/>
              <a:t>bei</a:t>
            </a:r>
            <a:r>
              <a:rPr lang="en-US" dirty="0"/>
              <a:t> </a:t>
            </a:r>
            <a:r>
              <a:rPr lang="en-US" dirty="0" err="1"/>
              <a:t>großen</a:t>
            </a:r>
            <a:r>
              <a:rPr lang="en-US" dirty="0"/>
              <a:t> </a:t>
            </a:r>
            <a:r>
              <a:rPr lang="en-US" dirty="0" err="1"/>
              <a:t>Matrizen</a:t>
            </a:r>
            <a:endParaRPr lang="en-US" dirty="0"/>
          </a:p>
        </p:txBody>
      </p:sp>
      <p:pic>
        <p:nvPicPr>
          <p:cNvPr id="9" name="Inhaltsplatzhalter 8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751D2B52-528D-F002-2A0A-2678BE715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2" y="1907122"/>
            <a:ext cx="7151900" cy="259732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Grafik 13" descr="Ein Bild, das Text, Quittung, weiß, Algebra enthält.&#10;&#10;KI-generierte Inhalte können fehlerhaft sein.">
            <a:extLst>
              <a:ext uri="{FF2B5EF4-FFF2-40B4-BE49-F238E27FC236}">
                <a16:creationId xmlns:a16="http://schemas.microsoft.com/office/drawing/2014/main" id="{4D577E1F-5182-D19E-EFE3-C5395B324C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53639" t="-102542" r="126063" b="102542"/>
          <a:stretch/>
        </p:blipFill>
        <p:spPr>
          <a:xfrm>
            <a:off x="2463800" y="2305050"/>
            <a:ext cx="1604617" cy="2247900"/>
          </a:xfrm>
          <a:prstGeom prst="rect">
            <a:avLst/>
          </a:prstGeom>
        </p:spPr>
      </p:pic>
      <p:pic>
        <p:nvPicPr>
          <p:cNvPr id="17" name="Grafik 16" descr="Ein Bild, das Text, Quittung, weiß, Algebra enthält.&#10;&#10;KI-generierte Inhalte können fehlerhaft sein.">
            <a:extLst>
              <a:ext uri="{FF2B5EF4-FFF2-40B4-BE49-F238E27FC236}">
                <a16:creationId xmlns:a16="http://schemas.microsoft.com/office/drawing/2014/main" id="{220A0CB2-FF8B-E4B5-0C79-E72AFF7867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8425"/>
          <a:stretch/>
        </p:blipFill>
        <p:spPr>
          <a:xfrm>
            <a:off x="9460947" y="2203962"/>
            <a:ext cx="2293731" cy="193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7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18D73F-66F8-ED05-1E0E-59A7ED3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bENCHMARK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B6D1B79-4DD8-4B82-C4FB-607B248FC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de-AT" sz="1700" b="0" i="0" u="none" strike="noStrike" dirty="0">
                <a:effectLst/>
              </a:rPr>
              <a:t>Für unseren Benchmark haben wir Matrizen mit unterschiedlichen Größen (l) und </a:t>
            </a:r>
            <a:r>
              <a:rPr lang="de-AT" sz="1700" b="0" i="0" u="none" strike="noStrike" dirty="0" err="1">
                <a:effectLst/>
              </a:rPr>
              <a:t>Sparsity</a:t>
            </a:r>
            <a:r>
              <a:rPr lang="de-AT" sz="1700" b="0" i="0" u="none" strike="noStrike" dirty="0">
                <a:effectLst/>
              </a:rPr>
              <a:t>-Werten (s) generiert. Die drei Ansätze wurden jeweils für jede Kombination getestet: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sz="1700" b="0" i="0" u="none" strike="noStrike" dirty="0">
                <a:effectLst/>
              </a:rPr>
              <a:t>Matrixgrößen: 32, 64, 128, 256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sz="1700" b="0" i="0" u="none" strike="noStrike" dirty="0" err="1">
                <a:effectLst/>
              </a:rPr>
              <a:t>Sparsity</a:t>
            </a:r>
            <a:r>
              <a:rPr lang="de-AT" sz="1700" b="0" i="0" u="none" strike="noStrike" dirty="0">
                <a:effectLst/>
              </a:rPr>
              <a:t>: 0.1 bis 0.9 (in 0.2-Schritten)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sz="1700" b="0" i="0" u="none" strike="noStrike" dirty="0">
                <a:effectLst/>
              </a:rPr>
              <a:t>Jeder Durchlauf misst die Ausführungszeit in Sekunden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AT" sz="1700" b="0" i="0" u="none" strike="noStrike" dirty="0">
                <a:effectLst/>
              </a:rPr>
              <a:t>Ergebnisse werden für die Visualisierung gesammelt</a:t>
            </a:r>
          </a:p>
          <a:p>
            <a:pPr algn="l"/>
            <a:r>
              <a:rPr lang="de-AT" sz="1700" b="0" i="0" u="none" strike="noStrike" dirty="0">
                <a:effectLst/>
              </a:rPr>
              <a:t>Ziel: Vergleich der Effizienz der verschiedenen Methoden bei wachsender Komplexität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4497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0AB3F-8639-7318-F483-B504FBD9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nhaltsplatzhalter 12" descr="Ein Bild, das Reihe, Text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44DF4FF1-03EA-EEB6-AE43-43A583FF3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1713" y="474428"/>
            <a:ext cx="9848574" cy="5909144"/>
          </a:xfrm>
        </p:spPr>
      </p:pic>
    </p:spTree>
    <p:extLst>
      <p:ext uri="{BB962C8B-B14F-4D97-AF65-F5344CB8AC3E}">
        <p14:creationId xmlns:p14="http://schemas.microsoft.com/office/powerpoint/2010/main" val="838621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D9C9-4B0B-64EC-6B08-F5B7ACB23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3" name="Inhaltsplatzhalter 1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1DC82854-05CC-A557-E382-DDA1717CB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411" y="489703"/>
            <a:ext cx="9813177" cy="5887906"/>
          </a:xfrm>
        </p:spPr>
      </p:pic>
    </p:spTree>
    <p:extLst>
      <p:ext uri="{BB962C8B-B14F-4D97-AF65-F5344CB8AC3E}">
        <p14:creationId xmlns:p14="http://schemas.microsoft.com/office/powerpoint/2010/main" val="39995119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Himmel</Template>
  <TotalTime>0</TotalTime>
  <Words>245</Words>
  <Application>Microsoft Macintosh PowerPoint</Application>
  <PresentationFormat>Breitbild</PresentationFormat>
  <Paragraphs>45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Himmel</vt:lpstr>
      <vt:lpstr>EFFIZIENTE MATRIXMULTIPLIKATION </vt:lpstr>
      <vt:lpstr>Ziel DES PROJEKTS </vt:lpstr>
      <vt:lpstr>Set - up</vt:lpstr>
      <vt:lpstr>Ansatz 0</vt:lpstr>
      <vt:lpstr>Ansatz 1</vt:lpstr>
      <vt:lpstr>Ansatz 2</vt:lpstr>
      <vt:lpstr>bENCHMARK</vt:lpstr>
      <vt:lpstr>PowerPoint-Präsentation</vt:lpstr>
      <vt:lpstr>PowerPoint-Präsentation</vt:lpstr>
      <vt:lpstr>fAZIT</vt:lpstr>
      <vt:lpstr>dANKE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Zoé Stangl</dc:creator>
  <cp:lastModifiedBy>Zoé Stangl</cp:lastModifiedBy>
  <cp:revision>6</cp:revision>
  <dcterms:created xsi:type="dcterms:W3CDTF">2025-05-13T07:47:02Z</dcterms:created>
  <dcterms:modified xsi:type="dcterms:W3CDTF">2025-05-13T20:33:06Z</dcterms:modified>
</cp:coreProperties>
</file>