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84"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9/25/2019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9/25/2019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ckson3861"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971800"/>
            <a:ext cx="7013459"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Movie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Recommendor</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5" name="Picture 4" descr="download.jpg"/>
          <p:cNvPicPr>
            <a:picLocks noChangeAspect="1"/>
          </p:cNvPicPr>
          <p:nvPr/>
        </p:nvPicPr>
        <p:blipFill>
          <a:blip r:embed="rId2"/>
          <a:stretch>
            <a:fillRect/>
          </a:stretch>
        </p:blipFill>
        <p:spPr>
          <a:xfrm>
            <a:off x="762000" y="457200"/>
            <a:ext cx="1676400" cy="1933074"/>
          </a:xfrm>
          <a:prstGeom prst="rect">
            <a:avLst/>
          </a:prstGeom>
          <a:ln>
            <a:noFill/>
          </a:ln>
          <a:effectLst>
            <a:softEdge rad="112500"/>
          </a:effectLst>
        </p:spPr>
      </p:pic>
      <p:sp>
        <p:nvSpPr>
          <p:cNvPr id="6" name="Rectangle 5"/>
          <p:cNvSpPr/>
          <p:nvPr/>
        </p:nvSpPr>
        <p:spPr>
          <a:xfrm>
            <a:off x="2743200" y="685800"/>
            <a:ext cx="5878533"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IIT ISM </a:t>
            </a:r>
            <a:r>
              <a:rPr lang="en-US" sz="54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Dhanbad</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7" name="Rectangle 6"/>
          <p:cNvSpPr/>
          <p:nvPr/>
        </p:nvSpPr>
        <p:spPr>
          <a:xfrm>
            <a:off x="304800" y="5103674"/>
            <a:ext cx="4609339" cy="1754326"/>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By: </a:t>
            </a:r>
            <a:r>
              <a:rPr lang="en-US" sz="54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Sumit</a:t>
            </a:r>
            <a:r>
              <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54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Rai</a:t>
            </a:r>
            <a:endPar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lgn="ctr"/>
            <a:endPar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8" name="Rectangle 7"/>
          <p:cNvSpPr/>
          <p:nvPr/>
        </p:nvSpPr>
        <p:spPr>
          <a:xfrm>
            <a:off x="4191000" y="4267200"/>
            <a:ext cx="4551246" cy="369332"/>
          </a:xfrm>
          <a:prstGeom prst="rect">
            <a:avLst/>
          </a:prstGeom>
          <a:noFill/>
        </p:spPr>
        <p:txBody>
          <a:bodyPr wrap="none" lIns="91440" tIns="45720" rIns="91440" bIns="45720">
            <a:spAutoFit/>
          </a:bodyPr>
          <a:lstStyle/>
          <a:p>
            <a:pPr algn="ctr"/>
            <a:r>
              <a:rPr lang="en-US"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Github</a:t>
            </a:r>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link :</a:t>
            </a:r>
            <a:r>
              <a:rPr lang="en-US" dirty="0" smtClean="0">
                <a:hlinkClick r:id="rId3"/>
              </a:rPr>
              <a:t>https://github.com/rackson3861</a:t>
            </a:r>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457200"/>
            <a:ext cx="2975943"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RESULTS</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TextBox 4"/>
          <p:cNvSpPr txBox="1"/>
          <p:nvPr/>
        </p:nvSpPr>
        <p:spPr>
          <a:xfrm>
            <a:off x="914400" y="1447800"/>
            <a:ext cx="7010400" cy="1200329"/>
          </a:xfrm>
          <a:prstGeom prst="rect">
            <a:avLst/>
          </a:prstGeom>
          <a:noFill/>
        </p:spPr>
        <p:txBody>
          <a:bodyPr wrap="square" rtlCol="0">
            <a:spAutoFit/>
          </a:bodyPr>
          <a:lstStyle/>
          <a:p>
            <a:r>
              <a:rPr lang="en-US" dirty="0" smtClean="0"/>
              <a:t>Results are based on selecting the top 10 movies using cosine similarity matrix  in CPU version which  can be controlled by variables as mention in  there python files.  In GPU version I have restricted it to 3 movies.</a:t>
            </a:r>
          </a:p>
          <a:p>
            <a:r>
              <a:rPr lang="en-US" dirty="0" smtClean="0"/>
              <a:t>CF = confidence score</a:t>
            </a:r>
            <a:endParaRPr lang="en-US" dirty="0"/>
          </a:p>
        </p:txBody>
      </p:sp>
      <p:sp>
        <p:nvSpPr>
          <p:cNvPr id="8" name="Rectangle 7"/>
          <p:cNvSpPr/>
          <p:nvPr/>
        </p:nvSpPr>
        <p:spPr>
          <a:xfrm>
            <a:off x="1771361" y="2967335"/>
            <a:ext cx="7036798" cy="36933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Toy Story for 1500 images with stemming    CF = 19.39 % MAX</a:t>
            </a:r>
            <a:endParaRPr lang="en-US"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9" name="Picture 8" descr="Screenshot (150).png"/>
          <p:cNvPicPr>
            <a:picLocks noChangeAspect="1"/>
          </p:cNvPicPr>
          <p:nvPr/>
        </p:nvPicPr>
        <p:blipFill>
          <a:blip r:embed="rId2"/>
          <a:stretch>
            <a:fillRect/>
          </a:stretch>
        </p:blipFill>
        <p:spPr>
          <a:xfrm>
            <a:off x="990600" y="3505200"/>
            <a:ext cx="7239000" cy="3105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1"/>
            <a:ext cx="7543800" cy="369332"/>
          </a:xfrm>
          <a:prstGeom prst="rect">
            <a:avLst/>
          </a:prstGeom>
        </p:spPr>
        <p:txBody>
          <a:bodyPr wrap="square">
            <a:spAutoFit/>
          </a:bodyPr>
          <a:lstStyle/>
          <a:p>
            <a:pPr algn="ct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Toy Story for 1500 images with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 stemming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CF =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35.47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MAX</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5" name="Picture 4" descr="Screenshot (151).png"/>
          <p:cNvPicPr>
            <a:picLocks noChangeAspect="1"/>
          </p:cNvPicPr>
          <p:nvPr/>
        </p:nvPicPr>
        <p:blipFill>
          <a:blip r:embed="rId2"/>
          <a:stretch>
            <a:fillRect/>
          </a:stretch>
        </p:blipFill>
        <p:spPr>
          <a:xfrm>
            <a:off x="0" y="1714500"/>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457201"/>
            <a:ext cx="8077200" cy="369332"/>
          </a:xfrm>
          <a:prstGeom prst="rect">
            <a:avLst/>
          </a:prstGeom>
        </p:spPr>
        <p:txBody>
          <a:bodyPr wrap="square">
            <a:spAutoFit/>
          </a:bodyPr>
          <a:lstStyle/>
          <a:p>
            <a:pPr algn="ct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Toy Story for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15000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images with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 stemming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CF =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54.82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MAX</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5" descr="Screenshot (152).png"/>
          <p:cNvPicPr>
            <a:picLocks noChangeAspect="1"/>
          </p:cNvPicPr>
          <p:nvPr/>
        </p:nvPicPr>
        <p:blipFill>
          <a:blip r:embed="rId2"/>
          <a:stretch>
            <a:fillRect/>
          </a:stretch>
        </p:blipFill>
        <p:spPr>
          <a:xfrm>
            <a:off x="0" y="857250"/>
            <a:ext cx="9144000" cy="6000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1"/>
            <a:ext cx="8534400" cy="369332"/>
          </a:xfrm>
          <a:prstGeom prst="rect">
            <a:avLst/>
          </a:prstGeom>
        </p:spPr>
        <p:txBody>
          <a:bodyPr wrap="square">
            <a:spAutoFit/>
          </a:bodyPr>
          <a:lstStyle/>
          <a:p>
            <a:pPr algn="ct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Live Nude GIRLS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for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15000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images with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 stemming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CF =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37.13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MAX</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5" name="Picture 4" descr="Screenshot (153).png"/>
          <p:cNvPicPr>
            <a:picLocks noChangeAspect="1"/>
          </p:cNvPicPr>
          <p:nvPr/>
        </p:nvPicPr>
        <p:blipFill>
          <a:blip r:embed="rId2"/>
          <a:stretch>
            <a:fillRect/>
          </a:stretch>
        </p:blipFill>
        <p:spPr>
          <a:xfrm>
            <a:off x="0" y="857250"/>
            <a:ext cx="9144000" cy="6000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457201"/>
            <a:ext cx="8534400" cy="369332"/>
          </a:xfrm>
          <a:prstGeom prst="rect">
            <a:avLst/>
          </a:prstGeom>
        </p:spPr>
        <p:txBody>
          <a:bodyPr wrap="square">
            <a:spAutoFit/>
          </a:bodyPr>
          <a:lstStyle/>
          <a:p>
            <a:pPr algn="ct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CASINO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for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15000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images with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 stemming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CF =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51.65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MAX</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5" descr="Screenshot (154).png"/>
          <p:cNvPicPr>
            <a:picLocks noChangeAspect="1"/>
          </p:cNvPicPr>
          <p:nvPr/>
        </p:nvPicPr>
        <p:blipFill>
          <a:blip r:embed="rId2"/>
          <a:stretch>
            <a:fillRect/>
          </a:stretch>
        </p:blipFill>
        <p:spPr>
          <a:xfrm>
            <a:off x="0" y="1714500"/>
            <a:ext cx="9144000"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1"/>
            <a:ext cx="8534400" cy="369332"/>
          </a:xfrm>
          <a:prstGeom prst="rect">
            <a:avLst/>
          </a:prstGeom>
        </p:spPr>
        <p:txBody>
          <a:bodyPr wrap="square">
            <a:spAutoFit/>
          </a:bodyPr>
          <a:lstStyle/>
          <a:p>
            <a:pPr algn="ct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Air force one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for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15000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images with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 stemming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CF =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70.38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MAX</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5" name="Picture 4" descr="Screenshot (155).png"/>
          <p:cNvPicPr>
            <a:picLocks noChangeAspect="1"/>
          </p:cNvPicPr>
          <p:nvPr/>
        </p:nvPicPr>
        <p:blipFill>
          <a:blip r:embed="rId2"/>
          <a:stretch>
            <a:fillRect/>
          </a:stretch>
        </p:blipFill>
        <p:spPr>
          <a:xfrm>
            <a:off x="0" y="1714500"/>
            <a:ext cx="9144000"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457201"/>
            <a:ext cx="8534400" cy="369332"/>
          </a:xfrm>
          <a:prstGeom prst="rect">
            <a:avLst/>
          </a:prstGeom>
        </p:spPr>
        <p:txBody>
          <a:bodyPr wrap="square">
            <a:spAutoFit/>
          </a:bodyPr>
          <a:lstStyle/>
          <a:p>
            <a:pPr algn="ct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“The men” one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for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15000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images with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 stemming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CF =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70.38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MAX</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5" descr="Screenshot (156).png"/>
          <p:cNvPicPr>
            <a:picLocks noChangeAspect="1"/>
          </p:cNvPicPr>
          <p:nvPr/>
        </p:nvPicPr>
        <p:blipFill>
          <a:blip r:embed="rId2"/>
          <a:stretch>
            <a:fillRect/>
          </a:stretch>
        </p:blipFill>
        <p:spPr>
          <a:xfrm>
            <a:off x="0" y="1143000"/>
            <a:ext cx="9144000" cy="5715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228600"/>
            <a:ext cx="6048451"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Layout of Approach</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TextBox 4"/>
          <p:cNvSpPr txBox="1"/>
          <p:nvPr/>
        </p:nvSpPr>
        <p:spPr>
          <a:xfrm>
            <a:off x="685800" y="2743200"/>
            <a:ext cx="7543800" cy="2862322"/>
          </a:xfrm>
          <a:prstGeom prst="rect">
            <a:avLst/>
          </a:prstGeom>
          <a:noFill/>
        </p:spPr>
        <p:txBody>
          <a:bodyPr wrap="square" rtlCol="0">
            <a:spAutoFit/>
          </a:bodyPr>
          <a:lstStyle/>
          <a:p>
            <a:pPr>
              <a:buFont typeface="Arial" pitchFamily="34" charset="0"/>
              <a:buChar char="•"/>
            </a:pPr>
            <a:r>
              <a:rPr lang="en-US" sz="2000" dirty="0" smtClean="0">
                <a:solidFill>
                  <a:srgbClr val="FF0000"/>
                </a:solidFill>
              </a:rPr>
              <a:t>  Parameters Selection</a:t>
            </a:r>
          </a:p>
          <a:p>
            <a:pPr>
              <a:buFont typeface="Arial" pitchFamily="34" charset="0"/>
              <a:buChar char="•"/>
            </a:pPr>
            <a:endParaRPr lang="en-US" sz="2000" dirty="0" smtClean="0">
              <a:solidFill>
                <a:srgbClr val="FF0000"/>
              </a:solidFill>
            </a:endParaRPr>
          </a:p>
          <a:p>
            <a:pPr>
              <a:buFont typeface="Arial" pitchFamily="34" charset="0"/>
              <a:buChar char="•"/>
            </a:pPr>
            <a:r>
              <a:rPr lang="en-US" sz="2000" dirty="0" smtClean="0">
                <a:solidFill>
                  <a:srgbClr val="FF0000"/>
                </a:solidFill>
              </a:rPr>
              <a:t> Bag of Words  Formation</a:t>
            </a:r>
          </a:p>
          <a:p>
            <a:pPr>
              <a:buFont typeface="Arial" pitchFamily="34" charset="0"/>
              <a:buChar char="•"/>
            </a:pPr>
            <a:endParaRPr lang="en-US" sz="2000" dirty="0" smtClean="0">
              <a:solidFill>
                <a:srgbClr val="FF0000"/>
              </a:solidFill>
            </a:endParaRPr>
          </a:p>
          <a:p>
            <a:pPr>
              <a:buFont typeface="Arial" pitchFamily="34" charset="0"/>
              <a:buChar char="•"/>
            </a:pPr>
            <a:r>
              <a:rPr lang="en-US" sz="2000" dirty="0" smtClean="0">
                <a:solidFill>
                  <a:srgbClr val="FF0000"/>
                </a:solidFill>
              </a:rPr>
              <a:t>Using </a:t>
            </a:r>
            <a:r>
              <a:rPr lang="en-US" sz="2000" dirty="0" err="1" smtClean="0">
                <a:solidFill>
                  <a:srgbClr val="FF0000"/>
                </a:solidFill>
              </a:rPr>
              <a:t>CountVectorizer</a:t>
            </a:r>
            <a:r>
              <a:rPr lang="en-US" sz="2000" dirty="0" smtClean="0">
                <a:solidFill>
                  <a:srgbClr val="FF0000"/>
                </a:solidFill>
              </a:rPr>
              <a:t> and </a:t>
            </a:r>
            <a:r>
              <a:rPr lang="en-US" sz="2000" dirty="0" err="1" smtClean="0">
                <a:solidFill>
                  <a:srgbClr val="FF0000"/>
                </a:solidFill>
              </a:rPr>
              <a:t>Tfidfvectorizer</a:t>
            </a:r>
            <a:endParaRPr lang="en-US" sz="2000" dirty="0" smtClean="0">
              <a:solidFill>
                <a:srgbClr val="FF0000"/>
              </a:solidFill>
            </a:endParaRPr>
          </a:p>
          <a:p>
            <a:pPr>
              <a:buFont typeface="Arial" pitchFamily="34" charset="0"/>
              <a:buChar char="•"/>
            </a:pPr>
            <a:endParaRPr lang="en-US" sz="2000" dirty="0" smtClean="0">
              <a:solidFill>
                <a:srgbClr val="FF0000"/>
              </a:solidFill>
            </a:endParaRPr>
          </a:p>
          <a:p>
            <a:pPr>
              <a:buFont typeface="Arial" pitchFamily="34" charset="0"/>
              <a:buChar char="•"/>
            </a:pPr>
            <a:r>
              <a:rPr lang="en-US" sz="2000" dirty="0" smtClean="0">
                <a:solidFill>
                  <a:srgbClr val="FF0000"/>
                </a:solidFill>
              </a:rPr>
              <a:t>Using both GPU/CPU computation  the COSINE SIMILARITY</a:t>
            </a:r>
          </a:p>
          <a:p>
            <a:pPr>
              <a:buFont typeface="Arial" pitchFamily="34" charset="0"/>
              <a:buChar char="•"/>
            </a:pPr>
            <a:endParaRPr lang="en-US" sz="2000" dirty="0" smtClean="0">
              <a:solidFill>
                <a:srgbClr val="FF0000"/>
              </a:solidFill>
            </a:endParaRPr>
          </a:p>
          <a:p>
            <a:pPr>
              <a:buFont typeface="Arial" pitchFamily="34" charset="0"/>
              <a:buChar char="•"/>
            </a:pPr>
            <a:r>
              <a:rPr lang="en-US" sz="2000" dirty="0" smtClean="0">
                <a:solidFill>
                  <a:srgbClr val="FF0000"/>
                </a:solidFill>
              </a:rPr>
              <a:t>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304800"/>
            <a:ext cx="6271974"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Parameter Selection</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TextBox 4"/>
          <p:cNvSpPr txBox="1"/>
          <p:nvPr/>
        </p:nvSpPr>
        <p:spPr>
          <a:xfrm>
            <a:off x="762000" y="3048000"/>
            <a:ext cx="7543800" cy="2308324"/>
          </a:xfrm>
          <a:prstGeom prst="rect">
            <a:avLst/>
          </a:prstGeom>
          <a:noFill/>
        </p:spPr>
        <p:txBody>
          <a:bodyPr wrap="square" rtlCol="0">
            <a:spAutoFit/>
          </a:bodyPr>
          <a:lstStyle/>
          <a:p>
            <a:pPr>
              <a:buFont typeface="Wingdings" pitchFamily="2" charset="2"/>
              <a:buChar char="Ø"/>
            </a:pPr>
            <a:r>
              <a:rPr lang="en-US" dirty="0" smtClean="0">
                <a:solidFill>
                  <a:srgbClr val="FFFF00"/>
                </a:solidFill>
              </a:rPr>
              <a:t> </a:t>
            </a:r>
            <a:r>
              <a:rPr lang="en-US" dirty="0" smtClean="0">
                <a:solidFill>
                  <a:srgbClr val="FFFF00"/>
                </a:solidFill>
              </a:rPr>
              <a:t>adult :   people may like adult or non- adult movies so it is important parameter though less effective.</a:t>
            </a:r>
          </a:p>
          <a:p>
            <a:pPr>
              <a:buFont typeface="Wingdings" pitchFamily="2" charset="2"/>
              <a:buChar char="Ø"/>
            </a:pPr>
            <a:endParaRPr lang="en-US" dirty="0" smtClean="0">
              <a:solidFill>
                <a:srgbClr val="FFFF00"/>
              </a:solidFill>
            </a:endParaRPr>
          </a:p>
          <a:p>
            <a:pPr>
              <a:buFont typeface="Wingdings" pitchFamily="2" charset="2"/>
              <a:buChar char="Ø"/>
            </a:pPr>
            <a:r>
              <a:rPr lang="en-US" dirty="0" smtClean="0">
                <a:solidFill>
                  <a:srgbClr val="FFFF00"/>
                </a:solidFill>
              </a:rPr>
              <a:t> </a:t>
            </a:r>
            <a:r>
              <a:rPr lang="en-US" dirty="0" err="1" smtClean="0">
                <a:solidFill>
                  <a:srgbClr val="FFFF00"/>
                </a:solidFill>
              </a:rPr>
              <a:t>belongs_to_collection</a:t>
            </a:r>
            <a:r>
              <a:rPr lang="en-US" dirty="0" smtClean="0">
                <a:solidFill>
                  <a:srgbClr val="FFFF00"/>
                </a:solidFill>
              </a:rPr>
              <a:t>, genre, overview, original language, production company and tagline are other important parameters</a:t>
            </a:r>
          </a:p>
          <a:p>
            <a:pPr>
              <a:buFont typeface="Wingdings" pitchFamily="2" charset="2"/>
              <a:buChar char="Ø"/>
            </a:pPr>
            <a:endParaRPr lang="en-US" dirty="0" smtClean="0">
              <a:solidFill>
                <a:srgbClr val="FFFF00"/>
              </a:solidFill>
            </a:endParaRPr>
          </a:p>
          <a:p>
            <a:pPr>
              <a:buFont typeface="Wingdings" pitchFamily="2" charset="2"/>
              <a:buChar char="Ø"/>
            </a:pPr>
            <a:r>
              <a:rPr lang="en-US" dirty="0" smtClean="0">
                <a:solidFill>
                  <a:srgbClr val="FFFF00"/>
                </a:solidFill>
              </a:rPr>
              <a:t>Parameter selection is based on content based recommender and not collaborative recommender</a:t>
            </a:r>
            <a:endParaRPr lang="en-US" dirty="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304800"/>
            <a:ext cx="4219553"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Bag Of Words</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1676400" y="3124200"/>
            <a:ext cx="6248400" cy="2585323"/>
          </a:xfrm>
          <a:prstGeom prst="rect">
            <a:avLst/>
          </a:prstGeom>
          <a:noFill/>
        </p:spPr>
        <p:txBody>
          <a:bodyPr wrap="square" rtlCol="0">
            <a:spAutoFit/>
          </a:bodyPr>
          <a:lstStyle/>
          <a:p>
            <a:r>
              <a:rPr lang="en-US" dirty="0" smtClean="0"/>
              <a:t>Bag of Words is formed by concatenating the chosen features column wise and the making them as a single string of each movie.</a:t>
            </a:r>
          </a:p>
          <a:p>
            <a:endParaRPr lang="en-US" dirty="0" smtClean="0"/>
          </a:p>
          <a:p>
            <a:r>
              <a:rPr lang="en-US" dirty="0" smtClean="0"/>
              <a:t>Further concatenating back the movies corresponding to each sentence.</a:t>
            </a:r>
          </a:p>
          <a:p>
            <a:endParaRPr lang="en-US" dirty="0" smtClean="0"/>
          </a:p>
          <a:p>
            <a:r>
              <a:rPr lang="en-US" dirty="0" smtClean="0"/>
              <a:t>Bag of Words can be found in</a:t>
            </a:r>
            <a:r>
              <a:rPr lang="en-US" dirty="0" smtClean="0">
                <a:solidFill>
                  <a:srgbClr val="FF0000"/>
                </a:solidFill>
              </a:rPr>
              <a:t> bag_of_words.csv  </a:t>
            </a:r>
            <a:r>
              <a:rPr lang="en-US" dirty="0" smtClean="0"/>
              <a:t>and its corresponding python file in </a:t>
            </a:r>
            <a:r>
              <a:rPr lang="en-US" dirty="0" smtClean="0">
                <a:solidFill>
                  <a:srgbClr val="FF0000"/>
                </a:solidFill>
              </a:rPr>
              <a:t>creating_bag_of_words.py</a:t>
            </a:r>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5600" y="304800"/>
            <a:ext cx="3223448" cy="923330"/>
          </a:xfrm>
          <a:prstGeom prst="rect">
            <a:avLst/>
          </a:prstGeom>
          <a:noFill/>
        </p:spPr>
        <p:txBody>
          <a:bodyPr wrap="none" lIns="91440" tIns="45720" rIns="91440" bIns="45720">
            <a:spAutoFit/>
          </a:bodyPr>
          <a:lstStyle/>
          <a:p>
            <a:pPr algn="ct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Vectorizer</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TextBox 4"/>
          <p:cNvSpPr txBox="1"/>
          <p:nvPr/>
        </p:nvSpPr>
        <p:spPr>
          <a:xfrm>
            <a:off x="685800" y="3200400"/>
            <a:ext cx="7696200" cy="1477328"/>
          </a:xfrm>
          <a:prstGeom prst="rect">
            <a:avLst/>
          </a:prstGeom>
          <a:noFill/>
        </p:spPr>
        <p:txBody>
          <a:bodyPr wrap="square" rtlCol="0">
            <a:spAutoFit/>
          </a:bodyPr>
          <a:lstStyle/>
          <a:p>
            <a:r>
              <a:rPr lang="en-US" dirty="0" smtClean="0"/>
              <a:t>Personally  I frequently use </a:t>
            </a:r>
            <a:r>
              <a:rPr lang="en-US" dirty="0" err="1" smtClean="0"/>
              <a:t>CountVectorizer</a:t>
            </a:r>
            <a:r>
              <a:rPr lang="en-US" dirty="0" smtClean="0"/>
              <a:t> but for this purpose I tried both and found that </a:t>
            </a:r>
            <a:r>
              <a:rPr lang="en-US" dirty="0" err="1" smtClean="0"/>
              <a:t>CountVectorizer</a:t>
            </a:r>
            <a:r>
              <a:rPr lang="en-US" dirty="0" smtClean="0"/>
              <a:t> is working more efficiently.</a:t>
            </a:r>
          </a:p>
          <a:p>
            <a:endParaRPr lang="en-US" dirty="0" smtClean="0"/>
          </a:p>
          <a:p>
            <a:r>
              <a:rPr lang="en-US" dirty="0" smtClean="0"/>
              <a:t>Reason maybe the numerical values are more for the words appearing more frequently and so more similarity is generated based on them.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685800"/>
            <a:ext cx="6507102"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GPU/CPU Computing</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TextBox 4"/>
          <p:cNvSpPr txBox="1"/>
          <p:nvPr/>
        </p:nvSpPr>
        <p:spPr>
          <a:xfrm>
            <a:off x="1066800" y="3200400"/>
            <a:ext cx="6934200" cy="3139321"/>
          </a:xfrm>
          <a:prstGeom prst="rect">
            <a:avLst/>
          </a:prstGeom>
          <a:noFill/>
        </p:spPr>
        <p:txBody>
          <a:bodyPr wrap="square" rtlCol="0">
            <a:spAutoFit/>
          </a:bodyPr>
          <a:lstStyle/>
          <a:p>
            <a:r>
              <a:rPr lang="en-US" dirty="0" smtClean="0"/>
              <a:t>The overall complexity of </a:t>
            </a:r>
            <a:r>
              <a:rPr lang="en-US" dirty="0" err="1" smtClean="0"/>
              <a:t>count_matrix</a:t>
            </a:r>
            <a:r>
              <a:rPr lang="en-US" dirty="0" smtClean="0"/>
              <a:t> formation </a:t>
            </a:r>
            <a:r>
              <a:rPr lang="en-US" dirty="0" err="1" smtClean="0"/>
              <a:t>ie</a:t>
            </a:r>
            <a:r>
              <a:rPr lang="en-US" dirty="0" smtClean="0"/>
              <a:t> the cosine similarity decides the overall complexity of the program.</a:t>
            </a:r>
          </a:p>
          <a:p>
            <a:endParaRPr lang="en-US" dirty="0" smtClean="0"/>
          </a:p>
          <a:p>
            <a:endParaRPr lang="en-US" dirty="0" smtClean="0"/>
          </a:p>
          <a:p>
            <a:r>
              <a:rPr lang="en-US" dirty="0" smtClean="0"/>
              <a:t>N = No. of movies </a:t>
            </a:r>
          </a:p>
          <a:p>
            <a:r>
              <a:rPr lang="en-US" dirty="0" smtClean="0"/>
              <a:t>K = Trainable parameters</a:t>
            </a:r>
          </a:p>
          <a:p>
            <a:endParaRPr lang="en-US" dirty="0" smtClean="0"/>
          </a:p>
          <a:p>
            <a:r>
              <a:rPr lang="en-US" dirty="0" smtClean="0"/>
              <a:t>For each movie we have K parameters  so for each movie </a:t>
            </a:r>
            <a:r>
              <a:rPr lang="en-US" dirty="0" err="1" smtClean="0"/>
              <a:t>compuation</a:t>
            </a:r>
            <a:r>
              <a:rPr lang="en-US" dirty="0" smtClean="0"/>
              <a:t> is N*K.</a:t>
            </a:r>
          </a:p>
          <a:p>
            <a:r>
              <a:rPr lang="en-US" dirty="0" smtClean="0"/>
              <a:t>Moreover there are N such movies so overall complexity is N*N*K</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895600"/>
            <a:ext cx="7162800" cy="3416320"/>
          </a:xfrm>
          <a:prstGeom prst="rect">
            <a:avLst/>
          </a:prstGeom>
          <a:noFill/>
        </p:spPr>
        <p:txBody>
          <a:bodyPr wrap="square" rtlCol="0">
            <a:spAutoFit/>
          </a:bodyPr>
          <a:lstStyle/>
          <a:p>
            <a:r>
              <a:rPr lang="en-US" dirty="0" smtClean="0"/>
              <a:t>O(N*N*K)   complexity leads to  very large time .</a:t>
            </a:r>
          </a:p>
          <a:p>
            <a:endParaRPr lang="en-US" dirty="0" smtClean="0"/>
          </a:p>
          <a:p>
            <a:r>
              <a:rPr lang="en-US" dirty="0" smtClean="0"/>
              <a:t>For  N = 45464 as in out case.</a:t>
            </a:r>
          </a:p>
          <a:p>
            <a:r>
              <a:rPr lang="en-US" dirty="0" smtClean="0"/>
              <a:t>K = 50000 (in reality it is 84k something but considering feature selection.</a:t>
            </a:r>
          </a:p>
          <a:p>
            <a:endParaRPr lang="en-US" dirty="0" smtClean="0"/>
          </a:p>
          <a:p>
            <a:r>
              <a:rPr lang="en-US" dirty="0" smtClean="0"/>
              <a:t>No. of operations = N*N*K =  1.74 x 10^14 </a:t>
            </a:r>
          </a:p>
          <a:p>
            <a:endParaRPr lang="en-US" dirty="0" smtClean="0"/>
          </a:p>
          <a:p>
            <a:r>
              <a:rPr lang="en-US" dirty="0" smtClean="0"/>
              <a:t>Which takes 14 days for CPU and few hours for GPU or may be seconds based on GPU RAM.</a:t>
            </a:r>
          </a:p>
          <a:p>
            <a:endParaRPr lang="en-US" dirty="0" smtClean="0"/>
          </a:p>
          <a:p>
            <a:r>
              <a:rPr lang="en-US" dirty="0" smtClean="0"/>
              <a:t>Hence, </a:t>
            </a:r>
            <a:r>
              <a:rPr lang="en-US" dirty="0" smtClean="0">
                <a:solidFill>
                  <a:srgbClr val="FF0000"/>
                </a:solidFill>
              </a:rPr>
              <a:t>GPU_computation_with_reducing_params.py</a:t>
            </a:r>
            <a:r>
              <a:rPr lang="en-US" dirty="0" smtClean="0"/>
              <a:t> file is dedicated to this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UNIQUE OBSERVATIONS</a:t>
            </a:r>
            <a:endParaRPr lang="en-US" dirty="0"/>
          </a:p>
        </p:txBody>
      </p:sp>
      <p:sp>
        <p:nvSpPr>
          <p:cNvPr id="3" name="Text Placeholder 2"/>
          <p:cNvSpPr>
            <a:spLocks noGrp="1"/>
          </p:cNvSpPr>
          <p:nvPr>
            <p:ph type="body" idx="1"/>
          </p:nvPr>
        </p:nvSpPr>
        <p:spPr>
          <a:xfrm>
            <a:off x="762000" y="3124200"/>
            <a:ext cx="8022336" cy="3352800"/>
          </a:xfrm>
        </p:spPr>
        <p:txBody>
          <a:bodyPr>
            <a:normAutofit/>
          </a:bodyPr>
          <a:lstStyle/>
          <a:p>
            <a:pPr>
              <a:buFont typeface="Arial" pitchFamily="34" charset="0"/>
              <a:buChar char="•"/>
            </a:pPr>
            <a:r>
              <a:rPr lang="en-US" dirty="0" smtClean="0">
                <a:solidFill>
                  <a:srgbClr val="FF0000"/>
                </a:solidFill>
              </a:rPr>
              <a:t> </a:t>
            </a:r>
            <a:r>
              <a:rPr lang="en-US" dirty="0" smtClean="0">
                <a:solidFill>
                  <a:srgbClr val="FF0000"/>
                </a:solidFill>
              </a:rPr>
              <a:t>Due to Stemming operation of </a:t>
            </a:r>
            <a:r>
              <a:rPr lang="en-US" dirty="0" err="1" smtClean="0">
                <a:solidFill>
                  <a:srgbClr val="FF0000"/>
                </a:solidFill>
              </a:rPr>
              <a:t>nltk</a:t>
            </a:r>
            <a:r>
              <a:rPr lang="en-US" dirty="0" smtClean="0">
                <a:solidFill>
                  <a:srgbClr val="FF0000"/>
                </a:solidFill>
              </a:rPr>
              <a:t> confidence score was drastically reduced, this was due to distortion in bag of words introduced by it. Many words rather than being reduced to their stems word distorted</a:t>
            </a:r>
          </a:p>
          <a:p>
            <a:pPr>
              <a:buFont typeface="Arial" pitchFamily="34" charset="0"/>
              <a:buChar char="•"/>
            </a:pPr>
            <a:endParaRPr lang="en-US" dirty="0" smtClean="0">
              <a:solidFill>
                <a:srgbClr val="FF0000"/>
              </a:solidFill>
            </a:endParaRPr>
          </a:p>
          <a:p>
            <a:pPr>
              <a:buFont typeface="Arial" pitchFamily="34" charset="0"/>
              <a:buChar char="•"/>
            </a:pPr>
            <a:r>
              <a:rPr lang="en-US" dirty="0" smtClean="0">
                <a:solidFill>
                  <a:srgbClr val="FF0000"/>
                </a:solidFill>
              </a:rPr>
              <a:t> </a:t>
            </a:r>
            <a:r>
              <a:rPr lang="en-US" dirty="0" smtClean="0">
                <a:solidFill>
                  <a:srgbClr val="FF0000"/>
                </a:solidFill>
              </a:rPr>
              <a:t>When only overview was used then confidence score was nearly 25% while with genre it raised to 35% and when all parameters were included as mentioned in this </a:t>
            </a:r>
            <a:r>
              <a:rPr lang="en-US" dirty="0" err="1" smtClean="0">
                <a:solidFill>
                  <a:srgbClr val="FF0000"/>
                </a:solidFill>
              </a:rPr>
              <a:t>ppt</a:t>
            </a:r>
            <a:r>
              <a:rPr lang="en-US" dirty="0" smtClean="0">
                <a:solidFill>
                  <a:srgbClr val="FF0000"/>
                </a:solidFill>
              </a:rPr>
              <a:t> except adult and country language then confidence score for the same movie raised to 64%. After introducing these two also , the confidence score raised to 66.9 %.</a:t>
            </a:r>
          </a:p>
          <a:p>
            <a:pPr>
              <a:buFont typeface="Arial" pitchFamily="34" charset="0"/>
              <a:buChar char="•"/>
            </a:pPr>
            <a:endParaRPr lang="en-US" dirty="0" smtClean="0">
              <a:solidFill>
                <a:srgbClr val="FF0000"/>
              </a:solidFill>
            </a:endParaRPr>
          </a:p>
          <a:p>
            <a:pPr>
              <a:buFont typeface="Arial" pitchFamily="34" charset="0"/>
              <a:buChar char="•"/>
            </a:pPr>
            <a:r>
              <a:rPr lang="en-US" dirty="0" smtClean="0">
                <a:solidFill>
                  <a:srgbClr val="FF0000"/>
                </a:solidFill>
              </a:rPr>
              <a:t>So it can be inferred that these two parameters also affect the results. </a:t>
            </a:r>
          </a:p>
          <a:p>
            <a:pPr>
              <a:buFont typeface="Arial" pitchFamily="34" charset="0"/>
              <a:buChar char="•"/>
            </a:pPr>
            <a:endParaRPr lang="en-US" dirty="0" smtClean="0">
              <a:solidFill>
                <a:srgbClr val="FF0000"/>
              </a:solidFill>
            </a:endParaRPr>
          </a:p>
          <a:p>
            <a:pPr>
              <a:buFont typeface="Arial" pitchFamily="34" charset="0"/>
              <a:buChar char="•"/>
            </a:pPr>
            <a:endParaRPr 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0664" y="2819400"/>
            <a:ext cx="8022336" cy="3352800"/>
          </a:xfrm>
        </p:spPr>
        <p:txBody>
          <a:bodyPr/>
          <a:lstStyle/>
          <a:p>
            <a:pPr>
              <a:buFont typeface="Arial" pitchFamily="34" charset="0"/>
              <a:buChar char="•"/>
            </a:pPr>
            <a:r>
              <a:rPr lang="en-US" dirty="0" smtClean="0">
                <a:solidFill>
                  <a:srgbClr val="FF0000"/>
                </a:solidFill>
              </a:rPr>
              <a:t> As the number of movies in consideration were increased, a maxima of confidence score was found at </a:t>
            </a:r>
            <a:r>
              <a:rPr lang="en-US" dirty="0" err="1" smtClean="0">
                <a:solidFill>
                  <a:srgbClr val="FF0000"/>
                </a:solidFill>
              </a:rPr>
              <a:t>no_of_movies</a:t>
            </a:r>
            <a:r>
              <a:rPr lang="en-US" dirty="0" smtClean="0">
                <a:solidFill>
                  <a:srgbClr val="FF0000"/>
                </a:solidFill>
              </a:rPr>
              <a:t> = 9000 for Toy Story, </a:t>
            </a:r>
            <a:r>
              <a:rPr lang="en-US" dirty="0" err="1" smtClean="0">
                <a:solidFill>
                  <a:srgbClr val="FF0000"/>
                </a:solidFill>
              </a:rPr>
              <a:t>Jumanji</a:t>
            </a:r>
            <a:r>
              <a:rPr lang="en-US" dirty="0" smtClean="0">
                <a:solidFill>
                  <a:srgbClr val="FF0000"/>
                </a:solidFill>
              </a:rPr>
              <a:t>, The firm and Free Willy as per experimental results. But after that it remained constant.</a:t>
            </a:r>
          </a:p>
          <a:p>
            <a:pPr>
              <a:buFont typeface="Arial" pitchFamily="34" charset="0"/>
              <a:buChar char="•"/>
            </a:pPr>
            <a:endParaRPr lang="en-US" dirty="0" smtClean="0">
              <a:solidFill>
                <a:srgbClr val="FF0000"/>
              </a:solidFill>
            </a:endParaRPr>
          </a:p>
          <a:p>
            <a:pPr>
              <a:buFont typeface="Arial" pitchFamily="34" charset="0"/>
              <a:buChar char="•"/>
            </a:pPr>
            <a:r>
              <a:rPr lang="en-US" dirty="0" smtClean="0">
                <a:solidFill>
                  <a:srgbClr val="FF0000"/>
                </a:solidFill>
              </a:rPr>
              <a:t>This maybe due to the fact that most similar movies were already included in under 9000 movies.</a:t>
            </a:r>
            <a:endParaRPr lang="en-US"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71</TotalTime>
  <Words>630</Words>
  <Application>Microsoft Office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Module</vt:lpstr>
      <vt:lpstr>Slide 1</vt:lpstr>
      <vt:lpstr>Slide 2</vt:lpstr>
      <vt:lpstr>Slide 3</vt:lpstr>
      <vt:lpstr>Slide 4</vt:lpstr>
      <vt:lpstr>Slide 5</vt:lpstr>
      <vt:lpstr>Slide 6</vt:lpstr>
      <vt:lpstr>Slide 7</vt:lpstr>
      <vt:lpstr>UNIQUE OBSERVATIONS</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Rackson</dc:creator>
  <cp:lastModifiedBy>Windows User</cp:lastModifiedBy>
  <cp:revision>12</cp:revision>
  <dcterms:created xsi:type="dcterms:W3CDTF">2006-08-16T00:00:00Z</dcterms:created>
  <dcterms:modified xsi:type="dcterms:W3CDTF">2019-09-25T15:55:53Z</dcterms:modified>
</cp:coreProperties>
</file>