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19"/>
  </p:notesMasterIdLst>
  <p:sldIdLst>
    <p:sldId id="256" r:id="rId2"/>
    <p:sldId id="262" r:id="rId3"/>
    <p:sldId id="280" r:id="rId4"/>
    <p:sldId id="271" r:id="rId5"/>
    <p:sldId id="273" r:id="rId6"/>
    <p:sldId id="277" r:id="rId7"/>
    <p:sldId id="278" r:id="rId8"/>
    <p:sldId id="275" r:id="rId9"/>
    <p:sldId id="276" r:id="rId10"/>
    <p:sldId id="264" r:id="rId11"/>
    <p:sldId id="266" r:id="rId12"/>
    <p:sldId id="265" r:id="rId13"/>
    <p:sldId id="270" r:id="rId14"/>
    <p:sldId id="272" r:id="rId15"/>
    <p:sldId id="274" r:id="rId16"/>
    <p:sldId id="279" r:id="rId17"/>
    <p:sldId id="269"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10101"/>
    <a:srgbClr val="000000"/>
    <a:srgbClr val="0961D4"/>
    <a:srgbClr val="E28C0E"/>
    <a:srgbClr val="FFE8A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37DFC49-DB9C-D946-BE24-F6D1BFF9887D}" v="25" dt="2025-01-14T14:35:24.58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266"/>
    <p:restoredTop sz="89380"/>
  </p:normalViewPr>
  <p:slideViewPr>
    <p:cSldViewPr snapToGrid="0">
      <p:cViewPr>
        <p:scale>
          <a:sx n="182" d="100"/>
          <a:sy n="182" d="100"/>
        </p:scale>
        <p:origin x="5184" y="280"/>
      </p:cViewPr>
      <p:guideLst/>
    </p:cSldViewPr>
  </p:slideViewPr>
  <p:notesTextViewPr>
    <p:cViewPr>
      <p:scale>
        <a:sx n="150" d="100"/>
        <a:sy n="15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F9ABAE-79A9-1149-9EC7-269B54E47ECB}" type="datetimeFigureOut">
              <a:rPr lang="en-US" smtClean="0"/>
              <a:t>1/14/25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34072B-B5A7-5041-A374-AAD0412FBA7B}" type="slidenum">
              <a:rPr lang="en-US" smtClean="0"/>
              <a:t>‹#›</a:t>
            </a:fld>
            <a:endParaRPr lang="en-US"/>
          </a:p>
        </p:txBody>
      </p:sp>
    </p:spTree>
    <p:extLst>
      <p:ext uri="{BB962C8B-B14F-4D97-AF65-F5344CB8AC3E}">
        <p14:creationId xmlns:p14="http://schemas.microsoft.com/office/powerpoint/2010/main" val="41958334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Goal: better understand Agents &amp; directions of its improvements and 2025 trends</a:t>
            </a:r>
          </a:p>
          <a:p>
            <a:r>
              <a:rPr lang="en-US" dirty="0"/>
              <a:t>Audience: Technical people, Students</a:t>
            </a:r>
          </a:p>
        </p:txBody>
      </p:sp>
      <p:sp>
        <p:nvSpPr>
          <p:cNvPr id="4" name="Slide Number Placeholder 3"/>
          <p:cNvSpPr>
            <a:spLocks noGrp="1"/>
          </p:cNvSpPr>
          <p:nvPr>
            <p:ph type="sldNum" sz="quarter" idx="5"/>
          </p:nvPr>
        </p:nvSpPr>
        <p:spPr/>
        <p:txBody>
          <a:bodyPr/>
          <a:lstStyle/>
          <a:p>
            <a:fld id="{8234072B-B5A7-5041-A374-AAD0412FBA7B}" type="slidenum">
              <a:rPr lang="en-US" smtClean="0"/>
              <a:t>1</a:t>
            </a:fld>
            <a:endParaRPr lang="en-US"/>
          </a:p>
        </p:txBody>
      </p:sp>
    </p:spTree>
    <p:extLst>
      <p:ext uri="{BB962C8B-B14F-4D97-AF65-F5344CB8AC3E}">
        <p14:creationId xmlns:p14="http://schemas.microsoft.com/office/powerpoint/2010/main" val="28895245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dive into a topic of agents, tools, and function calling—key concepts for building dynamic, real-world applications around LLMs.</a:t>
            </a:r>
          </a:p>
          <a:p>
            <a:endParaRPr lang="en-US" dirty="0"/>
          </a:p>
          <a:p>
            <a:r>
              <a:rPr lang="en-US" dirty="0"/>
              <a:t>So, what exactly is an agent? It’s something that takes action and impacts the real world. For instance, if your system not only drafts an email but also sends it, or creates a meeting invite and schedules it in your calendar, that’s an agent. </a:t>
            </a:r>
          </a:p>
          <a:p>
            <a:r>
              <a:rPr lang="en-US" dirty="0"/>
              <a:t>On the other hand, if you’re just having a conversation in a chat without further action, that’s probably not an agent—it’s simply an interaction.</a:t>
            </a:r>
          </a:p>
          <a:p>
            <a:endParaRPr lang="en-US" dirty="0"/>
          </a:p>
          <a:p>
            <a:r>
              <a:rPr lang="en-US" dirty="0"/>
              <a:t>Agents rely on tools to connect with the external world. Tools are the mechanisms that enable agents to interact with systems like Gmail, Calendars, and pull Weather forecasting and Financial data via APIs. Think of them as the bridge between the agent and the world it influences.</a:t>
            </a:r>
          </a:p>
          <a:p>
            <a:r>
              <a:rPr lang="en-US" dirty="0"/>
              <a:t>Now, let’s talk about function calling. Function calling allows the model to produce strictly formatted outputs, such as JSON, making it incredibly effective for your pipeline to interface with systems like databases, APIs, or functions in your code.</a:t>
            </a:r>
          </a:p>
          <a:p>
            <a:r>
              <a:rPr lang="en-US" dirty="0"/>
              <a:t>Here’s an example: imagine you have a Python function with specific parameters and data types. You can prompt an LLM with function-calling capabilities to generate output that perfectly fits those requirements, ready to be used in your application.</a:t>
            </a:r>
          </a:p>
          <a:p>
            <a:endParaRPr lang="en-US" dirty="0"/>
          </a:p>
          <a:p>
            <a:r>
              <a:rPr lang="en-US" dirty="0"/>
              <a:t>Another scenario: let’s say you need data from a relational database. The LLM can create an SQL query tailored to your database schema. This also applies to vector databases, where dynamic filters might be applied based on the user’s query.</a:t>
            </a:r>
          </a:p>
          <a:p>
            <a:r>
              <a:rPr lang="en-US" dirty="0"/>
              <a:t>The best part? Most modern LLMs support function calling, making this functionality widely accessible for a variety of applications.</a:t>
            </a:r>
          </a:p>
          <a:p>
            <a:r>
              <a:rPr lang="en-US" dirty="0"/>
              <a:t>But here’s an interesting twist: not all tool use equates to agentic behavior. For example, retrieving data from the internet or filtering a database might feel like agent behavior but doesn’t actually change the world.</a:t>
            </a:r>
          </a:p>
          <a:p>
            <a:endParaRPr lang="en-US" dirty="0"/>
          </a:p>
          <a:p>
            <a:r>
              <a:rPr lang="en-US" dirty="0"/>
              <a:t>So, what truly sets agents apart? They can:</a:t>
            </a:r>
          </a:p>
          <a:p>
            <a:r>
              <a:rPr lang="en-US" dirty="0"/>
              <a:t>🔶 Repeat steps and iterate over processes.</a:t>
            </a:r>
          </a:p>
          <a:p>
            <a:r>
              <a:rPr lang="en-US" dirty="0"/>
              <a:t>🔶 Perform multi-step reasoning, breaking down complex queries into actionable steps.</a:t>
            </a:r>
          </a:p>
          <a:p>
            <a:r>
              <a:rPr lang="en-US" dirty="0"/>
              <a:t>🔶 </a:t>
            </a:r>
            <a:r>
              <a:rPr lang="en-US" b="0" i="0" dirty="0">
                <a:solidFill>
                  <a:srgbClr val="ECECEC"/>
                </a:solidFill>
                <a:effectLst/>
                <a:latin typeface="ui-sans-serif"/>
              </a:rPr>
              <a:t>Execute step-by-step </a:t>
            </a:r>
            <a:r>
              <a:rPr lang="en-US" b="1" i="0" dirty="0">
                <a:solidFill>
                  <a:srgbClr val="ECECEC"/>
                </a:solidFill>
                <a:effectLst/>
                <a:latin typeface="ui-sans-serif"/>
              </a:rPr>
              <a:t>planning</a:t>
            </a:r>
            <a:r>
              <a:rPr lang="en-US" b="0" i="0" dirty="0">
                <a:solidFill>
                  <a:srgbClr val="ECECEC"/>
                </a:solidFill>
                <a:effectLst/>
                <a:latin typeface="ui-sans-serif"/>
              </a:rPr>
              <a:t>, incorporating </a:t>
            </a:r>
            <a:r>
              <a:rPr lang="en-US" b="1" i="0" dirty="0">
                <a:solidFill>
                  <a:srgbClr val="ECECEC"/>
                </a:solidFill>
                <a:effectLst/>
                <a:latin typeface="ui-sans-serif"/>
              </a:rPr>
              <a:t>checks</a:t>
            </a:r>
            <a:r>
              <a:rPr lang="en-US" b="0" i="0" dirty="0">
                <a:solidFill>
                  <a:srgbClr val="ECECEC"/>
                </a:solidFill>
                <a:effectLst/>
                <a:latin typeface="ui-sans-serif"/>
              </a:rPr>
              <a:t> and </a:t>
            </a:r>
            <a:r>
              <a:rPr lang="en-US" b="1" i="0" dirty="0">
                <a:solidFill>
                  <a:srgbClr val="ECECEC"/>
                </a:solidFill>
                <a:effectLst/>
                <a:latin typeface="ui-sans-serif"/>
              </a:rPr>
              <a:t>self-reflection</a:t>
            </a:r>
            <a:r>
              <a:rPr lang="en-US" b="0" i="0" dirty="0">
                <a:solidFill>
                  <a:srgbClr val="ECECEC"/>
                </a:solidFill>
                <a:effectLst/>
                <a:latin typeface="ui-sans-serif"/>
              </a:rPr>
              <a:t> along the way.</a:t>
            </a:r>
          </a:p>
          <a:p>
            <a:r>
              <a:rPr lang="en-US" dirty="0"/>
              <a:t>🔶 Use tools to interact with external environments, such as querying APIs, conducting search queries, to integrating with services and databases.</a:t>
            </a:r>
          </a:p>
          <a:p>
            <a:r>
              <a:rPr lang="en-US" dirty="0"/>
              <a:t>🔶 Leverage memory to personalize and adapt over time, creating a more user-focused experience </a:t>
            </a:r>
            <a:r>
              <a:rPr lang="en-US" b="0" i="0" dirty="0">
                <a:solidFill>
                  <a:srgbClr val="ECECEC"/>
                </a:solidFill>
                <a:effectLst/>
                <a:latin typeface="ui-sans-serif"/>
              </a:rPr>
              <a:t>over time</a:t>
            </a:r>
            <a:r>
              <a:rPr lang="en-US" dirty="0"/>
              <a:t>.</a:t>
            </a:r>
          </a:p>
          <a:p>
            <a:endParaRPr lang="en-US" dirty="0"/>
          </a:p>
          <a:p>
            <a:r>
              <a:rPr lang="en-US" b="1" i="0" dirty="0">
                <a:solidFill>
                  <a:srgbClr val="ECECEC"/>
                </a:solidFill>
                <a:effectLst/>
                <a:latin typeface="ui-sans-serif"/>
              </a:rPr>
              <a:t>Now, here’s an interesting nuance: </a:t>
            </a:r>
            <a:r>
              <a:rPr lang="en-US" b="0" i="0" dirty="0">
                <a:solidFill>
                  <a:srgbClr val="ECECEC"/>
                </a:solidFill>
                <a:effectLst/>
                <a:latin typeface="ui-sans-serif"/>
              </a:rPr>
              <a:t>Features that leverage tools typically implemented as part of an agent framework, even if they don’t technically ‘change the world.’ </a:t>
            </a:r>
            <a:endParaRPr lang="en-US" dirty="0"/>
          </a:p>
          <a:p>
            <a:r>
              <a:rPr lang="en-US" dirty="0"/>
              <a:t>In essence, agents don’t just understand—they act. By combining tools, function calling, and memory, they bridge the gap between LLMs and real-world applications, delivering solutions that don’t just inform but take meaningful action.</a:t>
            </a:r>
          </a:p>
          <a:p>
            <a:endParaRPr lang="en-US" dirty="0"/>
          </a:p>
        </p:txBody>
      </p:sp>
      <p:sp>
        <p:nvSpPr>
          <p:cNvPr id="4" name="Slide Number Placeholder 3"/>
          <p:cNvSpPr>
            <a:spLocks noGrp="1"/>
          </p:cNvSpPr>
          <p:nvPr>
            <p:ph type="sldNum" sz="quarter" idx="5"/>
          </p:nvPr>
        </p:nvSpPr>
        <p:spPr/>
        <p:txBody>
          <a:bodyPr/>
          <a:lstStyle/>
          <a:p>
            <a:fld id="{8234072B-B5A7-5041-A374-AAD0412FBA7B}" type="slidenum">
              <a:rPr lang="en-US" smtClean="0"/>
              <a:t>10</a:t>
            </a:fld>
            <a:endParaRPr lang="en-US"/>
          </a:p>
        </p:txBody>
      </p:sp>
    </p:spTree>
    <p:extLst>
      <p:ext uri="{BB962C8B-B14F-4D97-AF65-F5344CB8AC3E}">
        <p14:creationId xmlns:p14="http://schemas.microsoft.com/office/powerpoint/2010/main" val="26356394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talk about memory in chatbot conversations. While it’s not always essential, memory can dramatically enhance the user experience, making a chatbot feel more intelligent and personalized.</a:t>
            </a:r>
          </a:p>
          <a:p>
            <a:r>
              <a:rPr lang="en-US" dirty="0"/>
              <a:t>Have you ever noticed how, after a while, ChatGPT forgets something you mentioned earlier? [PAUSE] </a:t>
            </a:r>
          </a:p>
          <a:p>
            <a:r>
              <a:rPr lang="en-US" dirty="0"/>
              <a:t>That’s memory—or more accurately, the limits of it.</a:t>
            </a:r>
          </a:p>
          <a:p>
            <a:endParaRPr lang="en-US" dirty="0"/>
          </a:p>
          <a:p>
            <a:r>
              <a:rPr lang="en-US" dirty="0"/>
              <a:t>When we design chatbots, there are three types of memory to consider:</a:t>
            </a:r>
          </a:p>
          <a:p>
            <a:r>
              <a:rPr lang="en-US" dirty="0"/>
              <a:t>1️⃣ First, </a:t>
            </a:r>
            <a:r>
              <a:rPr lang="en-US" b="1" dirty="0"/>
              <a:t>Sensory Memory.</a:t>
            </a:r>
            <a:r>
              <a:rPr lang="en-US" dirty="0"/>
              <a:t> This is the memory within a single prompt. The model uses its built-in attention mechanism to process all the information in that one prompt—but once it responds, it forgets everything. Sensory memory can be improved with techniques like RAG, where the pipeline breaks down complex input into smaller queries and uses planning to generate more informed answers.</a:t>
            </a:r>
          </a:p>
          <a:p>
            <a:r>
              <a:rPr lang="en-US" dirty="0"/>
              <a:t>2️⃣ Next, </a:t>
            </a:r>
            <a:r>
              <a:rPr lang="en-US" b="1" dirty="0"/>
              <a:t>Short-Term Memory.</a:t>
            </a:r>
            <a:r>
              <a:rPr lang="en-US" dirty="0"/>
              <a:t> This works within a single conversation session. For example, if you say, ‘Let’s talk about my schedule,’ and later ask, ‘What’s next for me?’ the bot understands what 'next' refers to based on the context of your session. However, this memory resets when the conversation ends.</a:t>
            </a:r>
          </a:p>
          <a:p>
            <a:r>
              <a:rPr lang="en-US" dirty="0"/>
              <a:t>3️⃣ Finally, </a:t>
            </a:r>
            <a:r>
              <a:rPr lang="en-US" b="1" dirty="0"/>
              <a:t>Long-Term Memory.</a:t>
            </a:r>
            <a:r>
              <a:rPr lang="en-US" dirty="0"/>
              <a:t> This is what enables a chatbot to remember important details across multiple conversations—like your name, preferences, or frequently discussed topics. If you tell the bot, ‘I’m Damien,’ it can store that information and recall it in future interactions, making the experience feel persistent and personalized.</a:t>
            </a:r>
          </a:p>
          <a:p>
            <a:endParaRPr lang="en-US" dirty="0"/>
          </a:p>
          <a:p>
            <a:r>
              <a:rPr lang="en-US" dirty="0"/>
              <a:t>To highlight the importance of memory, </a:t>
            </a:r>
            <a:r>
              <a:rPr lang="en-US" b="0" i="0" dirty="0">
                <a:solidFill>
                  <a:srgbClr val="ECECEC"/>
                </a:solidFill>
                <a:effectLst/>
                <a:latin typeface="ui-sans-serif"/>
              </a:rPr>
              <a:t>imagine a user with dyslexia at the beginning of the chat stating that “I cannot read, please always speak to me”, now its always important to remember that context across all the conversations.</a:t>
            </a:r>
          </a:p>
          <a:p>
            <a:endParaRPr lang="en-US" dirty="0"/>
          </a:p>
          <a:p>
            <a:r>
              <a:rPr lang="en-US" dirty="0"/>
              <a:t>So how do we tackle forgetting, especially for long-term memory? One effective method is using tools to extract and store key information in a structured way, like a Knowledge Graph.</a:t>
            </a:r>
          </a:p>
          <a:p>
            <a:r>
              <a:rPr lang="en-US" dirty="0"/>
              <a:t>Here’s how it works: If you say, ‘Hey, I’m Damien. How are you?’ the system identifies the entity ‘Damien’ and stores this knowledge as a node in the Graph Database. It also records the relationship ‘HAS_NAME’ connecting you to that node. Later, if you ask, ‘How am I?’ the system queries the graph, retrieves the ‘HAS_NAME’ relationship and the corresponding node, and responds with, ‘You’re Damien.’</a:t>
            </a:r>
          </a:p>
          <a:p>
            <a:endParaRPr lang="en-US" dirty="0"/>
          </a:p>
          <a:p>
            <a:r>
              <a:rPr lang="en-US" dirty="0"/>
              <a:t>This approach scales, allowing the system to remember not just names but preferences, and past queries.</a:t>
            </a:r>
          </a:p>
          <a:p>
            <a:r>
              <a:rPr lang="en-US" dirty="0"/>
              <a:t>Memory is a key component of conversational AI, transforming chatbots from functional tools into truly engaging companions. By choosing the right memory model—whether sensory, short-term, or long-term—and leveraging techniques like sub-query creation, planning, and Knowledge Graphs, we can make chatbots smarter, more reliable, and deeply personalized.</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Interestingly some researches are pointing out that having too much memory depending on the case can be both good or bad. </a:t>
            </a:r>
            <a:r>
              <a:rPr lang="en-US"/>
              <a:t>And we have yet to find this balance.</a:t>
            </a:r>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8234072B-B5A7-5041-A374-AAD0412FBA7B}" type="slidenum">
              <a:rPr lang="en-US" smtClean="0"/>
              <a:t>11</a:t>
            </a:fld>
            <a:endParaRPr lang="en-US"/>
          </a:p>
        </p:txBody>
      </p:sp>
    </p:spTree>
    <p:extLst>
      <p:ext uri="{BB962C8B-B14F-4D97-AF65-F5344CB8AC3E}">
        <p14:creationId xmlns:p14="http://schemas.microsoft.com/office/powerpoint/2010/main" val="33505908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Let’s explore the evolution of </a:t>
            </a:r>
            <a:r>
              <a:rPr lang="en-US" b="1" dirty="0"/>
              <a:t>pipeline optimization </a:t>
            </a:r>
            <a:r>
              <a:rPr lang="en-US" dirty="0"/>
              <a:t>and how it aligns with external knowledge and model adaptation.</a:t>
            </a:r>
            <a:endParaRPr lang="en-US" b="0" i="0" dirty="0">
              <a:solidFill>
                <a:srgbClr val="ECECEC"/>
              </a:solidFill>
              <a:effectLst/>
              <a:latin typeface="ui-sans-serif"/>
            </a:endParaRPr>
          </a:p>
          <a:p>
            <a:pPr algn="l"/>
            <a:endParaRPr lang="en-US" b="1" i="0" dirty="0">
              <a:solidFill>
                <a:srgbClr val="ECECEC"/>
              </a:solidFill>
              <a:effectLst/>
              <a:latin typeface="ui-sans-serif"/>
            </a:endParaRPr>
          </a:p>
          <a:p>
            <a:pPr algn="l"/>
            <a:r>
              <a:rPr lang="en-US" b="1" i="0" dirty="0">
                <a:solidFill>
                  <a:srgbClr val="ECECEC"/>
                </a:solidFill>
                <a:effectLst/>
                <a:latin typeface="ui-sans-serif"/>
              </a:rPr>
              <a:t>Starting Simple: </a:t>
            </a:r>
            <a:r>
              <a:rPr lang="en-US" b="0" i="0" dirty="0">
                <a:solidFill>
                  <a:srgbClr val="ECECEC"/>
                </a:solidFill>
                <a:effectLst/>
                <a:latin typeface="ui-sans-serif"/>
              </a:rPr>
              <a:t>Start with </a:t>
            </a:r>
            <a:r>
              <a:rPr lang="en-US" b="1" i="0" dirty="0">
                <a:solidFill>
                  <a:srgbClr val="ECECEC"/>
                </a:solidFill>
                <a:effectLst/>
                <a:latin typeface="ui-sans-serif"/>
              </a:rPr>
              <a:t>prompt engineering</a:t>
            </a:r>
            <a:r>
              <a:rPr lang="en-US" b="0" i="0" dirty="0">
                <a:solidFill>
                  <a:srgbClr val="ECECEC"/>
                </a:solidFill>
                <a:effectLst/>
                <a:latin typeface="ui-sans-serif"/>
              </a:rPr>
              <a:t>.</a:t>
            </a:r>
          </a:p>
          <a:p>
            <a:pPr algn="l"/>
            <a:r>
              <a:rPr lang="en-US" b="0" i="0" dirty="0">
                <a:solidFill>
                  <a:srgbClr val="ECECEC"/>
                </a:solidFill>
                <a:effectLst/>
                <a:latin typeface="ui-sans-serif"/>
              </a:rPr>
              <a:t>1️⃣ At this stage, you’re crafting prompts to optimize your existing LLM without any changes to it.</a:t>
            </a:r>
          </a:p>
          <a:p>
            <a:pPr algn="l"/>
            <a:r>
              <a:rPr lang="en-US" b="0" i="0" dirty="0">
                <a:solidFill>
                  <a:srgbClr val="ECECEC"/>
                </a:solidFill>
                <a:effectLst/>
                <a:latin typeface="ui-sans-serif"/>
              </a:rPr>
              <a:t>2️⃣ If the results are inconsistent or you want to handle slightly more nuanced tasks, try a </a:t>
            </a:r>
            <a:r>
              <a:rPr lang="en-US" b="1" i="0" dirty="0">
                <a:solidFill>
                  <a:srgbClr val="ECECEC"/>
                </a:solidFill>
                <a:effectLst/>
                <a:latin typeface="ui-sans-serif"/>
              </a:rPr>
              <a:t>few-shot prompting technique</a:t>
            </a:r>
            <a:r>
              <a:rPr lang="en-US" b="0" i="0" dirty="0">
                <a:solidFill>
                  <a:srgbClr val="ECECEC"/>
                </a:solidFill>
                <a:effectLst/>
                <a:latin typeface="ui-sans-serif"/>
              </a:rPr>
              <a:t>. Here, you provide a few examples within the prompt itself to guide the model.</a:t>
            </a:r>
          </a:p>
          <a:p>
            <a:pPr algn="l"/>
            <a:r>
              <a:rPr lang="en-US" b="0" i="0" dirty="0">
                <a:solidFill>
                  <a:srgbClr val="ECECEC"/>
                </a:solidFill>
                <a:effectLst/>
                <a:latin typeface="ui-sans-serif"/>
              </a:rPr>
              <a:t>3️⃣ Once you’ve mastered basic prompt engineering, move to techniques like </a:t>
            </a:r>
            <a:r>
              <a:rPr lang="en-US" b="1" i="0" dirty="0">
                <a:solidFill>
                  <a:srgbClr val="ECECEC"/>
                </a:solidFill>
                <a:effectLst/>
                <a:latin typeface="ui-sans-serif"/>
              </a:rPr>
              <a:t>Chain-of-Thought (CoT)</a:t>
            </a:r>
            <a:r>
              <a:rPr lang="en-US" b="0" i="0" dirty="0">
                <a:solidFill>
                  <a:srgbClr val="ECECEC"/>
                </a:solidFill>
                <a:effectLst/>
                <a:latin typeface="ui-sans-serif"/>
              </a:rPr>
              <a:t> prompting. CoT encourages the model to explicitly produce step-by-step reasoning before arriving at a conclusion. This is particularly helpful for tasks requiring logical reasoning or multi-step answers.</a:t>
            </a:r>
          </a:p>
          <a:p>
            <a:endParaRPr lang="en-US" dirty="0"/>
          </a:p>
          <a:p>
            <a:pPr algn="l"/>
            <a:r>
              <a:rPr lang="en-US" dirty="0"/>
              <a:t>What if the LLM’s built-in knowledge isn’t enough? That’s where </a:t>
            </a:r>
            <a:r>
              <a:rPr lang="en-US" b="1" dirty="0"/>
              <a:t>RAG</a:t>
            </a:r>
            <a:r>
              <a:rPr lang="en-US" dirty="0"/>
              <a:t> comes in and</a:t>
            </a:r>
            <a:r>
              <a:rPr lang="en-US" b="0" i="0" dirty="0">
                <a:solidFill>
                  <a:srgbClr val="ECECEC"/>
                </a:solidFill>
                <a:effectLst/>
                <a:latin typeface="ui-sans-serif"/>
              </a:rPr>
              <a:t> it’s time to integrate </a:t>
            </a:r>
            <a:r>
              <a:rPr lang="en-US" b="1" i="0" dirty="0">
                <a:solidFill>
                  <a:srgbClr val="ECECEC"/>
                </a:solidFill>
                <a:effectLst/>
                <a:latin typeface="ui-sans-serif"/>
              </a:rPr>
              <a:t>external knowledge</a:t>
            </a:r>
            <a:r>
              <a:rPr lang="en-US" b="0" i="0" dirty="0">
                <a:solidFill>
                  <a:srgbClr val="ECECEC"/>
                </a:solidFill>
                <a:effectLst/>
                <a:latin typeface="ui-sans-serif"/>
              </a:rPr>
              <a:t> using </a:t>
            </a:r>
            <a:r>
              <a:rPr lang="en-US" b="1" i="0" dirty="0">
                <a:solidFill>
                  <a:srgbClr val="ECECEC"/>
                </a:solidFill>
                <a:effectLst/>
                <a:latin typeface="ui-sans-serif"/>
              </a:rPr>
              <a:t>RAG. </a:t>
            </a:r>
            <a:r>
              <a:rPr lang="en-US" b="0" i="0" dirty="0">
                <a:solidFill>
                  <a:srgbClr val="ECECEC"/>
                </a:solidFill>
                <a:effectLst/>
                <a:latin typeface="ui-sans-serif"/>
              </a:rPr>
              <a:t>At this stage, you’re enriching the model’s responses by </a:t>
            </a:r>
            <a:r>
              <a:rPr lang="en-US" b="1" i="0" dirty="0">
                <a:solidFill>
                  <a:srgbClr val="ECECEC"/>
                </a:solidFill>
                <a:effectLst/>
                <a:latin typeface="ui-sans-serif"/>
              </a:rPr>
              <a:t>retrieving relevant data</a:t>
            </a:r>
            <a:r>
              <a:rPr lang="en-US" b="0" i="0" dirty="0">
                <a:solidFill>
                  <a:srgbClr val="ECECEC"/>
                </a:solidFill>
                <a:effectLst/>
                <a:latin typeface="ui-sans-serif"/>
              </a:rPr>
              <a:t> from external databases, like a Vector DB, and injecting it into the prompt context.</a:t>
            </a:r>
          </a:p>
          <a:p>
            <a:pPr algn="l"/>
            <a:r>
              <a:rPr lang="en-US" b="0" i="0" dirty="0">
                <a:solidFill>
                  <a:srgbClr val="ECECEC"/>
                </a:solidFill>
                <a:effectLst/>
                <a:latin typeface="ui-sans-serif"/>
              </a:rPr>
              <a:t>👉 RAG enables you to work with external knowledge sources </a:t>
            </a:r>
            <a:r>
              <a:rPr lang="en-US" b="1" i="0" dirty="0">
                <a:solidFill>
                  <a:srgbClr val="ECECEC"/>
                </a:solidFill>
                <a:effectLst/>
                <a:latin typeface="ui-sans-serif"/>
              </a:rPr>
              <a:t>without retraining the LLM</a:t>
            </a:r>
            <a:r>
              <a:rPr lang="en-US" b="0" i="0" dirty="0">
                <a:solidFill>
                  <a:srgbClr val="ECECEC"/>
                </a:solidFill>
                <a:effectLst/>
                <a:latin typeface="ui-sans-serif"/>
              </a:rPr>
              <a:t>, making it a cost-effective step forward. </a:t>
            </a:r>
          </a:p>
          <a:p>
            <a:pPr algn="l"/>
            <a:r>
              <a:rPr lang="en-US" b="0" i="0" dirty="0">
                <a:solidFill>
                  <a:srgbClr val="ECECEC"/>
                </a:solidFill>
                <a:effectLst/>
                <a:latin typeface="ui-sans-serif"/>
              </a:rPr>
              <a:t>👉 As your needs grow, you can develop an </a:t>
            </a:r>
            <a:r>
              <a:rPr lang="en-US" b="1" i="0" dirty="0">
                <a:solidFill>
                  <a:srgbClr val="ECECEC"/>
                </a:solidFill>
                <a:effectLst/>
                <a:latin typeface="ui-sans-serif"/>
              </a:rPr>
              <a:t>Advanced or Modular RAG</a:t>
            </a:r>
            <a:r>
              <a:rPr lang="en-US" b="0" i="0" dirty="0">
                <a:solidFill>
                  <a:srgbClr val="ECECEC"/>
                </a:solidFill>
                <a:effectLst/>
                <a:latin typeface="ui-sans-serif"/>
              </a:rPr>
              <a:t>: Modular RAG provides a higher level of abstraction making your pipeline even more </a:t>
            </a:r>
            <a:r>
              <a:rPr lang="en-US" b="1" i="0" dirty="0">
                <a:solidFill>
                  <a:srgbClr val="ECECEC"/>
                </a:solidFill>
                <a:effectLst/>
                <a:latin typeface="ui-sans-serif"/>
              </a:rPr>
              <a:t>flexible and customizable</a:t>
            </a:r>
            <a:r>
              <a:rPr lang="en-US" b="0" i="0" dirty="0">
                <a:solidFill>
                  <a:srgbClr val="ECECEC"/>
                </a:solidFill>
                <a:effectLst/>
                <a:latin typeface="ui-sans-serif"/>
              </a:rPr>
              <a:t>.</a:t>
            </a:r>
          </a:p>
          <a:p>
            <a:pPr algn="l">
              <a:buFont typeface="Arial" panose="020B0604020202020204" pitchFamily="34" charset="0"/>
              <a:buChar char="•"/>
            </a:pPr>
            <a:endParaRPr lang="en-US" b="0" i="0" dirty="0">
              <a:solidFill>
                <a:srgbClr val="ECECEC"/>
              </a:solidFill>
              <a:effectLst/>
              <a:latin typeface="ui-sans-serif"/>
            </a:endParaRPr>
          </a:p>
          <a:p>
            <a:pPr algn="l"/>
            <a:r>
              <a:rPr lang="en-US" b="1" i="0" dirty="0">
                <a:solidFill>
                  <a:srgbClr val="ECECEC"/>
                </a:solidFill>
                <a:effectLst/>
                <a:latin typeface="ui-sans-serif"/>
              </a:rPr>
              <a:t>When to Consider Agentic RAG: </a:t>
            </a:r>
            <a:r>
              <a:rPr lang="en-US" b="0" i="0" dirty="0">
                <a:solidFill>
                  <a:srgbClr val="ECECEC"/>
                </a:solidFill>
                <a:effectLst/>
                <a:latin typeface="ui-sans-serif"/>
              </a:rPr>
              <a:t>Now, if your application requires to </a:t>
            </a:r>
            <a:r>
              <a:rPr lang="en-US" b="1" i="0" dirty="0">
                <a:solidFill>
                  <a:srgbClr val="ECECEC"/>
                </a:solidFill>
                <a:effectLst/>
                <a:latin typeface="ui-sans-serif"/>
              </a:rPr>
              <a:t>perform real-world actions</a:t>
            </a:r>
            <a:r>
              <a:rPr lang="en-US" b="0" i="0" dirty="0">
                <a:solidFill>
                  <a:srgbClr val="ECECEC"/>
                </a:solidFill>
                <a:effectLst/>
                <a:latin typeface="ui-sans-serif"/>
              </a:rPr>
              <a:t>—like sending an email, scheduling tasks, or dynamically retrieving additional data with each user query—you’re moving into the realm of </a:t>
            </a:r>
            <a:r>
              <a:rPr lang="en-US" b="1" i="0" dirty="0">
                <a:solidFill>
                  <a:srgbClr val="ECECEC"/>
                </a:solidFill>
                <a:effectLst/>
                <a:latin typeface="ui-sans-serif"/>
              </a:rPr>
              <a:t>Agentic RAG</a:t>
            </a:r>
            <a:r>
              <a:rPr lang="en-US" b="0" i="0" dirty="0">
                <a:solidFill>
                  <a:srgbClr val="ECECEC"/>
                </a:solidFill>
                <a:effectLst/>
                <a:latin typeface="ui-sans-serif"/>
              </a:rPr>
              <a:t>.</a:t>
            </a:r>
          </a:p>
          <a:p>
            <a:pPr algn="l"/>
            <a:r>
              <a:rPr lang="en-US" b="0" i="0" dirty="0">
                <a:solidFill>
                  <a:srgbClr val="ECECEC"/>
                </a:solidFill>
                <a:effectLst/>
                <a:latin typeface="ui-sans-serif"/>
              </a:rPr>
              <a:t>🔹 Agents go beyond retrieval; they plan, act, and perform tasks dynamically.</a:t>
            </a:r>
          </a:p>
          <a:p>
            <a:pPr algn="l"/>
            <a:r>
              <a:rPr lang="en-US" b="0" i="0" dirty="0">
                <a:solidFill>
                  <a:srgbClr val="ECECEC"/>
                </a:solidFill>
                <a:effectLst/>
                <a:latin typeface="ui-sans-serif"/>
              </a:rPr>
              <a:t>🔹 At this stage, you’ve developed a pipeline that can think, act, and fetch on demand, tailored to user-specific needs personalized with user feedback and chat history memory.</a:t>
            </a:r>
          </a:p>
          <a:p>
            <a:pPr algn="l">
              <a:buFont typeface="Arial" panose="020B0604020202020204" pitchFamily="34" charset="0"/>
              <a:buChar char="•"/>
            </a:pPr>
            <a:endParaRPr lang="en-US" b="0" i="0" dirty="0">
              <a:solidFill>
                <a:srgbClr val="ECECEC"/>
              </a:solidFill>
              <a:effectLst/>
              <a:latin typeface="ui-sans-serif"/>
            </a:endParaRPr>
          </a:p>
          <a:p>
            <a:pPr algn="l"/>
            <a:r>
              <a:rPr lang="en-US" b="1" i="0" dirty="0">
                <a:solidFill>
                  <a:srgbClr val="ECECEC"/>
                </a:solidFill>
                <a:effectLst/>
                <a:latin typeface="ui-sans-serif"/>
              </a:rPr>
              <a:t>What If It’s Still Not Enough? </a:t>
            </a:r>
            <a:r>
              <a:rPr lang="en-US" b="0" i="0" dirty="0">
                <a:solidFill>
                  <a:srgbClr val="ECECEC"/>
                </a:solidFill>
                <a:effectLst/>
                <a:latin typeface="ui-sans-serif"/>
              </a:rPr>
              <a:t>So, you’ve optimized your RAG pipeline, implemented agents, evaluated the results and optimized your pipeline and still feel the performance isn’t meeting expectations? That’s when you start considering </a:t>
            </a:r>
            <a:r>
              <a:rPr lang="en-US" b="1" i="0" dirty="0">
                <a:solidFill>
                  <a:srgbClr val="ECECEC"/>
                </a:solidFill>
                <a:effectLst/>
                <a:latin typeface="ui-sans-serif"/>
              </a:rPr>
              <a:t>LLM fine-tuning</a:t>
            </a:r>
            <a:r>
              <a:rPr lang="en-US" b="0" i="0" dirty="0">
                <a:solidFill>
                  <a:srgbClr val="ECECEC"/>
                </a:solidFill>
                <a:effectLst/>
                <a:latin typeface="ui-sans-serif"/>
              </a:rPr>
              <a:t> or even building a </a:t>
            </a:r>
            <a:r>
              <a:rPr lang="en-US" b="1" i="0" dirty="0">
                <a:solidFill>
                  <a:srgbClr val="ECECEC"/>
                </a:solidFill>
                <a:effectLst/>
                <a:latin typeface="ui-sans-serif"/>
              </a:rPr>
              <a:t>custom model</a:t>
            </a:r>
            <a:r>
              <a:rPr lang="en-US" b="0" i="0" dirty="0">
                <a:solidFill>
                  <a:srgbClr val="ECECEC"/>
                </a:solidFill>
                <a:effectLst/>
                <a:latin typeface="ui-sans-serif"/>
              </a:rPr>
              <a:t>.</a:t>
            </a:r>
          </a:p>
          <a:p>
            <a:pPr algn="l"/>
            <a:r>
              <a:rPr lang="en-US" b="0" i="0" dirty="0">
                <a:solidFill>
                  <a:srgbClr val="ECECEC"/>
                </a:solidFill>
                <a:effectLst/>
                <a:latin typeface="ui-sans-serif"/>
              </a:rPr>
              <a:t>🔸 </a:t>
            </a:r>
            <a:r>
              <a:rPr lang="en-US" b="1" i="0" dirty="0">
                <a:solidFill>
                  <a:srgbClr val="ECECEC"/>
                </a:solidFill>
                <a:effectLst/>
                <a:latin typeface="ui-sans-serif"/>
              </a:rPr>
              <a:t>Fine-tuning</a:t>
            </a:r>
            <a:r>
              <a:rPr lang="en-US" b="0" i="0" dirty="0">
                <a:solidFill>
                  <a:srgbClr val="ECECEC"/>
                </a:solidFill>
                <a:effectLst/>
                <a:latin typeface="ui-sans-serif"/>
              </a:rPr>
              <a:t> involves training the LLM on your specific dataset to enhance its understanding of your domain.</a:t>
            </a:r>
          </a:p>
          <a:p>
            <a:pPr algn="l"/>
            <a:r>
              <a:rPr lang="en-US" b="0" i="0" dirty="0">
                <a:solidFill>
                  <a:srgbClr val="ECECEC"/>
                </a:solidFill>
                <a:effectLst/>
                <a:latin typeface="ui-sans-serif"/>
              </a:rPr>
              <a:t>🔸 If your needs are highly specialized and existing models lack the necessary flexibility, you may need to explore </a:t>
            </a:r>
            <a:r>
              <a:rPr lang="en-US" b="1" i="0" dirty="0">
                <a:solidFill>
                  <a:srgbClr val="ECECEC"/>
                </a:solidFill>
                <a:effectLst/>
                <a:latin typeface="ui-sans-serif"/>
              </a:rPr>
              <a:t>building your own model</a:t>
            </a:r>
            <a:r>
              <a:rPr lang="en-US" b="0" i="0" dirty="0">
                <a:solidFill>
                  <a:srgbClr val="ECECEC"/>
                </a:solidFill>
                <a:effectLst/>
                <a:latin typeface="ui-sans-serif"/>
              </a:rPr>
              <a:t> optimized for your unique use case.</a:t>
            </a:r>
          </a:p>
          <a:p>
            <a:pPr algn="l"/>
            <a:endParaRPr lang="en-US" b="1" i="0" dirty="0">
              <a:solidFill>
                <a:srgbClr val="ECECEC"/>
              </a:solidFill>
              <a:effectLst/>
              <a:latin typeface="ui-sans-serif"/>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The takeaway? </a:t>
            </a:r>
            <a:r>
              <a:rPr lang="en-US" dirty="0"/>
              <a:t>Start simple, then scale. Move step by step—from basic prompt engineering to RAG and Agents and then to fine-tuning or custom models—only as needed. </a:t>
            </a:r>
            <a:r>
              <a:rPr lang="en-US" b="0" i="0" dirty="0">
                <a:solidFill>
                  <a:srgbClr val="ECECEC"/>
                </a:solidFill>
                <a:effectLst/>
                <a:latin typeface="ui-sans-serif"/>
              </a:rPr>
              <a:t>Fine-tuning and custom model development should only be considered when the preceding methods fail to deliver the desired results, as they involve significant cost and complexity.</a:t>
            </a:r>
          </a:p>
          <a:p>
            <a:pPr algn="l">
              <a:buFont typeface="Arial" panose="020B0604020202020204" pitchFamily="34" charset="0"/>
              <a:buChar char="•"/>
            </a:pPr>
            <a:endParaRPr lang="en-US" b="0" i="0" dirty="0">
              <a:solidFill>
                <a:srgbClr val="ECECEC"/>
              </a:solidFill>
              <a:effectLst/>
              <a:latin typeface="ui-sans-serif"/>
            </a:endParaRPr>
          </a:p>
          <a:p>
            <a:br>
              <a:rPr lang="en-US" dirty="0"/>
            </a:br>
            <a:br>
              <a:rPr lang="en-US" dirty="0"/>
            </a:br>
            <a:endParaRPr lang="en-US" dirty="0"/>
          </a:p>
        </p:txBody>
      </p:sp>
      <p:sp>
        <p:nvSpPr>
          <p:cNvPr id="4" name="Slide Number Placeholder 3"/>
          <p:cNvSpPr>
            <a:spLocks noGrp="1"/>
          </p:cNvSpPr>
          <p:nvPr>
            <p:ph type="sldNum" sz="quarter" idx="5"/>
          </p:nvPr>
        </p:nvSpPr>
        <p:spPr/>
        <p:txBody>
          <a:bodyPr/>
          <a:lstStyle/>
          <a:p>
            <a:fld id="{8234072B-B5A7-5041-A374-AAD0412FBA7B}" type="slidenum">
              <a:rPr lang="en-US" smtClean="0"/>
              <a:t>12</a:t>
            </a:fld>
            <a:endParaRPr lang="en-US"/>
          </a:p>
        </p:txBody>
      </p:sp>
    </p:spTree>
    <p:extLst>
      <p:ext uri="{BB962C8B-B14F-4D97-AF65-F5344CB8AC3E}">
        <p14:creationId xmlns:p14="http://schemas.microsoft.com/office/powerpoint/2010/main" val="3123666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exciting as AGI </a:t>
            </a:r>
            <a:r>
              <a:rPr lang="en-US" b="0" i="0" dirty="0">
                <a:solidFill>
                  <a:srgbClr val="ECECEC"/>
                </a:solidFill>
                <a:effectLst/>
                <a:latin typeface="ui-sans-serif"/>
              </a:rPr>
              <a:t>(Artificial General Intelligence)</a:t>
            </a:r>
            <a:r>
              <a:rPr lang="en-US" dirty="0"/>
              <a:t> is sounds, businesses don’t actually need it. What they truly care about are solutions that solve their specific problems—efficiently and cost-effectively.</a:t>
            </a:r>
          </a:p>
          <a:p>
            <a:r>
              <a:rPr lang="en-US" dirty="0"/>
              <a:t>Massive, mega-large LLMs may be impressive, but if they come with sky-high costs, they lose their appeal. What businesses really need are </a:t>
            </a:r>
            <a:r>
              <a:rPr lang="en-US" b="1" dirty="0"/>
              <a:t>cost-optimized, domain-specific models</a:t>
            </a:r>
            <a:r>
              <a:rPr lang="en-US" dirty="0"/>
              <a:t> tailored to their challenges.</a:t>
            </a:r>
          </a:p>
          <a:p>
            <a:endParaRPr lang="en-US" dirty="0"/>
          </a:p>
          <a:p>
            <a:r>
              <a:rPr lang="en-US" dirty="0"/>
              <a:t>I believe </a:t>
            </a:r>
            <a:r>
              <a:rPr lang="en-US" b="1" dirty="0"/>
              <a:t>2025 will be the year of small, specialized language models and agents</a:t>
            </a:r>
            <a:r>
              <a:rPr lang="en-US" dirty="0"/>
              <a:t>. These models aren’t about being the biggest—they’re about being the most effective for a given task.</a:t>
            </a:r>
          </a:p>
          <a:p>
            <a:r>
              <a:rPr lang="en-US" dirty="0"/>
              <a:t>Take this example: Instead of using general-purpose models like Gemini 1.5 Pro or GPT-4 Turbo Mini for function-calling tasks, you could turn to a specialized model like Functionary-Medium. It’s optimized for that specific job, may costs less for inference, and delivers comparable quality.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Or consider </a:t>
            </a:r>
            <a:r>
              <a:rPr lang="en-US" dirty="0" err="1"/>
              <a:t>BloombergGPT</a:t>
            </a:r>
            <a:r>
              <a:rPr lang="en-US" dirty="0"/>
              <a:t>, a model fine-tuned for financial tasks like stock market sentiment analysis. It’s built for the financial domain, delivering precision where general-purpose models might fall short. </a:t>
            </a:r>
            <a:r>
              <a:rPr lang="en-US" b="0" i="0" dirty="0">
                <a:solidFill>
                  <a:srgbClr val="ECECEC"/>
                </a:solidFill>
                <a:effectLst/>
                <a:latin typeface="ui-sans-serif"/>
              </a:rPr>
              <a:t>This model is a prime example of how businesses are moving towards </a:t>
            </a:r>
            <a:r>
              <a:rPr lang="en-US" b="1" i="0" dirty="0">
                <a:solidFill>
                  <a:srgbClr val="ECECEC"/>
                </a:solidFill>
                <a:effectLst/>
                <a:latin typeface="ui-sans-serif"/>
              </a:rPr>
              <a:t>task-specific LLMs</a:t>
            </a:r>
            <a:r>
              <a:rPr lang="en-US" b="0" i="0" dirty="0">
                <a:solidFill>
                  <a:srgbClr val="ECECEC"/>
                </a:solidFill>
                <a:effectLst/>
                <a:latin typeface="ui-sans-serif"/>
              </a:rPr>
              <a:t> that deliver better outcomes for their niche.</a:t>
            </a:r>
          </a:p>
          <a:p>
            <a:endParaRPr lang="en-US" dirty="0"/>
          </a:p>
          <a:p>
            <a:r>
              <a:rPr lang="en-US" dirty="0"/>
              <a:t>And this isn’t just theory. We already see </a:t>
            </a:r>
            <a:r>
              <a:rPr lang="en-US" b="1" dirty="0"/>
              <a:t>specialized models excelling in tasks like</a:t>
            </a:r>
            <a:r>
              <a:rPr lang="en-US" dirty="0"/>
              <a:t>:</a:t>
            </a:r>
          </a:p>
          <a:p>
            <a:r>
              <a:rPr lang="en-US" dirty="0"/>
              <a:t>🔶 Language and nonsense detection</a:t>
            </a:r>
          </a:p>
          <a:p>
            <a:r>
              <a:rPr lang="en-US" dirty="0"/>
              <a:t>🔶 Grammar verification</a:t>
            </a:r>
          </a:p>
          <a:p>
            <a:r>
              <a:rPr lang="en-US" dirty="0"/>
              <a:t>🔶 Sentiment analysis</a:t>
            </a:r>
          </a:p>
          <a:p>
            <a:r>
              <a:rPr lang="en-US" dirty="0"/>
              <a:t>🔶 Named Entity Recognition (NER)</a:t>
            </a:r>
          </a:p>
          <a:p>
            <a:r>
              <a:rPr lang="en-US" dirty="0"/>
              <a:t>🔶 SQL query generation</a:t>
            </a:r>
          </a:p>
          <a:p>
            <a:r>
              <a:rPr lang="en-US" dirty="0"/>
              <a:t>🔶 Guardrails to prevent harmful or unethical misuse</a:t>
            </a:r>
          </a:p>
          <a:p>
            <a:pPr>
              <a:buFont typeface="Arial" panose="020B0604020202020204" pitchFamily="34" charset="0"/>
              <a:buChar cha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Even embeddings are being optimized. OpenAI’s text-embedding-3-large ranks 38th on the MTEB leaderboard. But a competitor like BGE-ICL delivers comparable quality for </a:t>
            </a:r>
            <a:r>
              <a:rPr lang="en-US" b="1" dirty="0"/>
              <a:t>a fraction of the cost</a:t>
            </a:r>
            <a:r>
              <a:rPr lang="en-US" dirty="0"/>
              <a:t>—10x cheaper, in fact, while sitting on the 2</a:t>
            </a:r>
            <a:r>
              <a:rPr lang="en-US" baseline="30000" dirty="0"/>
              <a:t>nd</a:t>
            </a:r>
            <a:r>
              <a:rPr lang="en-US" dirty="0"/>
              <a:t> place on the leaderboard</a:t>
            </a:r>
            <a:r>
              <a:rPr lang="en-US" b="0" i="0" dirty="0">
                <a:solidFill>
                  <a:srgbClr val="ECECEC"/>
                </a:solidFill>
                <a:effectLst/>
                <a:latin typeface="ui-sans-serif"/>
              </a:rPr>
              <a:t>. </a:t>
            </a:r>
            <a:r>
              <a:rPr lang="en-US" dirty="0"/>
              <a:t>[PAUSE]</a:t>
            </a:r>
          </a:p>
          <a:p>
            <a:r>
              <a:rPr lang="en-US" dirty="0"/>
              <a:t>This is the </a:t>
            </a:r>
            <a:r>
              <a:rPr lang="en-US" b="1" dirty="0"/>
              <a:t>new norm: Multi-Model RAG.</a:t>
            </a:r>
            <a:r>
              <a:rPr lang="en-US" dirty="0"/>
              <a:t> Instead of defaulting to large, expensive models for everything, businesses are integrating smaller, specialized models into their pipelines. Some models excel in quality for narrow domains; others optimize for speed and cost.</a:t>
            </a:r>
          </a:p>
          <a:p>
            <a:endParaRPr lang="en-US" dirty="0"/>
          </a:p>
          <a:p>
            <a:r>
              <a:rPr lang="en-US" dirty="0"/>
              <a:t>Even major providers are catching on. OpenAI, for example, isn’t rushing to release GPT-5. Instead, they’re focusing on:</a:t>
            </a:r>
          </a:p>
          <a:p>
            <a:r>
              <a:rPr lang="en-US" dirty="0"/>
              <a:t>👉 Improving smaller, multi-language models</a:t>
            </a:r>
          </a:p>
          <a:p>
            <a:r>
              <a:rPr lang="en-US" dirty="0"/>
              <a:t>👉 Expanding agent capabilities for business needs</a:t>
            </a:r>
          </a:p>
          <a:p>
            <a:r>
              <a:rPr lang="en-US" dirty="0"/>
              <a:t>👉 Enhancing cost efficiency without sacrificing quality</a:t>
            </a:r>
          </a:p>
          <a:p>
            <a:endParaRPr lang="en-US" dirty="0"/>
          </a:p>
          <a:p>
            <a:r>
              <a:rPr lang="en-US" dirty="0"/>
              <a:t>The future of AI isn’t about having the largest model. It’s about having the </a:t>
            </a:r>
            <a:r>
              <a:rPr lang="en-US" b="1" dirty="0"/>
              <a:t>right models</a:t>
            </a:r>
            <a:r>
              <a:rPr lang="en-US" dirty="0"/>
              <a:t>—tailored, efficient, and specialized. For businesses, that’s how AI truly becomes a game-changer.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ECECEC"/>
                </a:solidFill>
                <a:effectLst/>
                <a:latin typeface="ui-sans-serif"/>
              </a:rPr>
              <a:t>I encourage you to explore models and decompose your pipelines with smaller sub-tasks that can incorporate models with specific use cases instead of defaulting to massive, generic LLMs. Large Models are still needed and useful but as one of many other models in your RAG pipeline.</a:t>
            </a:r>
          </a:p>
        </p:txBody>
      </p:sp>
      <p:sp>
        <p:nvSpPr>
          <p:cNvPr id="4" name="Slide Number Placeholder 3"/>
          <p:cNvSpPr>
            <a:spLocks noGrp="1"/>
          </p:cNvSpPr>
          <p:nvPr>
            <p:ph type="sldNum" sz="quarter" idx="5"/>
          </p:nvPr>
        </p:nvSpPr>
        <p:spPr/>
        <p:txBody>
          <a:bodyPr/>
          <a:lstStyle/>
          <a:p>
            <a:fld id="{8234072B-B5A7-5041-A374-AAD0412FBA7B}" type="slidenum">
              <a:rPr lang="en-US" smtClean="0"/>
              <a:t>13</a:t>
            </a:fld>
            <a:endParaRPr lang="en-US"/>
          </a:p>
        </p:txBody>
      </p:sp>
    </p:spTree>
    <p:extLst>
      <p:ext uri="{BB962C8B-B14F-4D97-AF65-F5344CB8AC3E}">
        <p14:creationId xmlns:p14="http://schemas.microsoft.com/office/powerpoint/2010/main" val="26848167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263EEC-C885-495E-CC36-006A41CE0A7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8836357-AD3B-681F-476C-CFD07A3D75D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A4F7679-9121-DEA9-AF71-5B1435AF75A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A4C0961-5CE9-E281-6746-D97083D0F8AB}"/>
              </a:ext>
            </a:extLst>
          </p:cNvPr>
          <p:cNvSpPr>
            <a:spLocks noGrp="1"/>
          </p:cNvSpPr>
          <p:nvPr>
            <p:ph type="sldNum" sz="quarter" idx="5"/>
          </p:nvPr>
        </p:nvSpPr>
        <p:spPr/>
        <p:txBody>
          <a:bodyPr/>
          <a:lstStyle/>
          <a:p>
            <a:fld id="{8234072B-B5A7-5041-A374-AAD0412FBA7B}" type="slidenum">
              <a:rPr lang="en-US" smtClean="0"/>
              <a:t>14</a:t>
            </a:fld>
            <a:endParaRPr lang="en-US"/>
          </a:p>
        </p:txBody>
      </p:sp>
    </p:spTree>
    <p:extLst>
      <p:ext uri="{BB962C8B-B14F-4D97-AF65-F5344CB8AC3E}">
        <p14:creationId xmlns:p14="http://schemas.microsoft.com/office/powerpoint/2010/main" val="30813382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26168E-F68D-260E-FDF5-AB0886D6398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A3E75E8-3898-20A9-96E4-F0428743D56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CD9710C-E9D3-508A-DA20-5F7E70B4B149}"/>
              </a:ext>
            </a:extLst>
          </p:cNvPr>
          <p:cNvSpPr>
            <a:spLocks noGrp="1"/>
          </p:cNvSpPr>
          <p:nvPr>
            <p:ph type="body" idx="1"/>
          </p:nvPr>
        </p:nvSpPr>
        <p:spPr/>
        <p:txBody>
          <a:bodyPr/>
          <a:lstStyle/>
          <a:p>
            <a:r>
              <a:rPr lang="en-US" dirty="0"/>
              <a:t>Let’s take a look at some of the most notable frameworks that can help you build a custom </a:t>
            </a:r>
            <a:r>
              <a:rPr lang="en-US" b="1" dirty="0"/>
              <a:t>Agentic RAG solution</a:t>
            </a:r>
            <a:r>
              <a:rPr lang="en-US" dirty="0"/>
              <a:t>—tools designed to streamline the process of coding integrations, retrieval, language models, and agent-like behavior.</a:t>
            </a:r>
          </a:p>
          <a:p>
            <a:endParaRPr lang="en-US" dirty="0"/>
          </a:p>
          <a:p>
            <a:r>
              <a:rPr lang="en-US" b="1" dirty="0"/>
              <a:t>🔹 </a:t>
            </a:r>
            <a:r>
              <a:rPr lang="en-US" dirty="0"/>
              <a:t>To start, I want to highlight </a:t>
            </a:r>
            <a:r>
              <a:rPr lang="en-US" b="1" dirty="0"/>
              <a:t>these key frameworks</a:t>
            </a:r>
            <a:r>
              <a:rPr lang="en-US" dirty="0"/>
              <a:t>: </a:t>
            </a:r>
            <a:r>
              <a:rPr lang="en-US" b="1" dirty="0" err="1"/>
              <a:t>LangChain</a:t>
            </a:r>
            <a:r>
              <a:rPr lang="en-US" dirty="0"/>
              <a:t>, </a:t>
            </a:r>
            <a:r>
              <a:rPr lang="en-US" b="1" dirty="0" err="1"/>
              <a:t>LlamaIndex</a:t>
            </a:r>
            <a:r>
              <a:rPr lang="en-US" dirty="0"/>
              <a:t>, and </a:t>
            </a:r>
            <a:r>
              <a:rPr lang="en-US" b="1" dirty="0" err="1"/>
              <a:t>DSPy</a:t>
            </a:r>
            <a:r>
              <a:rPr lang="en-US" b="1" dirty="0"/>
              <a:t>.</a:t>
            </a:r>
            <a:r>
              <a:rPr lang="en-US" dirty="0"/>
              <a:t> These are powerful platforms for creating your Agentic RAG pipeline. Each has its unique strengths, but they all offer flexible ways to combine retrieval and generation with your chosen language model.</a:t>
            </a:r>
          </a:p>
          <a:p>
            <a:endParaRPr lang="en-US" dirty="0"/>
          </a:p>
          <a:p>
            <a:r>
              <a:rPr lang="en-US" dirty="0"/>
              <a:t>Now, for those of you just starting out—especially if you’re a visual learner—let me introduce </a:t>
            </a:r>
            <a:r>
              <a:rPr lang="en-US" b="1" dirty="0" err="1"/>
              <a:t>LangFlow</a:t>
            </a:r>
            <a:r>
              <a:rPr lang="en-US" b="1" dirty="0"/>
              <a:t>.</a:t>
            </a:r>
            <a:r>
              <a:rPr lang="en-US" dirty="0"/>
              <a:t> This tool is a game-changer for you. It’s a low-code, drag-and-drop interface where you can visually design your pipeline. Simply use templates of RAG pipelines, drag and drop components, </a:t>
            </a:r>
            <a:r>
              <a:rPr lang="en-US" b="0" i="0" dirty="0">
                <a:solidFill>
                  <a:srgbClr val="ECECEC"/>
                </a:solidFill>
                <a:effectLst/>
                <a:latin typeface="ui-sans-serif"/>
              </a:rPr>
              <a:t>venture into </a:t>
            </a:r>
            <a:r>
              <a:rPr lang="en-US" dirty="0"/>
              <a:t>customize them to your needs, and—if you want—dive deeper into the Python code to tune everything. It’s an intuitive way to learn how RAG and agents work under the hood while building something functional.</a:t>
            </a:r>
          </a:p>
          <a:p>
            <a:endParaRPr lang="en-US" dirty="0"/>
          </a:p>
          <a:p>
            <a:r>
              <a:rPr lang="en-US" dirty="0"/>
              <a:t>But converting complex files like PDFs or DOCX (Word Documents) into Markdown isn’t always straightforward. Here are a few standout document parsers to consider:</a:t>
            </a:r>
          </a:p>
          <a:p>
            <a:r>
              <a:rPr lang="en-US" b="1" dirty="0"/>
              <a:t>🔹 Unstructured, IBM </a:t>
            </a:r>
            <a:r>
              <a:rPr lang="en-US" b="1" dirty="0" err="1"/>
              <a:t>Docling</a:t>
            </a:r>
            <a:r>
              <a:rPr lang="en-US" b="1" dirty="0"/>
              <a:t>, </a:t>
            </a:r>
            <a:r>
              <a:rPr lang="en-US" b="1" dirty="0" err="1"/>
              <a:t>LlamaParser</a:t>
            </a:r>
            <a:r>
              <a:rPr lang="en-US" b="1" dirty="0"/>
              <a:t> combined with emerging and promising Multi-Modal LLMs and VLM models that can process files with both Text and Visually.</a:t>
            </a:r>
          </a:p>
          <a:p>
            <a:pPr>
              <a:buFont typeface="Arial" panose="020B0604020202020204" pitchFamily="34" charset="0"/>
              <a:buChar char="•"/>
            </a:pPr>
            <a:endParaRPr lang="en-US" dirty="0"/>
          </a:p>
          <a:p>
            <a:r>
              <a:rPr lang="en-US" dirty="0"/>
              <a:t>These tools bridge the gap between raw data and what your language model can handle efficiently.</a:t>
            </a:r>
          </a:p>
          <a:p>
            <a:endParaRPr lang="en-US" dirty="0"/>
          </a:p>
          <a:p>
            <a:r>
              <a:rPr lang="en-US" dirty="0"/>
              <a:t>Now, a word of caution. Preparing documents for your pipeline is a balancing act. You’ll need to account for the limitations of language models, the complexity of your data, and, of course, the costs—especially when scaling up. It’s a challenge, but mastering this step is absolutely critical for building an enterprise RAG solution.</a:t>
            </a:r>
          </a:p>
        </p:txBody>
      </p:sp>
      <p:sp>
        <p:nvSpPr>
          <p:cNvPr id="4" name="Slide Number Placeholder 3">
            <a:extLst>
              <a:ext uri="{FF2B5EF4-FFF2-40B4-BE49-F238E27FC236}">
                <a16:creationId xmlns:a16="http://schemas.microsoft.com/office/drawing/2014/main" id="{FF1D13EA-E4E7-FF79-0AE2-076344C42A32}"/>
              </a:ext>
            </a:extLst>
          </p:cNvPr>
          <p:cNvSpPr>
            <a:spLocks noGrp="1"/>
          </p:cNvSpPr>
          <p:nvPr>
            <p:ph type="sldNum" sz="quarter" idx="5"/>
          </p:nvPr>
        </p:nvSpPr>
        <p:spPr/>
        <p:txBody>
          <a:bodyPr/>
          <a:lstStyle/>
          <a:p>
            <a:fld id="{8234072B-B5A7-5041-A374-AAD0412FBA7B}" type="slidenum">
              <a:rPr lang="en-US" smtClean="0"/>
              <a:t>15</a:t>
            </a:fld>
            <a:endParaRPr lang="en-US"/>
          </a:p>
        </p:txBody>
      </p:sp>
    </p:spTree>
    <p:extLst>
      <p:ext uri="{BB962C8B-B14F-4D97-AF65-F5344CB8AC3E}">
        <p14:creationId xmlns:p14="http://schemas.microsoft.com/office/powerpoint/2010/main" val="41280178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539D96-1104-24EF-C8D9-EA5BAB810D0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A15900F-B330-6359-CFFB-E5142FC7399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ADD6AE8-57AD-A7D3-3E1D-9725327CAD34}"/>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053D7655-2901-F916-A86E-CB0DBC25DE4B}"/>
              </a:ext>
            </a:extLst>
          </p:cNvPr>
          <p:cNvSpPr>
            <a:spLocks noGrp="1"/>
          </p:cNvSpPr>
          <p:nvPr>
            <p:ph type="sldNum" sz="quarter" idx="5"/>
          </p:nvPr>
        </p:nvSpPr>
        <p:spPr/>
        <p:txBody>
          <a:bodyPr/>
          <a:lstStyle/>
          <a:p>
            <a:fld id="{8234072B-B5A7-5041-A374-AAD0412FBA7B}" type="slidenum">
              <a:rPr lang="en-US" smtClean="0"/>
              <a:t>16</a:t>
            </a:fld>
            <a:endParaRPr lang="en-US"/>
          </a:p>
        </p:txBody>
      </p:sp>
    </p:spTree>
    <p:extLst>
      <p:ext uri="{BB962C8B-B14F-4D97-AF65-F5344CB8AC3E}">
        <p14:creationId xmlns:p14="http://schemas.microsoft.com/office/powerpoint/2010/main" val="27497971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234072B-B5A7-5041-A374-AAD0412FBA7B}" type="slidenum">
              <a:rPr lang="en-US" smtClean="0"/>
              <a:t>17</a:t>
            </a:fld>
            <a:endParaRPr lang="en-US"/>
          </a:p>
        </p:txBody>
      </p:sp>
    </p:spTree>
    <p:extLst>
      <p:ext uri="{BB962C8B-B14F-4D97-AF65-F5344CB8AC3E}">
        <p14:creationId xmlns:p14="http://schemas.microsoft.com/office/powerpoint/2010/main" val="39510828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It all started with LLM models. And naturally first step would be to to Prompt Engineer user requests to get better results.</a:t>
            </a:r>
          </a:p>
        </p:txBody>
      </p:sp>
      <p:sp>
        <p:nvSpPr>
          <p:cNvPr id="4" name="Slide Number Placeholder 3"/>
          <p:cNvSpPr>
            <a:spLocks noGrp="1"/>
          </p:cNvSpPr>
          <p:nvPr>
            <p:ph type="sldNum" sz="quarter" idx="5"/>
          </p:nvPr>
        </p:nvSpPr>
        <p:spPr/>
        <p:txBody>
          <a:bodyPr/>
          <a:lstStyle/>
          <a:p>
            <a:fld id="{8234072B-B5A7-5041-A374-AAD0412FBA7B}" type="slidenum">
              <a:rPr lang="en-US" smtClean="0"/>
              <a:t>2</a:t>
            </a:fld>
            <a:endParaRPr lang="en-US"/>
          </a:p>
        </p:txBody>
      </p:sp>
    </p:spTree>
    <p:extLst>
      <p:ext uri="{BB962C8B-B14F-4D97-AF65-F5344CB8AC3E}">
        <p14:creationId xmlns:p14="http://schemas.microsoft.com/office/powerpoint/2010/main" val="8155889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505144-FB55-8649-DCAD-6EE6DF0F77A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0DEDA6B-DE31-91C9-6DC2-E4DF1C3BD71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A98EA32-1707-D438-2C5F-AECE8A3FD5BE}"/>
              </a:ext>
            </a:extLst>
          </p:cNvPr>
          <p:cNvSpPr>
            <a:spLocks noGrp="1"/>
          </p:cNvSpPr>
          <p:nvPr>
            <p:ph type="body" idx="1"/>
          </p:nvPr>
        </p:nvSpPr>
        <p:spPr/>
        <p:txBody>
          <a:bodyPr/>
          <a:lstStyle/>
          <a:p>
            <a:pPr algn="l"/>
            <a:r>
              <a:rPr lang="en-US" i="1" dirty="0"/>
              <a:t>Imagine this: A user asks a question, but the model's response feels incomplete or generic lucking some information. </a:t>
            </a:r>
            <a:r>
              <a:rPr lang="en-US" b="0" i="0" dirty="0">
                <a:solidFill>
                  <a:srgbClr val="ECECEC"/>
                </a:solidFill>
                <a:effectLst/>
                <a:latin typeface="ui-sans-serif"/>
              </a:rPr>
              <a:t>Here’s something we discovered: When we add extra information to a user’s question, the response improves dramatically. 💡</a:t>
            </a:r>
          </a:p>
          <a:p>
            <a:pPr algn="l"/>
            <a:r>
              <a:rPr lang="en-US" b="0" i="0" dirty="0">
                <a:solidFill>
                  <a:srgbClr val="ECECEC"/>
                </a:solidFill>
                <a:effectLst/>
                <a:latin typeface="ui-sans-serif"/>
              </a:rPr>
              <a:t>By ‘extra information,’ I mean </a:t>
            </a:r>
            <a:r>
              <a:rPr lang="en-US" b="1" i="0" dirty="0">
                <a:solidFill>
                  <a:srgbClr val="ECECEC"/>
                </a:solidFill>
                <a:effectLst/>
                <a:latin typeface="ui-sans-serif"/>
              </a:rPr>
              <a:t>external knowledge sources</a:t>
            </a:r>
            <a:r>
              <a:rPr lang="en-US" b="0" i="0" dirty="0">
                <a:solidFill>
                  <a:srgbClr val="ECECEC"/>
                </a:solidFill>
                <a:effectLst/>
                <a:latin typeface="ui-sans-serif"/>
              </a:rPr>
              <a:t>—anything outside the language model’s own training. 🌍 Think of live databases, up-to-date facts, business documentation, or specialized domain knowledge.</a:t>
            </a:r>
          </a:p>
          <a:p>
            <a:pPr algn="l"/>
            <a:endParaRPr lang="en-US" b="0" i="0" dirty="0">
              <a:solidFill>
                <a:srgbClr val="ECECEC"/>
              </a:solidFill>
              <a:effectLst/>
              <a:latin typeface="ui-sans-serif"/>
            </a:endParaRPr>
          </a:p>
          <a:p>
            <a:pPr algn="l"/>
            <a:r>
              <a:rPr lang="en-US" i="1" dirty="0"/>
              <a:t>This is where RAG, or Retrieval-Augmented Generation, comes in. </a:t>
            </a:r>
            <a:r>
              <a:rPr lang="en-US" b="0" i="1" dirty="0">
                <a:solidFill>
                  <a:srgbClr val="ECECEC"/>
                </a:solidFill>
                <a:effectLst/>
                <a:latin typeface="ui-sans-serif"/>
              </a:rPr>
              <a:t>🔍✨</a:t>
            </a:r>
            <a:br>
              <a:rPr lang="en-US" b="0" i="1" dirty="0">
                <a:solidFill>
                  <a:srgbClr val="ECECEC"/>
                </a:solidFill>
                <a:effectLst/>
                <a:latin typeface="ui-sans-serif"/>
              </a:rPr>
            </a:br>
            <a:r>
              <a:rPr lang="en-US" i="1" dirty="0"/>
              <a:t>Think of it as ability to speak with your data:</a:t>
            </a:r>
            <a:br>
              <a:rPr lang="en-US" b="0" i="1" dirty="0">
                <a:solidFill>
                  <a:srgbClr val="ECECEC"/>
                </a:solidFill>
                <a:effectLst/>
                <a:latin typeface="ui-sans-serif"/>
              </a:rPr>
            </a:br>
            <a:r>
              <a:rPr lang="en-US" b="0" i="1" dirty="0">
                <a:solidFill>
                  <a:srgbClr val="ECECEC"/>
                </a:solidFill>
                <a:effectLst/>
                <a:latin typeface="ui-sans-serif"/>
              </a:rPr>
              <a:t>1️⃣ </a:t>
            </a:r>
            <a:r>
              <a:rPr lang="en-US" b="1" i="1" dirty="0">
                <a:solidFill>
                  <a:srgbClr val="ECECEC"/>
                </a:solidFill>
                <a:effectLst/>
                <a:latin typeface="ui-sans-serif"/>
              </a:rPr>
              <a:t>Retriever </a:t>
            </a:r>
            <a:r>
              <a:rPr lang="en-US" i="1" dirty="0"/>
              <a:t>fetches the most relevant extra details from external sources</a:t>
            </a:r>
          </a:p>
          <a:p>
            <a:pPr algn="l"/>
            <a:r>
              <a:rPr lang="en-US" b="0" i="1" dirty="0">
                <a:solidFill>
                  <a:srgbClr val="ECECEC"/>
                </a:solidFill>
                <a:effectLst/>
                <a:latin typeface="ui-sans-serif"/>
              </a:rPr>
              <a:t>2️⃣ </a:t>
            </a:r>
            <a:r>
              <a:rPr lang="en-US" b="1" i="1" dirty="0">
                <a:solidFill>
                  <a:srgbClr val="ECECEC"/>
                </a:solidFill>
                <a:effectLst/>
                <a:latin typeface="ui-sans-serif"/>
              </a:rPr>
              <a:t>Blends it seamlessly</a:t>
            </a:r>
            <a:r>
              <a:rPr lang="en-US" b="0" i="1" dirty="0">
                <a:solidFill>
                  <a:srgbClr val="ECECEC"/>
                </a:solidFill>
                <a:effectLst/>
                <a:latin typeface="ui-sans-serif"/>
              </a:rPr>
              <a:t> with the original user question to give a much more grounded and accurate response.</a:t>
            </a:r>
          </a:p>
          <a:p>
            <a:pPr algn="l"/>
            <a:endParaRPr lang="en-US" b="0" i="0" dirty="0">
              <a:solidFill>
                <a:srgbClr val="ECECEC"/>
              </a:solidFill>
              <a:effectLst/>
              <a:latin typeface="ui-sans-serif"/>
            </a:endParaRPr>
          </a:p>
          <a:p>
            <a:r>
              <a:rPr lang="en-US" b="0" i="1" dirty="0">
                <a:solidFill>
                  <a:srgbClr val="ECECEC"/>
                </a:solidFill>
                <a:effectLst/>
                <a:latin typeface="ui-sans-serif"/>
              </a:rPr>
              <a:t>The result? 🚀 </a:t>
            </a:r>
            <a:r>
              <a:rPr lang="en-US" i="1" dirty="0"/>
              <a:t>A sharper, more insightful reply that better answers the user prompt.</a:t>
            </a:r>
            <a:endParaRPr lang="en-US" dirty="0"/>
          </a:p>
        </p:txBody>
      </p:sp>
      <p:sp>
        <p:nvSpPr>
          <p:cNvPr id="4" name="Slide Number Placeholder 3">
            <a:extLst>
              <a:ext uri="{FF2B5EF4-FFF2-40B4-BE49-F238E27FC236}">
                <a16:creationId xmlns:a16="http://schemas.microsoft.com/office/drawing/2014/main" id="{46877B3A-EABE-1935-90C7-67733A74C5E1}"/>
              </a:ext>
            </a:extLst>
          </p:cNvPr>
          <p:cNvSpPr>
            <a:spLocks noGrp="1"/>
          </p:cNvSpPr>
          <p:nvPr>
            <p:ph type="sldNum" sz="quarter" idx="5"/>
          </p:nvPr>
        </p:nvSpPr>
        <p:spPr/>
        <p:txBody>
          <a:bodyPr/>
          <a:lstStyle/>
          <a:p>
            <a:fld id="{8234072B-B5A7-5041-A374-AAD0412FBA7B}" type="slidenum">
              <a:rPr lang="en-US" smtClean="0"/>
              <a:t>3</a:t>
            </a:fld>
            <a:endParaRPr lang="en-US"/>
          </a:p>
        </p:txBody>
      </p:sp>
    </p:spTree>
    <p:extLst>
      <p:ext uri="{BB962C8B-B14F-4D97-AF65-F5344CB8AC3E}">
        <p14:creationId xmlns:p14="http://schemas.microsoft.com/office/powerpoint/2010/main" val="1777623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B39101-7793-8B79-3834-CD9F867857B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3DBC23B-9212-A709-71AC-86D988D2FFA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AEBD4AE-6EE5-A065-9558-A79D9DB2B2F8}"/>
              </a:ext>
            </a:extLst>
          </p:cNvPr>
          <p:cNvSpPr>
            <a:spLocks noGrp="1"/>
          </p:cNvSpPr>
          <p:nvPr>
            <p:ph type="body" idx="1"/>
          </p:nvPr>
        </p:nvSpPr>
        <p:spPr/>
        <p:txBody>
          <a:bodyPr/>
          <a:lstStyle/>
          <a:p>
            <a:pPr algn="l"/>
            <a:r>
              <a:rPr lang="en-US" b="0" i="0" dirty="0">
                <a:solidFill>
                  <a:srgbClr val="ECECEC"/>
                </a:solidFill>
                <a:effectLst/>
                <a:latin typeface="ui-sans-serif"/>
              </a:rPr>
              <a:t>Let’s break down how RAG works. It’s a two-step process: </a:t>
            </a:r>
          </a:p>
          <a:p>
            <a:pPr algn="l"/>
            <a:r>
              <a:rPr lang="en-US" b="0" i="0" dirty="0">
                <a:solidFill>
                  <a:srgbClr val="ECECEC"/>
                </a:solidFill>
                <a:effectLst/>
                <a:latin typeface="ui-sans-serif"/>
              </a:rPr>
              <a:t>1️⃣ </a:t>
            </a:r>
            <a:r>
              <a:rPr lang="en-US" b="1" i="0" dirty="0">
                <a:solidFill>
                  <a:srgbClr val="ECECEC"/>
                </a:solidFill>
                <a:effectLst/>
                <a:latin typeface="ui-sans-serif"/>
              </a:rPr>
              <a:t>Data ingestion</a:t>
            </a:r>
            <a:r>
              <a:rPr lang="en-US" b="0" i="0" dirty="0">
                <a:solidFill>
                  <a:srgbClr val="ECECEC"/>
                </a:solidFill>
                <a:effectLst/>
                <a:latin typeface="ui-sans-serif"/>
              </a:rPr>
              <a:t> </a:t>
            </a:r>
          </a:p>
          <a:p>
            <a:pPr algn="l"/>
            <a:r>
              <a:rPr lang="en-US" b="0" i="0" dirty="0">
                <a:solidFill>
                  <a:srgbClr val="ECECEC"/>
                </a:solidFill>
                <a:effectLst/>
                <a:latin typeface="ui-sans-serif"/>
              </a:rPr>
              <a:t>2️⃣ </a:t>
            </a:r>
            <a:r>
              <a:rPr lang="en-US" b="1" i="0" dirty="0">
                <a:solidFill>
                  <a:srgbClr val="ECECEC"/>
                </a:solidFill>
                <a:effectLst/>
                <a:latin typeface="ui-sans-serif"/>
              </a:rPr>
              <a:t>Runtime execution</a:t>
            </a:r>
          </a:p>
          <a:p>
            <a:pPr algn="l"/>
            <a:endParaRPr lang="en-US" b="0" i="0" dirty="0">
              <a:solidFill>
                <a:srgbClr val="ECECEC"/>
              </a:solidFill>
              <a:effectLst/>
              <a:latin typeface="ui-sans-serif"/>
            </a:endParaRPr>
          </a:p>
          <a:p>
            <a:pPr algn="l"/>
            <a:r>
              <a:rPr lang="en-US" b="0" i="1" dirty="0">
                <a:solidFill>
                  <a:srgbClr val="ECECEC"/>
                </a:solidFill>
                <a:effectLst/>
                <a:latin typeface="ui-sans-serif"/>
              </a:rPr>
              <a:t>👉  </a:t>
            </a:r>
            <a:r>
              <a:rPr lang="en-US" b="0" i="0" dirty="0">
                <a:solidFill>
                  <a:srgbClr val="ECECEC"/>
                </a:solidFill>
                <a:effectLst/>
                <a:latin typeface="ui-sans-serif"/>
              </a:rPr>
              <a:t>First, in the data ingestion phase, the developer in advance prepares the pipeline by preprocessing information and uploading it into a searchable database—often a </a:t>
            </a:r>
            <a:r>
              <a:rPr lang="en-US" b="1" i="0" dirty="0">
                <a:solidFill>
                  <a:srgbClr val="ECECEC"/>
                </a:solidFill>
                <a:effectLst/>
                <a:latin typeface="ui-sans-serif"/>
              </a:rPr>
              <a:t>vector store.</a:t>
            </a:r>
            <a:r>
              <a:rPr lang="en-US" b="0" i="0" dirty="0">
                <a:solidFill>
                  <a:srgbClr val="ECECEC"/>
                </a:solidFill>
                <a:effectLst/>
                <a:latin typeface="ui-sans-serif"/>
              </a:rPr>
              <a:t> Think of this as building a knowledge foundation.</a:t>
            </a:r>
          </a:p>
          <a:p>
            <a:pPr algn="l"/>
            <a:r>
              <a:rPr lang="en-US" b="0" i="1" dirty="0">
                <a:solidFill>
                  <a:srgbClr val="ECECEC"/>
                </a:solidFill>
                <a:effectLst/>
                <a:latin typeface="ui-sans-serif"/>
              </a:rPr>
              <a:t>👉  </a:t>
            </a:r>
            <a:r>
              <a:rPr lang="en-US" b="0" i="0" dirty="0">
                <a:solidFill>
                  <a:srgbClr val="ECECEC"/>
                </a:solidFill>
                <a:effectLst/>
                <a:latin typeface="ui-sans-serif"/>
              </a:rPr>
              <a:t>Then comes </a:t>
            </a:r>
            <a:r>
              <a:rPr lang="en-US" b="1" i="0" dirty="0">
                <a:solidFill>
                  <a:srgbClr val="ECECEC"/>
                </a:solidFill>
                <a:effectLst/>
                <a:latin typeface="ui-sans-serif"/>
              </a:rPr>
              <a:t>runtime execution.</a:t>
            </a:r>
            <a:r>
              <a:rPr lang="en-US" b="0" i="0" dirty="0">
                <a:solidFill>
                  <a:srgbClr val="ECECEC"/>
                </a:solidFill>
                <a:effectLst/>
                <a:latin typeface="ui-sans-serif"/>
              </a:rPr>
              <a:t> Each time when a user asks a question, the pipeline retrieves the most relevant pieces of information from that database. This information becomes the 'context' the language model uses to craft a response.</a:t>
            </a:r>
          </a:p>
          <a:p>
            <a:pPr algn="l"/>
            <a:endParaRPr lang="en-US" b="0" i="0" dirty="0">
              <a:solidFill>
                <a:srgbClr val="ECECEC"/>
              </a:solidFill>
              <a:effectLst/>
              <a:latin typeface="ui-sans-serif"/>
            </a:endParaRPr>
          </a:p>
          <a:p>
            <a:pPr algn="l"/>
            <a:r>
              <a:rPr lang="en-US" b="0" i="0" dirty="0">
                <a:solidFill>
                  <a:srgbClr val="ECECEC"/>
                </a:solidFill>
                <a:effectLst/>
                <a:latin typeface="ui-sans-serif"/>
              </a:rPr>
              <a:t>This is the foundational version of RAG: the </a:t>
            </a:r>
            <a:r>
              <a:rPr lang="en-US" b="1" i="0" dirty="0">
                <a:solidFill>
                  <a:srgbClr val="ECECEC"/>
                </a:solidFill>
                <a:effectLst/>
                <a:latin typeface="ui-sans-serif"/>
              </a:rPr>
              <a:t>'naïve' implementation.</a:t>
            </a:r>
            <a:r>
              <a:rPr lang="en-US" b="0" i="0" dirty="0">
                <a:solidFill>
                  <a:srgbClr val="ECECEC"/>
                </a:solidFill>
                <a:effectLst/>
                <a:latin typeface="ui-sans-serif"/>
              </a:rPr>
              <a:t> </a:t>
            </a:r>
            <a:r>
              <a:rPr lang="en-US" b="0" i="1" dirty="0">
                <a:solidFill>
                  <a:srgbClr val="ECECEC"/>
                </a:solidFill>
                <a:effectLst/>
                <a:latin typeface="ui-sans-serif"/>
              </a:rPr>
              <a:t>It’s a simple </a:t>
            </a:r>
            <a:r>
              <a:rPr lang="en-US" b="0" i="0" dirty="0">
                <a:solidFill>
                  <a:srgbClr val="ECECEC"/>
                </a:solidFill>
                <a:effectLst/>
                <a:latin typeface="ui-sans-serif"/>
              </a:rPr>
              <a:t>single-shot interaction. It retrieves information and generates an answer in one go.</a:t>
            </a:r>
          </a:p>
          <a:p>
            <a:endParaRPr lang="en-US" b="0" i="0" dirty="0">
              <a:solidFill>
                <a:srgbClr val="ECECEC"/>
              </a:solidFill>
              <a:effectLst/>
              <a:latin typeface="ui-sans-serif"/>
            </a:endParaRPr>
          </a:p>
          <a:p>
            <a:r>
              <a:rPr lang="en-US" b="1" dirty="0"/>
              <a:t>Not all documents are LLM-friendly. Reason? They all created for humans to interact visually via User Interface</a:t>
            </a:r>
            <a:br>
              <a:rPr lang="en-US" b="0" i="0" dirty="0">
                <a:solidFill>
                  <a:srgbClr val="ECECEC"/>
                </a:solidFill>
                <a:effectLst/>
                <a:latin typeface="ui-sans-serif"/>
              </a:rPr>
            </a:br>
            <a:r>
              <a:rPr lang="en-US" dirty="0"/>
              <a:t>File formats like HTML, PDF, DOCX (Word Documents), and XLSX (Excel Spreadsheets) are often packed with visual elements—fonts, colors, tables, formulas, pictures, and graphs—that don’t translate neatly into text. These complexities can trip up your language model, making accurate processing difficult.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 how do we handle this? The solution is to </a:t>
            </a:r>
            <a:r>
              <a:rPr lang="en-US" b="1" dirty="0"/>
              <a:t>parse and extract the content</a:t>
            </a:r>
            <a:r>
              <a:rPr lang="en-US" dirty="0"/>
              <a:t> into a machine-readable format documents. </a:t>
            </a:r>
            <a:r>
              <a:rPr lang="en-US" b="1" dirty="0"/>
              <a:t>Markdown</a:t>
            </a:r>
            <a:r>
              <a:rPr lang="en-US" dirty="0"/>
              <a:t> is an excellent choice—it’s lightweight and much easier for language models to process. And while there’s much more to say about this process, that’s a topic for another presentation.</a:t>
            </a:r>
          </a:p>
          <a:p>
            <a:endParaRPr lang="en-US" b="0" i="0" dirty="0">
              <a:solidFill>
                <a:srgbClr val="ECECEC"/>
              </a:solidFill>
              <a:effectLst/>
              <a:latin typeface="ui-sans-serif"/>
            </a:endParaRPr>
          </a:p>
          <a:p>
            <a:pPr algn="l"/>
            <a:endParaRPr lang="en-US" dirty="0"/>
          </a:p>
        </p:txBody>
      </p:sp>
      <p:sp>
        <p:nvSpPr>
          <p:cNvPr id="4" name="Slide Number Placeholder 3">
            <a:extLst>
              <a:ext uri="{FF2B5EF4-FFF2-40B4-BE49-F238E27FC236}">
                <a16:creationId xmlns:a16="http://schemas.microsoft.com/office/drawing/2014/main" id="{F5E7967D-FD5E-43E3-AA05-8D060A055896}"/>
              </a:ext>
            </a:extLst>
          </p:cNvPr>
          <p:cNvSpPr>
            <a:spLocks noGrp="1"/>
          </p:cNvSpPr>
          <p:nvPr>
            <p:ph type="sldNum" sz="quarter" idx="5"/>
          </p:nvPr>
        </p:nvSpPr>
        <p:spPr/>
        <p:txBody>
          <a:bodyPr/>
          <a:lstStyle/>
          <a:p>
            <a:fld id="{8234072B-B5A7-5041-A374-AAD0412FBA7B}" type="slidenum">
              <a:rPr lang="en-US" smtClean="0"/>
              <a:t>4</a:t>
            </a:fld>
            <a:endParaRPr lang="en-US"/>
          </a:p>
        </p:txBody>
      </p:sp>
    </p:spTree>
    <p:extLst>
      <p:ext uri="{BB962C8B-B14F-4D97-AF65-F5344CB8AC3E}">
        <p14:creationId xmlns:p14="http://schemas.microsoft.com/office/powerpoint/2010/main" val="5209260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47DE21-3349-DD86-D9BA-66A960F82EC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18CEC52-AC2F-0494-EFA0-2B705ADC9B2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8FAE4E6-9F53-AC5C-D692-C35DAF048F2F}"/>
              </a:ext>
            </a:extLst>
          </p:cNvPr>
          <p:cNvSpPr>
            <a:spLocks noGrp="1"/>
          </p:cNvSpPr>
          <p:nvPr>
            <p:ph type="body" idx="1"/>
          </p:nvPr>
        </p:nvSpPr>
        <p:spPr/>
        <p:txBody>
          <a:bodyPr/>
          <a:lstStyle/>
          <a:p>
            <a:pPr algn="l"/>
            <a:r>
              <a:rPr lang="en-US" b="0" i="0" dirty="0">
                <a:solidFill>
                  <a:srgbClr val="ECECEC"/>
                </a:solidFill>
                <a:effectLst/>
                <a:latin typeface="ui-sans-serif"/>
              </a:rPr>
              <a:t>Let’s take a closer look at the </a:t>
            </a:r>
            <a:r>
              <a:rPr lang="en-US" b="1" i="0" dirty="0">
                <a:solidFill>
                  <a:srgbClr val="ECECEC"/>
                </a:solidFill>
                <a:effectLst/>
                <a:latin typeface="ui-sans-serif"/>
              </a:rPr>
              <a:t>ingestion stage</a:t>
            </a:r>
            <a:r>
              <a:rPr lang="en-US" b="0" i="0" dirty="0">
                <a:solidFill>
                  <a:srgbClr val="ECECEC"/>
                </a:solidFill>
                <a:effectLst/>
                <a:latin typeface="ui-sans-serif"/>
              </a:rPr>
              <a:t> in a RAG pipeline—where the foundation is built.</a:t>
            </a:r>
          </a:p>
          <a:p>
            <a:pPr algn="l"/>
            <a:r>
              <a:rPr lang="en-US" b="0" i="0" dirty="0">
                <a:solidFill>
                  <a:srgbClr val="ECECEC"/>
                </a:solidFill>
                <a:effectLst/>
                <a:latin typeface="ui-sans-serif"/>
              </a:rPr>
              <a:t>1️⃣ First, </a:t>
            </a:r>
            <a:r>
              <a:rPr lang="en-US" b="1" i="0" dirty="0">
                <a:solidFill>
                  <a:srgbClr val="ECECEC"/>
                </a:solidFill>
                <a:effectLst/>
                <a:latin typeface="ui-sans-serif"/>
              </a:rPr>
              <a:t>cleaning the data</a:t>
            </a:r>
            <a:r>
              <a:rPr lang="en-US" b="0" i="0" dirty="0">
                <a:solidFill>
                  <a:srgbClr val="ECECEC"/>
                </a:solidFill>
                <a:effectLst/>
                <a:latin typeface="ui-sans-serif"/>
              </a:rPr>
              <a:t> is non-negotiable. Why? Because noisy or irrelevant content—things like ASCII art, leftover HTML tags, or other random artifacts—can confuse the language model. </a:t>
            </a:r>
          </a:p>
          <a:p>
            <a:pPr algn="l"/>
            <a:r>
              <a:rPr lang="en-US" b="0" i="0" dirty="0">
                <a:solidFill>
                  <a:srgbClr val="ECECEC"/>
                </a:solidFill>
                <a:effectLst/>
                <a:latin typeface="ui-sans-serif"/>
              </a:rPr>
              <a:t>2️⃣ After cleaning, the data is broken into smaller, manageable fragments - chunks. </a:t>
            </a:r>
          </a:p>
          <a:p>
            <a:pPr algn="l"/>
            <a:r>
              <a:rPr lang="en-US" b="0" i="0" dirty="0">
                <a:solidFill>
                  <a:srgbClr val="ECECEC"/>
                </a:solidFill>
                <a:effectLst/>
                <a:latin typeface="ui-sans-serif"/>
              </a:rPr>
              <a:t>3️⃣ For each chunk, we create vector embeddings—essentially, a mathematical fingerprint of the data you can think of as coordinates. </a:t>
            </a:r>
          </a:p>
          <a:p>
            <a:pPr algn="l"/>
            <a:r>
              <a:rPr lang="en-US" b="0" i="0" dirty="0">
                <a:solidFill>
                  <a:srgbClr val="ECECEC"/>
                </a:solidFill>
                <a:effectLst/>
                <a:latin typeface="ui-sans-serif"/>
              </a:rPr>
              <a:t>4️⃣ These embeddings are then stored in a </a:t>
            </a:r>
            <a:r>
              <a:rPr lang="en-US" b="1" i="0" dirty="0">
                <a:solidFill>
                  <a:srgbClr val="ECECEC"/>
                </a:solidFill>
                <a:effectLst/>
                <a:latin typeface="ui-sans-serif"/>
              </a:rPr>
              <a:t>vector database,</a:t>
            </a:r>
            <a:r>
              <a:rPr lang="en-US" b="0" i="0" dirty="0">
                <a:solidFill>
                  <a:srgbClr val="ECECEC"/>
                </a:solidFill>
                <a:effectLst/>
                <a:latin typeface="ui-sans-serif"/>
              </a:rPr>
              <a:t> ready for quick retrieval later.</a:t>
            </a:r>
          </a:p>
          <a:p>
            <a:pPr algn="l"/>
            <a:endParaRPr lang="en-US" b="0" i="0" dirty="0">
              <a:solidFill>
                <a:srgbClr val="ECECEC"/>
              </a:solidFill>
              <a:effectLst/>
              <a:latin typeface="ui-sans-serif"/>
            </a:endParaRPr>
          </a:p>
          <a:p>
            <a:pPr algn="l"/>
            <a:r>
              <a:rPr lang="en-US" b="0" i="0" dirty="0">
                <a:solidFill>
                  <a:srgbClr val="ECECEC"/>
                </a:solidFill>
                <a:effectLst/>
                <a:latin typeface="ui-sans-serif"/>
              </a:rPr>
              <a:t>Here’s where RAG shines: </a:t>
            </a:r>
            <a:r>
              <a:rPr lang="en-US" b="1" i="0" dirty="0">
                <a:solidFill>
                  <a:srgbClr val="ECECEC"/>
                </a:solidFill>
                <a:effectLst/>
                <a:latin typeface="ui-sans-serif"/>
              </a:rPr>
              <a:t>flexibility.</a:t>
            </a:r>
            <a:r>
              <a:rPr lang="en-US" b="0" i="0" dirty="0">
                <a:solidFill>
                  <a:srgbClr val="ECECEC"/>
                </a:solidFill>
                <a:effectLst/>
                <a:latin typeface="ui-sans-serif"/>
              </a:rPr>
              <a:t> You can seamlessly update the database—adding or removing documents in the background—without retraining the language model. That means you can keep your knowledge base fresh and relevant without interrupting operations.</a:t>
            </a:r>
          </a:p>
          <a:p>
            <a:pPr algn="l"/>
            <a:r>
              <a:rPr lang="en-US" b="0" i="0" dirty="0">
                <a:solidFill>
                  <a:srgbClr val="ECECEC"/>
                </a:solidFill>
                <a:effectLst/>
                <a:latin typeface="ui-sans-serif"/>
              </a:rPr>
              <a:t>But there’s more. RAG can even </a:t>
            </a:r>
            <a:r>
              <a:rPr lang="en-US" b="1" i="0" dirty="0">
                <a:solidFill>
                  <a:srgbClr val="ECECEC"/>
                </a:solidFill>
                <a:effectLst/>
                <a:latin typeface="ui-sans-serif"/>
              </a:rPr>
              <a:t>cite its sources.</a:t>
            </a:r>
            <a:r>
              <a:rPr lang="en-US" b="0" i="0" dirty="0">
                <a:solidFill>
                  <a:srgbClr val="ECECEC"/>
                </a:solidFill>
                <a:effectLst/>
                <a:latin typeface="ui-sans-serif"/>
              </a:rPr>
              <a:t> When generating a response, it can reference specific documents it pulled information from. Why does that matter?</a:t>
            </a:r>
          </a:p>
          <a:p>
            <a:pPr algn="l"/>
            <a:endParaRPr lang="en-US" b="0" i="0" dirty="0">
              <a:solidFill>
                <a:srgbClr val="ECECEC"/>
              </a:solidFill>
              <a:effectLst/>
              <a:latin typeface="ui-sans-serif"/>
            </a:endParaRPr>
          </a:p>
          <a:p>
            <a:pPr algn="l"/>
            <a:r>
              <a:rPr lang="en-US" b="0" i="0" dirty="0">
                <a:solidFill>
                  <a:srgbClr val="ECECEC"/>
                </a:solidFill>
                <a:effectLst/>
                <a:latin typeface="ui-sans-serif"/>
              </a:rPr>
              <a:t>1️⃣ It ensures </a:t>
            </a:r>
            <a:r>
              <a:rPr lang="en-US" b="1" i="0" dirty="0">
                <a:solidFill>
                  <a:srgbClr val="ECECEC"/>
                </a:solidFill>
                <a:effectLst/>
                <a:latin typeface="ui-sans-serif"/>
              </a:rPr>
              <a:t>factual accuracy.</a:t>
            </a:r>
            <a:endParaRPr lang="en-US" b="0" i="0" dirty="0">
              <a:solidFill>
                <a:srgbClr val="ECECEC"/>
              </a:solidFill>
              <a:effectLst/>
              <a:latin typeface="ui-sans-serif"/>
            </a:endParaRPr>
          </a:p>
          <a:p>
            <a:pPr algn="l"/>
            <a:r>
              <a:rPr lang="en-US" b="0" i="0" dirty="0">
                <a:solidFill>
                  <a:srgbClr val="ECECEC"/>
                </a:solidFill>
                <a:effectLst/>
                <a:latin typeface="ui-sans-serif"/>
              </a:rPr>
              <a:t>2️⃣ It provides </a:t>
            </a:r>
            <a:r>
              <a:rPr lang="en-US" b="1" i="0" dirty="0">
                <a:solidFill>
                  <a:srgbClr val="ECECEC"/>
                </a:solidFill>
                <a:effectLst/>
                <a:latin typeface="ui-sans-serif"/>
              </a:rPr>
              <a:t>traceability</a:t>
            </a:r>
            <a:r>
              <a:rPr lang="en-US" b="0" i="0" dirty="0">
                <a:solidFill>
                  <a:srgbClr val="ECECEC"/>
                </a:solidFill>
                <a:effectLst/>
                <a:latin typeface="ui-sans-serif"/>
              </a:rPr>
              <a:t>—you can verify where the information came from.</a:t>
            </a:r>
          </a:p>
          <a:p>
            <a:pPr algn="l"/>
            <a:r>
              <a:rPr lang="en-US" b="0" i="0" dirty="0">
                <a:solidFill>
                  <a:srgbClr val="ECECEC"/>
                </a:solidFill>
                <a:effectLst/>
                <a:latin typeface="ui-sans-serif"/>
              </a:rPr>
              <a:t>3️⃣ And it gives users additional </a:t>
            </a:r>
            <a:r>
              <a:rPr lang="en-US" b="1" i="0" dirty="0">
                <a:solidFill>
                  <a:srgbClr val="ECECEC"/>
                </a:solidFill>
                <a:effectLst/>
                <a:latin typeface="ui-sans-serif"/>
              </a:rPr>
              <a:t>context</a:t>
            </a:r>
            <a:r>
              <a:rPr lang="en-US" b="0" i="0" dirty="0">
                <a:solidFill>
                  <a:srgbClr val="ECECEC"/>
                </a:solidFill>
                <a:effectLst/>
                <a:latin typeface="ui-sans-serif"/>
              </a:rPr>
              <a:t> to understand how the answer was formed.</a:t>
            </a:r>
          </a:p>
          <a:p>
            <a:pPr algn="l"/>
            <a:endParaRPr lang="en-US" b="0" i="0" dirty="0">
              <a:solidFill>
                <a:srgbClr val="ECECEC"/>
              </a:solidFill>
              <a:effectLst/>
              <a:latin typeface="ui-sans-serif"/>
            </a:endParaRPr>
          </a:p>
          <a:p>
            <a:pPr algn="l"/>
            <a:r>
              <a:rPr lang="en-US" b="0" i="0" dirty="0">
                <a:solidFill>
                  <a:srgbClr val="ECECEC"/>
                </a:solidFill>
                <a:effectLst/>
                <a:latin typeface="ui-sans-serif"/>
              </a:rPr>
              <a:t>This combination of fast retrieval, flexibility and transparency is what makes RAG a game-changer.</a:t>
            </a:r>
          </a:p>
          <a:p>
            <a:pPr algn="l"/>
            <a:endParaRPr lang="en-US" b="0" i="0" dirty="0">
              <a:solidFill>
                <a:srgbClr val="ECECEC"/>
              </a:solidFill>
              <a:effectLst/>
              <a:latin typeface="ui-sans-serif"/>
            </a:endParaRPr>
          </a:p>
        </p:txBody>
      </p:sp>
      <p:sp>
        <p:nvSpPr>
          <p:cNvPr id="4" name="Slide Number Placeholder 3">
            <a:extLst>
              <a:ext uri="{FF2B5EF4-FFF2-40B4-BE49-F238E27FC236}">
                <a16:creationId xmlns:a16="http://schemas.microsoft.com/office/drawing/2014/main" id="{140D0B89-65E6-4846-C0C6-F4E6CBD072F7}"/>
              </a:ext>
            </a:extLst>
          </p:cNvPr>
          <p:cNvSpPr>
            <a:spLocks noGrp="1"/>
          </p:cNvSpPr>
          <p:nvPr>
            <p:ph type="sldNum" sz="quarter" idx="5"/>
          </p:nvPr>
        </p:nvSpPr>
        <p:spPr/>
        <p:txBody>
          <a:bodyPr/>
          <a:lstStyle/>
          <a:p>
            <a:fld id="{8234072B-B5A7-5041-A374-AAD0412FBA7B}" type="slidenum">
              <a:rPr lang="en-US" smtClean="0"/>
              <a:t>5</a:t>
            </a:fld>
            <a:endParaRPr lang="en-US"/>
          </a:p>
        </p:txBody>
      </p:sp>
    </p:spTree>
    <p:extLst>
      <p:ext uri="{BB962C8B-B14F-4D97-AF65-F5344CB8AC3E}">
        <p14:creationId xmlns:p14="http://schemas.microsoft.com/office/powerpoint/2010/main" val="39654825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860812-ADE7-9F29-88A8-C84AEC83FB9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2320F1D-1A7D-865A-E4B6-50D6F278FEE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F3929C6-90AB-8ED4-4824-3C239C25239F}"/>
              </a:ext>
            </a:extLst>
          </p:cNvPr>
          <p:cNvSpPr>
            <a:spLocks noGrp="1"/>
          </p:cNvSpPr>
          <p:nvPr>
            <p:ph type="body" idx="1"/>
          </p:nvPr>
        </p:nvSpPr>
        <p:spPr/>
        <p:txBody>
          <a:bodyPr/>
          <a:lstStyle/>
          <a:p>
            <a:r>
              <a:rPr lang="en-US" dirty="0"/>
              <a:t>Let’s unravel the world of </a:t>
            </a:r>
            <a:r>
              <a:rPr lang="en-US" b="1" dirty="0"/>
              <a:t>embedding models, vector coordinates,</a:t>
            </a:r>
            <a:r>
              <a:rPr lang="en-US" dirty="0"/>
              <a:t> and how they power data search in a </a:t>
            </a:r>
            <a:r>
              <a:rPr lang="en-US" b="1" dirty="0"/>
              <a:t>Vector Database.</a:t>
            </a:r>
          </a:p>
          <a:p>
            <a:endParaRPr lang="en-US" dirty="0"/>
          </a:p>
          <a:p>
            <a:r>
              <a:rPr lang="en-US" dirty="0"/>
              <a:t>First, what exactly is a Vector Database? Picture it as a storage system of coordinate records—numeric representations of chunks of data with the original data just like on the table. These coordinates are created by </a:t>
            </a:r>
            <a:r>
              <a:rPr lang="en-US" b="1" dirty="0"/>
              <a:t>embedding models,</a:t>
            </a:r>
            <a:r>
              <a:rPr lang="en-US" dirty="0"/>
              <a:t> and here’s where the magic begins.</a:t>
            </a:r>
          </a:p>
          <a:p>
            <a:r>
              <a:rPr lang="en-US" dirty="0"/>
              <a:t>An embedding model takes a piece of data, processes it, and assigns it a set of coordinates inside something called </a:t>
            </a:r>
            <a:r>
              <a:rPr lang="en-US" b="1" dirty="0"/>
              <a:t>latent space.</a:t>
            </a:r>
            <a:r>
              <a:rPr lang="en-US" dirty="0"/>
              <a:t> This space is multi-dimensional and captures the relationships between different pieces of data.</a:t>
            </a:r>
          </a:p>
          <a:p>
            <a:endParaRPr lang="en-US" dirty="0"/>
          </a:p>
          <a:p>
            <a:r>
              <a:rPr lang="en-US" dirty="0"/>
              <a:t>Let’s simplify this with an analogy. Imagine mapping cities:</a:t>
            </a:r>
          </a:p>
          <a:p>
            <a:r>
              <a:rPr lang="en-US" dirty="0"/>
              <a:t>👉 Humans might compare locations looking at a map or using a table with latitude and longitude columns.</a:t>
            </a:r>
          </a:p>
          <a:p>
            <a:r>
              <a:rPr lang="en-US" dirty="0"/>
              <a:t>👉 Computers? The same table with text and coordinates can be used against algorithms to mathematically calculate the proximity.</a:t>
            </a:r>
          </a:p>
          <a:p>
            <a:pPr>
              <a:buFont typeface="Arial" panose="020B0604020202020204" pitchFamily="34" charset="0"/>
              <a:buChar char="•"/>
            </a:pPr>
            <a:endParaRPr lang="en-US" dirty="0"/>
          </a:p>
          <a:p>
            <a:r>
              <a:rPr lang="en-US" dirty="0"/>
              <a:t>Now, add another layer—like city populations. Suddenly, you’ve moved from two dimensions to three which is harder for humans with each additional dimension added. Computers excel at handling this kind of complexity for hundreds or thousands of dimensions.</a:t>
            </a:r>
          </a:p>
          <a:p>
            <a:endParaRPr lang="en-US" dirty="0"/>
          </a:p>
          <a:p>
            <a:r>
              <a:rPr lang="en-US" dirty="0"/>
              <a:t>Here is a twist, swap city coordinates with </a:t>
            </a:r>
            <a:r>
              <a:rPr lang="en-US" b="1" dirty="0"/>
              <a:t>words.</a:t>
            </a:r>
            <a:r>
              <a:rPr lang="en-US" dirty="0"/>
              <a:t> Embedding models assign coordinates to words in a multi-dimensional space—but instead of physical proximity, these coordinates represent </a:t>
            </a:r>
            <a:r>
              <a:rPr lang="en-US" b="1" dirty="0"/>
              <a:t>semantic similarity </a:t>
            </a:r>
            <a:r>
              <a:rPr lang="en-US" b="0" dirty="0"/>
              <a:t>or meaning of the words</a:t>
            </a:r>
            <a:r>
              <a:rPr lang="en-US" b="1" dirty="0"/>
              <a:t>.</a:t>
            </a:r>
          </a:p>
          <a:p>
            <a:r>
              <a:rPr lang="en-US" b="1" dirty="0"/>
              <a:t>🔹 </a:t>
            </a:r>
            <a:r>
              <a:rPr lang="en-US" dirty="0"/>
              <a:t>Synonyms like ‘big’ and ‘large’ are close together.</a:t>
            </a:r>
          </a:p>
          <a:p>
            <a:r>
              <a:rPr lang="en-US" dirty="0"/>
              <a:t>🔹 Antonyms like ‘big’ and ‘small’ are far apart in opposite directions.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ECECEC"/>
                </a:solidFill>
                <a:effectLst/>
                <a:latin typeface="ui-sans-serif"/>
              </a:rPr>
              <a:t>Who determines these coordinates? Much like how humans created maps, we’ve built these multi-dimensional 'maps' for language through embedding models using dictionaries with synonymous and anomalous. These vectors are not just points—they include both a position in space and a direction, which is why they’re called vectors.</a:t>
            </a:r>
          </a:p>
          <a:p>
            <a:endParaRPr lang="en-US" dirty="0"/>
          </a:p>
          <a:p>
            <a:r>
              <a:rPr lang="en-US" dirty="0"/>
              <a:t>Here’s a fascinating math: if you take the vector for 'Queen,' subtract 'Woman,' and add 'Man,' you end up near the vector for 'King.' This reveals how embedding models intuitively capture semantic relationships.</a:t>
            </a:r>
          </a:p>
          <a:p>
            <a:r>
              <a:rPr lang="en-US" dirty="0"/>
              <a:t>But what about larger text—paragraphs, even whole documents? The process involves breaking the text into words, generating vectors for each, and averaging them to find a central point in latent space. This technique helps systems like Google Search Engine retrieve semantically similar content when you search the web.</a:t>
            </a:r>
          </a:p>
          <a:p>
            <a:endParaRPr lang="en-US" dirty="0"/>
          </a:p>
          <a:p>
            <a:r>
              <a:rPr lang="en-US" dirty="0"/>
              <a:t>Remember: embedding models are </a:t>
            </a:r>
            <a:r>
              <a:rPr lang="en-US" b="1" dirty="0"/>
              <a:t>not interchangeable.</a:t>
            </a:r>
            <a:r>
              <a:rPr lang="en-US" dirty="0"/>
              <a:t> If you’ve generated vectors and store data in a Vector Database using one model, you must use that same model to retrieve it. Switching models means starting over and re-ingesting the data with new vectors.</a:t>
            </a:r>
          </a:p>
          <a:p>
            <a:r>
              <a:rPr lang="en-US" dirty="0"/>
              <a:t>Finally, if you’re thinking about building a RAG pipeline, check out tools like </a:t>
            </a:r>
            <a:r>
              <a:rPr lang="en-US" b="1" dirty="0"/>
              <a:t>Milvus, </a:t>
            </a:r>
            <a:r>
              <a:rPr lang="en-US" b="1" dirty="0" err="1"/>
              <a:t>Weaviate</a:t>
            </a:r>
            <a:r>
              <a:rPr lang="en-US" b="1" dirty="0"/>
              <a:t>,</a:t>
            </a:r>
            <a:r>
              <a:rPr lang="en-US" dirty="0"/>
              <a:t> or </a:t>
            </a:r>
            <a:r>
              <a:rPr lang="en-US" b="1" dirty="0"/>
              <a:t>Pinecone.</a:t>
            </a:r>
            <a:r>
              <a:rPr lang="en-US" dirty="0"/>
              <a:t> </a:t>
            </a:r>
          </a:p>
          <a:p>
            <a:endParaRPr lang="en-US" dirty="0"/>
          </a:p>
          <a:p>
            <a:r>
              <a:rPr lang="en-US" dirty="0"/>
              <a:t>This is how we’re transforming the way we search, map, and understand information.</a:t>
            </a:r>
          </a:p>
        </p:txBody>
      </p:sp>
      <p:sp>
        <p:nvSpPr>
          <p:cNvPr id="4" name="Slide Number Placeholder 3">
            <a:extLst>
              <a:ext uri="{FF2B5EF4-FFF2-40B4-BE49-F238E27FC236}">
                <a16:creationId xmlns:a16="http://schemas.microsoft.com/office/drawing/2014/main" id="{CEF93B77-BE40-97F5-A73F-F2863DE64DEB}"/>
              </a:ext>
            </a:extLst>
          </p:cNvPr>
          <p:cNvSpPr>
            <a:spLocks noGrp="1"/>
          </p:cNvSpPr>
          <p:nvPr>
            <p:ph type="sldNum" sz="quarter" idx="5"/>
          </p:nvPr>
        </p:nvSpPr>
        <p:spPr/>
        <p:txBody>
          <a:bodyPr/>
          <a:lstStyle/>
          <a:p>
            <a:fld id="{8234072B-B5A7-5041-A374-AAD0412FBA7B}" type="slidenum">
              <a:rPr lang="en-US" smtClean="0"/>
              <a:t>6</a:t>
            </a:fld>
            <a:endParaRPr lang="en-US"/>
          </a:p>
        </p:txBody>
      </p:sp>
    </p:spTree>
    <p:extLst>
      <p:ext uri="{BB962C8B-B14F-4D97-AF65-F5344CB8AC3E}">
        <p14:creationId xmlns:p14="http://schemas.microsoft.com/office/powerpoint/2010/main" val="20718540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3EB34F-D839-C8E2-AD24-561AB555373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359B5D5-974F-DBDB-905C-FA75B4F859B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5B22CAE-DDD8-F15A-2E07-A104086CD91E}"/>
              </a:ext>
            </a:extLst>
          </p:cNvPr>
          <p:cNvSpPr>
            <a:spLocks noGrp="1"/>
          </p:cNvSpPr>
          <p:nvPr>
            <p:ph type="body" idx="1"/>
          </p:nvPr>
        </p:nvSpPr>
        <p:spPr/>
        <p:txBody>
          <a:bodyPr/>
          <a:lstStyle/>
          <a:p>
            <a:pPr algn="l"/>
            <a:r>
              <a:rPr lang="en-US" b="0" i="0" dirty="0">
                <a:solidFill>
                  <a:srgbClr val="ECECEC"/>
                </a:solidFill>
                <a:effectLst/>
                <a:latin typeface="ui-sans-serif"/>
              </a:rPr>
              <a:t>Let’s start with the foundation: the </a:t>
            </a:r>
            <a:r>
              <a:rPr lang="en-US" b="1" i="0" dirty="0">
                <a:solidFill>
                  <a:srgbClr val="ECECEC"/>
                </a:solidFill>
                <a:effectLst/>
                <a:latin typeface="ui-sans-serif"/>
              </a:rPr>
              <a:t>simple, or naïve, RAG system.</a:t>
            </a:r>
            <a:r>
              <a:rPr lang="en-US" b="0" i="0" dirty="0">
                <a:solidFill>
                  <a:srgbClr val="ECECEC"/>
                </a:solidFill>
                <a:effectLst/>
                <a:latin typeface="ui-sans-serif"/>
              </a:rPr>
              <a:t> At its core, a naïve RAG retrieves additional information from an external source—typically a </a:t>
            </a:r>
            <a:r>
              <a:rPr lang="en-US" b="1" i="0" dirty="0">
                <a:solidFill>
                  <a:srgbClr val="ECECEC"/>
                </a:solidFill>
                <a:effectLst/>
                <a:latin typeface="ui-sans-serif"/>
              </a:rPr>
              <a:t>Vector Database</a:t>
            </a:r>
            <a:r>
              <a:rPr lang="en-US" b="0" i="0" dirty="0">
                <a:solidFill>
                  <a:srgbClr val="ECECEC"/>
                </a:solidFill>
                <a:effectLst/>
                <a:latin typeface="ui-sans-serif"/>
              </a:rPr>
              <a:t> or another backend system. It’s a straightforward process: a single retrieval step based on the user’s query.</a:t>
            </a:r>
          </a:p>
          <a:p>
            <a:pPr algn="l"/>
            <a:r>
              <a:rPr lang="en-US" b="0" i="0" dirty="0">
                <a:solidFill>
                  <a:srgbClr val="ECECEC"/>
                </a:solidFill>
                <a:effectLst/>
                <a:latin typeface="ui-sans-serif"/>
              </a:rPr>
              <a:t>But here’s the catch with naïve RAG—it has some major gaps:</a:t>
            </a:r>
            <a:br>
              <a:rPr lang="en-US" b="0" i="0" dirty="0">
                <a:solidFill>
                  <a:srgbClr val="ECECEC"/>
                </a:solidFill>
                <a:effectLst/>
                <a:latin typeface="ui-sans-serif"/>
              </a:rPr>
            </a:br>
            <a:r>
              <a:rPr lang="en-US" b="0" i="0" dirty="0">
                <a:solidFill>
                  <a:srgbClr val="ECECEC"/>
                </a:solidFill>
                <a:effectLst/>
                <a:latin typeface="ui-sans-serif"/>
              </a:rPr>
              <a:t>❌ No error correction and No reflection</a:t>
            </a:r>
            <a:br>
              <a:rPr lang="en-US" b="0" i="0" dirty="0">
                <a:solidFill>
                  <a:srgbClr val="ECECEC"/>
                </a:solidFill>
                <a:effectLst/>
                <a:latin typeface="ui-sans-serif"/>
              </a:rPr>
            </a:br>
            <a:r>
              <a:rPr lang="en-US" b="0" i="0" dirty="0">
                <a:solidFill>
                  <a:srgbClr val="ECECEC"/>
                </a:solidFill>
                <a:effectLst/>
                <a:latin typeface="ui-sans-serif"/>
              </a:rPr>
              <a:t>❌ No memory—it can’t remember past interactions.</a:t>
            </a:r>
            <a:br>
              <a:rPr lang="en-US" b="0" i="0" dirty="0">
                <a:solidFill>
                  <a:srgbClr val="ECECEC"/>
                </a:solidFill>
                <a:effectLst/>
                <a:latin typeface="ui-sans-serif"/>
              </a:rPr>
            </a:br>
            <a:r>
              <a:rPr lang="en-US" b="0" i="0" dirty="0">
                <a:solidFill>
                  <a:srgbClr val="ECECEC"/>
                </a:solidFill>
                <a:effectLst/>
                <a:latin typeface="ui-sans-serif"/>
              </a:rPr>
              <a:t>❌ No ability to plan or handle multi-step, goal-oriented tasks.</a:t>
            </a:r>
          </a:p>
          <a:p>
            <a:pPr algn="l"/>
            <a:r>
              <a:rPr lang="en-US" b="0" i="0" dirty="0">
                <a:solidFill>
                  <a:srgbClr val="ECECEC"/>
                </a:solidFill>
                <a:effectLst/>
                <a:latin typeface="ui-sans-serif"/>
              </a:rPr>
              <a:t>❌ No ability to qualify and validate the retrieved data or understand if there is too much or not enough data</a:t>
            </a:r>
          </a:p>
          <a:p>
            <a:pPr algn="l"/>
            <a:endParaRPr lang="en-US" b="0" i="0" dirty="0">
              <a:solidFill>
                <a:srgbClr val="ECECEC"/>
              </a:solidFill>
              <a:effectLst/>
              <a:latin typeface="ui-sans-serif"/>
            </a:endParaRPr>
          </a:p>
          <a:p>
            <a:pPr algn="l"/>
            <a:r>
              <a:rPr lang="en-US" b="0" i="0" dirty="0">
                <a:solidFill>
                  <a:srgbClr val="ECECEC"/>
                </a:solidFill>
                <a:effectLst/>
                <a:latin typeface="ui-sans-serif"/>
              </a:rPr>
              <a:t>This is where we step in to making our RAG smarter.</a:t>
            </a:r>
          </a:p>
          <a:p>
            <a:pPr algn="l"/>
            <a:r>
              <a:rPr lang="en-US" b="0" i="0" dirty="0">
                <a:solidFill>
                  <a:srgbClr val="ECECEC"/>
                </a:solidFill>
                <a:effectLst/>
                <a:latin typeface="ui-sans-serif"/>
              </a:rPr>
              <a:t>Imagine we add </a:t>
            </a:r>
            <a:r>
              <a:rPr lang="en-US" b="1" i="0" dirty="0">
                <a:solidFill>
                  <a:srgbClr val="ECECEC"/>
                </a:solidFill>
                <a:effectLst/>
                <a:latin typeface="ui-sans-serif"/>
              </a:rPr>
              <a:t>pre-retrieval</a:t>
            </a:r>
            <a:r>
              <a:rPr lang="en-US" b="0" i="0" dirty="0">
                <a:solidFill>
                  <a:srgbClr val="ECECEC"/>
                </a:solidFill>
                <a:effectLst/>
                <a:latin typeface="ui-sans-serif"/>
              </a:rPr>
              <a:t> and </a:t>
            </a:r>
            <a:r>
              <a:rPr lang="en-US" b="1" i="0" dirty="0">
                <a:solidFill>
                  <a:srgbClr val="ECECEC"/>
                </a:solidFill>
                <a:effectLst/>
                <a:latin typeface="ui-sans-serif"/>
              </a:rPr>
              <a:t>post-retrieval steps</a:t>
            </a:r>
            <a:r>
              <a:rPr lang="en-US" b="0" i="0" dirty="0">
                <a:solidFill>
                  <a:srgbClr val="ECECEC"/>
                </a:solidFill>
                <a:effectLst/>
                <a:latin typeface="ui-sans-serif"/>
              </a:rPr>
              <a:t> to transform a simple process into an intelligent, multi-step pipeline. Let me show you how.</a:t>
            </a:r>
          </a:p>
          <a:p>
            <a:pPr algn="l"/>
            <a:endParaRPr lang="en-US" b="0" i="0" dirty="0">
              <a:solidFill>
                <a:srgbClr val="ECECEC"/>
              </a:solidFill>
              <a:effectLst/>
              <a:latin typeface="ui-sans-serif"/>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ECECEC"/>
                </a:solidFill>
                <a:effectLst/>
                <a:latin typeface="ui-sans-serif"/>
              </a:rPr>
              <a:t>Before retrieving anything, we can refine the user’s query for </a:t>
            </a:r>
            <a:r>
              <a:rPr lang="en-US" b="1" i="0" dirty="0">
                <a:solidFill>
                  <a:srgbClr val="ECECEC"/>
                </a:solidFill>
                <a:effectLst/>
                <a:latin typeface="ui-sans-serif"/>
              </a:rPr>
              <a:t>Pre-retrieval Enhancements:</a:t>
            </a:r>
            <a:endParaRPr lang="en-US" b="0" i="0" dirty="0">
              <a:solidFill>
                <a:srgbClr val="ECECEC"/>
              </a:solidFill>
              <a:effectLst/>
              <a:latin typeface="ui-sans-serif"/>
            </a:endParaRPr>
          </a:p>
          <a:p>
            <a:pPr algn="l"/>
            <a:r>
              <a:rPr lang="en-US" b="0" i="0" dirty="0">
                <a:solidFill>
                  <a:srgbClr val="ECECEC"/>
                </a:solidFill>
                <a:effectLst/>
                <a:latin typeface="ui-sans-serif"/>
              </a:rPr>
              <a:t>1️⃣ </a:t>
            </a:r>
            <a:r>
              <a:rPr lang="en-US" b="1" i="0" dirty="0">
                <a:solidFill>
                  <a:srgbClr val="ECECEC"/>
                </a:solidFill>
                <a:effectLst/>
                <a:latin typeface="ui-sans-serif"/>
              </a:rPr>
              <a:t>Breaking down complex questions</a:t>
            </a:r>
            <a:r>
              <a:rPr lang="en-US" b="0" i="0" dirty="0">
                <a:solidFill>
                  <a:srgbClr val="ECECEC"/>
                </a:solidFill>
                <a:effectLst/>
                <a:latin typeface="ui-sans-serif"/>
              </a:rPr>
              <a:t> into smaller, manageable sub-questions. This ensures more targeted and accurate results.</a:t>
            </a:r>
          </a:p>
          <a:p>
            <a:pPr algn="l"/>
            <a:r>
              <a:rPr lang="en-US" b="0" i="0" dirty="0">
                <a:solidFill>
                  <a:srgbClr val="ECECEC"/>
                </a:solidFill>
                <a:effectLst/>
                <a:latin typeface="ui-sans-serif"/>
              </a:rPr>
              <a:t>2️⃣ </a:t>
            </a:r>
            <a:r>
              <a:rPr lang="en-US" b="1" i="0" dirty="0">
                <a:solidFill>
                  <a:srgbClr val="ECECEC"/>
                </a:solidFill>
                <a:effectLst/>
                <a:latin typeface="ui-sans-serif"/>
              </a:rPr>
              <a:t>Hypothetical answers.</a:t>
            </a:r>
            <a:r>
              <a:rPr lang="en-US" b="0" i="0" dirty="0">
                <a:solidFill>
                  <a:srgbClr val="ECECEC"/>
                </a:solidFill>
                <a:effectLst/>
                <a:latin typeface="ui-sans-serif"/>
              </a:rPr>
              <a:t> Here, the LLM predicts what a relevant document might look like in the Vector Database. This often leads to better matches than using the original user query alone.</a:t>
            </a:r>
          </a:p>
          <a:p>
            <a:pPr algn="l"/>
            <a:r>
              <a:rPr lang="en-US" b="0" i="0" dirty="0">
                <a:solidFill>
                  <a:srgbClr val="ECECEC"/>
                </a:solidFill>
                <a:effectLst/>
                <a:latin typeface="ui-sans-serif"/>
              </a:rPr>
              <a:t>3️⃣ </a:t>
            </a:r>
            <a:r>
              <a:rPr lang="en-US" b="1" i="0" dirty="0">
                <a:solidFill>
                  <a:srgbClr val="ECECEC"/>
                </a:solidFill>
                <a:effectLst/>
                <a:latin typeface="ui-sans-serif"/>
              </a:rPr>
              <a:t>Smart routing.</a:t>
            </a:r>
            <a:r>
              <a:rPr lang="en-US" b="0" i="0" dirty="0">
                <a:solidFill>
                  <a:srgbClr val="ECECEC"/>
                </a:solidFill>
                <a:effectLst/>
                <a:latin typeface="ui-sans-serif"/>
              </a:rPr>
              <a:t> The system can analyze the query and decide which external source—a database, API, or other resource—is best suited to handle it.</a:t>
            </a:r>
          </a:p>
          <a:p>
            <a:pPr algn="l">
              <a:buFont typeface="Arial" panose="020B0604020202020204" pitchFamily="34" charset="0"/>
              <a:buChar char="•"/>
            </a:pPr>
            <a:endParaRPr lang="en-US" b="0" i="0" dirty="0">
              <a:solidFill>
                <a:srgbClr val="ECECEC"/>
              </a:solidFill>
              <a:effectLst/>
              <a:latin typeface="ui-sans-serif"/>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ECECEC"/>
                </a:solidFill>
                <a:effectLst/>
                <a:latin typeface="ui-sans-serif"/>
              </a:rPr>
              <a:t>While retrieving information, we can apply </a:t>
            </a:r>
            <a:r>
              <a:rPr lang="en-US" b="1" i="0" dirty="0">
                <a:solidFill>
                  <a:srgbClr val="ECECEC"/>
                </a:solidFill>
                <a:effectLst/>
                <a:latin typeface="ui-sans-serif"/>
              </a:rPr>
              <a:t>metadata filtering</a:t>
            </a:r>
            <a:r>
              <a:rPr lang="en-US" b="0" i="0" dirty="0">
                <a:solidFill>
                  <a:srgbClr val="ECECEC"/>
                </a:solidFill>
                <a:effectLst/>
                <a:latin typeface="ui-sans-serif"/>
              </a:rPr>
              <a:t> to narrow down results to </a:t>
            </a:r>
            <a:r>
              <a:rPr lang="en-US" b="1" i="0" dirty="0">
                <a:solidFill>
                  <a:srgbClr val="ECECEC"/>
                </a:solidFill>
                <a:effectLst/>
                <a:latin typeface="ui-sans-serif"/>
              </a:rPr>
              <a:t>Enhancements Retrieval</a:t>
            </a:r>
            <a:r>
              <a:rPr lang="en-US" b="0" i="0" dirty="0">
                <a:solidFill>
                  <a:srgbClr val="ECECEC"/>
                </a:solidFill>
                <a:effectLst/>
                <a:latin typeface="ui-sans-serif"/>
              </a:rPr>
              <a:t>. For example, if at indexing stage we’ve tagged chunks with metadata like author, creation date, or topic, the pipeline can filter by these attributes during retrieval improves relevance.</a:t>
            </a:r>
          </a:p>
          <a:p>
            <a:pPr algn="l"/>
            <a:r>
              <a:rPr lang="en-US" b="0" i="0" dirty="0">
                <a:solidFill>
                  <a:srgbClr val="ECECEC"/>
                </a:solidFill>
                <a:effectLst/>
                <a:latin typeface="ui-sans-serif"/>
              </a:rPr>
              <a:t>But even after retrieval, not all the results will be useful post retrieval. Here’s where </a:t>
            </a:r>
            <a:r>
              <a:rPr lang="en-US" b="1" i="0" dirty="0">
                <a:solidFill>
                  <a:srgbClr val="ECECEC"/>
                </a:solidFill>
                <a:effectLst/>
                <a:latin typeface="ui-sans-serif"/>
              </a:rPr>
              <a:t>re-ranking models</a:t>
            </a:r>
            <a:r>
              <a:rPr lang="en-US" b="0" i="0" dirty="0">
                <a:solidFill>
                  <a:srgbClr val="ECECEC"/>
                </a:solidFill>
                <a:effectLst/>
                <a:latin typeface="ui-sans-serif"/>
              </a:rPr>
              <a:t> come in. This specialized model evaluate the retrieved chunks, prioritize the most relevant ones, and discard the noise.</a:t>
            </a:r>
          </a:p>
          <a:p>
            <a:pPr algn="l"/>
            <a:endParaRPr lang="en-US" b="1" i="0" dirty="0">
              <a:solidFill>
                <a:srgbClr val="ECECEC"/>
              </a:solidFill>
              <a:effectLst/>
              <a:latin typeface="ui-sans-serif"/>
            </a:endParaRPr>
          </a:p>
          <a:p>
            <a:pPr algn="l"/>
            <a:r>
              <a:rPr lang="en-US" b="0" i="0" dirty="0">
                <a:solidFill>
                  <a:srgbClr val="ECECEC"/>
                </a:solidFill>
                <a:effectLst/>
                <a:latin typeface="ui-sans-serif"/>
              </a:rPr>
              <a:t>One common challenge with RAG pipelines is losing context. When we split documents into smaller chunks, the surrounding context is often lost, which can dilute the meaning. To address this, we can use:</a:t>
            </a:r>
          </a:p>
          <a:p>
            <a:pPr algn="l"/>
            <a:r>
              <a:rPr lang="en-US" b="0" i="0" dirty="0">
                <a:solidFill>
                  <a:srgbClr val="ECECEC"/>
                </a:solidFill>
                <a:effectLst/>
                <a:latin typeface="ui-sans-serif"/>
              </a:rPr>
              <a:t>👉 </a:t>
            </a:r>
            <a:r>
              <a:rPr lang="en-US" b="1" i="0" dirty="0">
                <a:solidFill>
                  <a:srgbClr val="ECECEC"/>
                </a:solidFill>
                <a:effectLst/>
                <a:latin typeface="ui-sans-serif"/>
              </a:rPr>
              <a:t>LLM-based compression techniques.</a:t>
            </a:r>
            <a:r>
              <a:rPr lang="en-US" b="0" i="0" dirty="0">
                <a:solidFill>
                  <a:srgbClr val="ECECEC"/>
                </a:solidFill>
                <a:effectLst/>
                <a:latin typeface="ui-sans-serif"/>
              </a:rPr>
              <a:t> Imagine taking a paragraph, adding surrounding context, and asking the model to rewrite it into a more concise, meaningful version. Then we use the newly created chunk to generate vectors with embedding model instead of the original chunk.</a:t>
            </a:r>
          </a:p>
          <a:p>
            <a:pPr algn="l"/>
            <a:r>
              <a:rPr lang="en-US" b="0" i="0" dirty="0">
                <a:solidFill>
                  <a:srgbClr val="ECECEC"/>
                </a:solidFill>
                <a:effectLst/>
                <a:latin typeface="ui-sans-serif"/>
              </a:rPr>
              <a:t>👉 </a:t>
            </a:r>
            <a:r>
              <a:rPr lang="en-US" b="1" i="0" dirty="0">
                <a:solidFill>
                  <a:srgbClr val="ECECEC"/>
                </a:solidFill>
                <a:effectLst/>
                <a:latin typeface="ui-sans-serif"/>
              </a:rPr>
              <a:t>Caching strategies</a:t>
            </a:r>
            <a:r>
              <a:rPr lang="en-US" b="0" i="0" dirty="0">
                <a:solidFill>
                  <a:srgbClr val="ECECEC"/>
                </a:solidFill>
                <a:effectLst/>
                <a:latin typeface="ui-sans-serif"/>
              </a:rPr>
              <a:t> to handle repetitive, long texts efficiently in cases such as just described compression technique—placing static content upfront and dynamic chunks at the end to save costs and resources.</a:t>
            </a:r>
          </a:p>
          <a:p>
            <a:pPr algn="l"/>
            <a:r>
              <a:rPr lang="en-US" b="0" i="0" dirty="0">
                <a:solidFill>
                  <a:srgbClr val="ECECEC"/>
                </a:solidFill>
                <a:effectLst/>
                <a:latin typeface="ui-sans-serif"/>
              </a:rPr>
              <a:t>👉 Similar technique can also be applied to embeddings, using the surrounding data as a context for a chunk preserving their semantic meaning in a vector database.</a:t>
            </a:r>
          </a:p>
          <a:p>
            <a:pPr algn="l"/>
            <a:endParaRPr lang="en-US" b="0" i="0" dirty="0">
              <a:solidFill>
                <a:srgbClr val="ECECEC"/>
              </a:solidFill>
              <a:effectLst/>
              <a:latin typeface="ui-sans-serif"/>
            </a:endParaRPr>
          </a:p>
          <a:p>
            <a:pPr algn="l"/>
            <a:r>
              <a:rPr lang="en-US" b="1" i="0" dirty="0">
                <a:solidFill>
                  <a:srgbClr val="ECECEC"/>
                </a:solidFill>
                <a:effectLst/>
                <a:latin typeface="ui-sans-serif"/>
              </a:rPr>
              <a:t>The Beauty of Advanced RAG</a:t>
            </a:r>
          </a:p>
          <a:p>
            <a:pPr algn="l"/>
            <a:r>
              <a:rPr lang="en-US" b="0" i="0" dirty="0">
                <a:solidFill>
                  <a:srgbClr val="ECECEC"/>
                </a:solidFill>
                <a:effectLst/>
                <a:latin typeface="ui-sans-serif"/>
              </a:rPr>
              <a:t>Here’s the best part: all of these enhancements work </a:t>
            </a:r>
            <a:r>
              <a:rPr lang="en-US" b="1" i="0" dirty="0">
                <a:solidFill>
                  <a:srgbClr val="ECECEC"/>
                </a:solidFill>
                <a:effectLst/>
                <a:latin typeface="ui-sans-serif"/>
              </a:rPr>
              <a:t>outside the LLM.</a:t>
            </a:r>
            <a:r>
              <a:rPr lang="en-US" b="0" i="0" dirty="0">
                <a:solidFill>
                  <a:srgbClr val="ECECEC"/>
                </a:solidFill>
                <a:effectLst/>
                <a:latin typeface="ui-sans-serif"/>
              </a:rPr>
              <a:t> By optimizing the pipeline, we can significantly improve response quality without touching the language model itself.</a:t>
            </a:r>
          </a:p>
          <a:p>
            <a:pPr algn="l"/>
            <a:r>
              <a:rPr lang="en-US" b="0" i="0" dirty="0">
                <a:solidFill>
                  <a:srgbClr val="ECECEC"/>
                </a:solidFill>
                <a:effectLst/>
                <a:latin typeface="ui-sans-serif"/>
              </a:rPr>
              <a:t>For specialized domains like legal, research, or customer service, an </a:t>
            </a:r>
            <a:r>
              <a:rPr lang="en-US" b="1" i="0" dirty="0">
                <a:solidFill>
                  <a:srgbClr val="ECECEC"/>
                </a:solidFill>
                <a:effectLst/>
                <a:latin typeface="ui-sans-serif"/>
              </a:rPr>
              <a:t>advanced RAG pipeline</a:t>
            </a:r>
            <a:r>
              <a:rPr lang="en-US" b="0" i="0" dirty="0">
                <a:solidFill>
                  <a:srgbClr val="ECECEC"/>
                </a:solidFill>
                <a:effectLst/>
                <a:latin typeface="ui-sans-serif"/>
              </a:rPr>
              <a:t> isn’t just an upgrade—it’s a game-changer.</a:t>
            </a:r>
          </a:p>
          <a:p>
            <a:pPr algn="l"/>
            <a:r>
              <a:rPr lang="en-US" b="0" i="0" dirty="0">
                <a:solidFill>
                  <a:srgbClr val="ECECEC"/>
                </a:solidFill>
                <a:effectLst/>
                <a:latin typeface="ui-sans-serif"/>
              </a:rPr>
              <a:t>So, the question isn’t whether RAG is good enough—it’s how far you can take it in </a:t>
            </a:r>
            <a:r>
              <a:rPr lang="en-US" dirty="0"/>
              <a:t>your domain of interest</a:t>
            </a:r>
            <a:r>
              <a:rPr lang="en-US" b="0" i="0" dirty="0">
                <a:solidFill>
                  <a:srgbClr val="ECECEC"/>
                </a:solidFill>
                <a:effectLst/>
                <a:latin typeface="ui-sans-serif"/>
              </a:rPr>
              <a:t>.</a:t>
            </a:r>
          </a:p>
          <a:p>
            <a:pPr algn="l"/>
            <a:endParaRPr lang="en-US" b="0" i="0" dirty="0">
              <a:solidFill>
                <a:srgbClr val="ECECEC"/>
              </a:solidFill>
              <a:effectLst/>
              <a:latin typeface="ui-sans-serif"/>
            </a:endParaRPr>
          </a:p>
        </p:txBody>
      </p:sp>
      <p:sp>
        <p:nvSpPr>
          <p:cNvPr id="4" name="Slide Number Placeholder 3">
            <a:extLst>
              <a:ext uri="{FF2B5EF4-FFF2-40B4-BE49-F238E27FC236}">
                <a16:creationId xmlns:a16="http://schemas.microsoft.com/office/drawing/2014/main" id="{0D4F4F6E-29D6-25CD-3786-7827EEEB7645}"/>
              </a:ext>
            </a:extLst>
          </p:cNvPr>
          <p:cNvSpPr>
            <a:spLocks noGrp="1"/>
          </p:cNvSpPr>
          <p:nvPr>
            <p:ph type="sldNum" sz="quarter" idx="5"/>
          </p:nvPr>
        </p:nvSpPr>
        <p:spPr/>
        <p:txBody>
          <a:bodyPr/>
          <a:lstStyle/>
          <a:p>
            <a:fld id="{8234072B-B5A7-5041-A374-AAD0412FBA7B}" type="slidenum">
              <a:rPr lang="en-US" smtClean="0"/>
              <a:t>7</a:t>
            </a:fld>
            <a:endParaRPr lang="en-US"/>
          </a:p>
        </p:txBody>
      </p:sp>
    </p:spTree>
    <p:extLst>
      <p:ext uri="{BB962C8B-B14F-4D97-AF65-F5344CB8AC3E}">
        <p14:creationId xmlns:p14="http://schemas.microsoft.com/office/powerpoint/2010/main" val="12729781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C5B70F-8692-47E7-01B1-DF83E41125F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F5250E5-0323-303B-1CD1-2F676848F4B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5264BFC-D336-1D4F-A10D-EE02A1430D11}"/>
              </a:ext>
            </a:extLst>
          </p:cNvPr>
          <p:cNvSpPr>
            <a:spLocks noGrp="1"/>
          </p:cNvSpPr>
          <p:nvPr>
            <p:ph type="body" idx="1"/>
          </p:nvPr>
        </p:nvSpPr>
        <p:spPr/>
        <p:txBody>
          <a:bodyPr/>
          <a:lstStyle/>
          <a:p>
            <a:r>
              <a:rPr lang="en-US" dirty="0"/>
              <a:t>Improving RAG is like peeling an onion—each layer you remove reveals another opportunity for </a:t>
            </a:r>
            <a:r>
              <a:rPr lang="en-US" b="0" i="0" dirty="0">
                <a:solidFill>
                  <a:srgbClr val="ECECEC"/>
                </a:solidFill>
                <a:effectLst/>
                <a:latin typeface="ui-sans-serif"/>
              </a:rPr>
              <a:t>enhancement</a:t>
            </a:r>
            <a:r>
              <a:rPr lang="en-US" dirty="0"/>
              <a:t>. So let’s explore how we can elevate a basic </a:t>
            </a:r>
            <a:r>
              <a:rPr lang="en-US" b="1" dirty="0"/>
              <a:t>Naïve RAG system</a:t>
            </a:r>
            <a:r>
              <a:rPr lang="en-US" dirty="0"/>
              <a:t> to something much more powerful—even beyond </a:t>
            </a:r>
            <a:r>
              <a:rPr lang="en-US" b="1" dirty="0"/>
              <a:t>Advanced RAG.</a:t>
            </a:r>
            <a:endParaRPr lang="en-US" dirty="0"/>
          </a:p>
          <a:p>
            <a:endParaRPr lang="en-US" b="1" dirty="0"/>
          </a:p>
          <a:p>
            <a:r>
              <a:rPr lang="en-US" b="1" dirty="0"/>
              <a:t>Let's start with the Ingestion Phase: </a:t>
            </a:r>
            <a:r>
              <a:rPr lang="en-US" dirty="0"/>
              <a:t>The foundation of any RAG system is the data it’s built on. Think of ingestion as your first line of defense.</a:t>
            </a:r>
          </a:p>
          <a:p>
            <a:r>
              <a:rPr lang="en-US" b="1" dirty="0"/>
              <a:t>1️⃣ Remove duplicates.</a:t>
            </a:r>
            <a:r>
              <a:rPr lang="en-US" dirty="0"/>
              <a:t> Imagine the same document uploaded multiple times—it’s wasteful and distorts your retrieval results.</a:t>
            </a:r>
          </a:p>
          <a:p>
            <a:r>
              <a:rPr lang="en-US" b="1" dirty="0"/>
              <a:t>2️⃣ Clean your data.</a:t>
            </a:r>
            <a:r>
              <a:rPr lang="en-US" dirty="0"/>
              <a:t> Strange artifacts like barcodes, random HTML tags, or even ASCII art? These can confuse your LLM and degrade the quality of responses.</a:t>
            </a:r>
          </a:p>
          <a:p>
            <a:r>
              <a:rPr lang="en-US" b="1" dirty="0"/>
              <a:t>3️⃣ Handle complex documents.</a:t>
            </a:r>
            <a:r>
              <a:rPr lang="en-US" dirty="0"/>
              <a:t> PDFs or other rich formats should be converted into lightweight, machine-readable formats like </a:t>
            </a:r>
            <a:r>
              <a:rPr lang="en-US" b="1" dirty="0"/>
              <a:t>Markdown</a:t>
            </a:r>
            <a:r>
              <a:rPr lang="en-US" dirty="0"/>
              <a:t> to make processing easier for your LLM.</a:t>
            </a:r>
          </a:p>
          <a:p>
            <a:r>
              <a:rPr lang="en-US" b="1" dirty="0"/>
              <a:t>4️⃣ Watch out for data leakage.</a:t>
            </a:r>
            <a:r>
              <a:rPr lang="en-US" dirty="0"/>
              <a:t> Anonymization is critical—scrub out personal identifiers, sensitive health info, or anything else that could compromise privacy.</a:t>
            </a:r>
          </a:p>
          <a:p>
            <a:r>
              <a:rPr lang="en-US" dirty="0"/>
              <a:t>As we say: </a:t>
            </a:r>
            <a:r>
              <a:rPr lang="en-US" b="1" dirty="0"/>
              <a:t>garbage in, garbage out.</a:t>
            </a:r>
            <a:r>
              <a:rPr lang="en-US" dirty="0"/>
              <a:t> Clean inputs lead to better results.</a:t>
            </a:r>
          </a:p>
          <a:p>
            <a:endParaRPr lang="en-US" dirty="0"/>
          </a:p>
          <a:p>
            <a:r>
              <a:rPr lang="en-US" dirty="0"/>
              <a:t>Now, let’s talk about splitting text into chunks—a deceptively simple yet critical step. The challenge? </a:t>
            </a:r>
            <a:r>
              <a:rPr lang="en-US" b="1" dirty="0"/>
              <a:t>Context.</a:t>
            </a:r>
            <a:endParaRPr lang="en-US" b="0" dirty="0"/>
          </a:p>
          <a:p>
            <a:r>
              <a:rPr lang="en-US" b="0" dirty="0"/>
              <a:t>🔹 </a:t>
            </a:r>
            <a:r>
              <a:rPr lang="en-US" b="1" dirty="0"/>
              <a:t>Too big, and costs balloon. Too small, and context is lost.</a:t>
            </a:r>
          </a:p>
          <a:p>
            <a:r>
              <a:rPr lang="en-US" b="1" dirty="0"/>
              <a:t>🔹 </a:t>
            </a:r>
            <a:r>
              <a:rPr lang="en-US" dirty="0"/>
              <a:t>Use strategies that preserve </a:t>
            </a:r>
            <a:r>
              <a:rPr lang="en-US" b="1" dirty="0"/>
              <a:t>semantic meaning</a:t>
            </a:r>
            <a:r>
              <a:rPr lang="en-US" dirty="0"/>
              <a:t> when splitting.</a:t>
            </a:r>
          </a:p>
          <a:p>
            <a:r>
              <a:rPr lang="en-US" b="1" dirty="0"/>
              <a:t>🔹 </a:t>
            </a:r>
            <a:r>
              <a:rPr lang="en-US" dirty="0"/>
              <a:t>Advanced systems can even dynamically </a:t>
            </a:r>
            <a:r>
              <a:rPr lang="en-US" b="1" dirty="0"/>
              <a:t>pull adjacent chunks</a:t>
            </a:r>
            <a:r>
              <a:rPr lang="en-US" dirty="0"/>
              <a:t> during retrieval</a:t>
            </a:r>
          </a:p>
          <a:p>
            <a:r>
              <a:rPr lang="en-US" b="1" dirty="0"/>
              <a:t>🔹 Apply stacking technique </a:t>
            </a:r>
            <a:r>
              <a:rPr lang="en-US" dirty="0"/>
              <a:t>for storing the same data split in multiple ways across separate vector collections.</a:t>
            </a:r>
          </a:p>
          <a:p>
            <a:endParaRPr lang="en-US" dirty="0"/>
          </a:p>
          <a:p>
            <a:r>
              <a:rPr lang="en-US" dirty="0"/>
              <a:t>And don’t forget about the </a:t>
            </a:r>
            <a:r>
              <a:rPr lang="en-US" b="1" dirty="0"/>
              <a:t>context window size</a:t>
            </a:r>
            <a:r>
              <a:rPr lang="en-US" dirty="0"/>
              <a:t> of your embedding model—this determines how much information you can fit into a single query.</a:t>
            </a:r>
          </a:p>
          <a:p>
            <a:r>
              <a:rPr lang="en-US" dirty="0"/>
              <a:t>Here’s a tip: Hybrid search techniques—combining </a:t>
            </a:r>
            <a:r>
              <a:rPr lang="en-US" b="1" dirty="0"/>
              <a:t>semantic search</a:t>
            </a:r>
            <a:r>
              <a:rPr lang="en-US" dirty="0"/>
              <a:t> with </a:t>
            </a:r>
            <a:r>
              <a:rPr lang="en-US" b="1" dirty="0"/>
              <a:t>full-text search</a:t>
            </a:r>
            <a:r>
              <a:rPr lang="en-US" dirty="0"/>
              <a:t>—can amplify retrieval quality, merging the best of both worlds, especially when combined with metadata filtering.</a:t>
            </a:r>
          </a:p>
          <a:p>
            <a:endParaRPr lang="en-US" dirty="0"/>
          </a:p>
          <a:p>
            <a:r>
              <a:rPr lang="en-US" dirty="0"/>
              <a:t>Now, at retrieval phase we</a:t>
            </a:r>
          </a:p>
          <a:p>
            <a:r>
              <a:rPr lang="en-US" dirty="0"/>
              <a:t>🔸 Apply </a:t>
            </a:r>
            <a:r>
              <a:rPr lang="en-US" b="1" dirty="0"/>
              <a:t>re-ranking.</a:t>
            </a:r>
            <a:r>
              <a:rPr lang="en-US" dirty="0"/>
              <a:t> These refine results, filtering out irrelevant chunks and prioritizing what matters most.</a:t>
            </a:r>
          </a:p>
          <a:p>
            <a:r>
              <a:rPr lang="en-US" dirty="0"/>
              <a:t>Still not enough context? Advanced pipelines can </a:t>
            </a:r>
            <a:r>
              <a:rPr lang="en-US" b="1" dirty="0"/>
              <a:t>dynamically fetch additional chunks</a:t>
            </a:r>
            <a:r>
              <a:rPr lang="en-US" dirty="0"/>
              <a:t> on the go.</a:t>
            </a:r>
          </a:p>
          <a:p>
            <a:endParaRPr lang="en-US" dirty="0"/>
          </a:p>
          <a:p>
            <a:r>
              <a:rPr lang="en-US" dirty="0"/>
              <a:t>Once the data is retrieved, why not apply </a:t>
            </a:r>
            <a:r>
              <a:rPr lang="en-US" b="1" dirty="0"/>
              <a:t>Smart Routing</a:t>
            </a:r>
            <a:r>
              <a:rPr lang="en-US" dirty="0"/>
              <a:t>?</a:t>
            </a:r>
          </a:p>
          <a:p>
            <a:r>
              <a:rPr lang="en-US" b="1" dirty="0"/>
              <a:t>👉 To Route tasks to the right LLMs.</a:t>
            </a:r>
            <a:r>
              <a:rPr lang="en-US" dirty="0"/>
              <a:t> For example, programming code might go to a code-optimized model, while healthcare queries could leverage a specialized medical LLM.</a:t>
            </a:r>
          </a:p>
          <a:p>
            <a:r>
              <a:rPr lang="en-US" dirty="0"/>
              <a:t>👉 Then we configure the model parameters, like adjusting the </a:t>
            </a:r>
            <a:r>
              <a:rPr lang="en-US" b="1" dirty="0"/>
              <a:t>temperature setting</a:t>
            </a:r>
            <a:r>
              <a:rPr lang="en-US" dirty="0"/>
              <a:t> to balance precision and creativity.</a:t>
            </a:r>
          </a:p>
          <a:p>
            <a:endParaRPr lang="en-US" b="1" dirty="0"/>
          </a:p>
          <a:p>
            <a:r>
              <a:rPr lang="en-US" dirty="0"/>
              <a:t>When the output is generated, the process isn’t over.</a:t>
            </a:r>
          </a:p>
          <a:p>
            <a:r>
              <a:rPr lang="en-US" dirty="0"/>
              <a:t>1️⃣ We better run another round of </a:t>
            </a:r>
            <a:r>
              <a:rPr lang="en-US" b="1" dirty="0"/>
              <a:t>anonymization checks</a:t>
            </a:r>
            <a:r>
              <a:rPr lang="en-US" dirty="0"/>
              <a:t> to ensure safety and privacy.</a:t>
            </a:r>
          </a:p>
          <a:p>
            <a:r>
              <a:rPr lang="en-US" dirty="0"/>
              <a:t>2️⃣ Add </a:t>
            </a:r>
            <a:r>
              <a:rPr lang="en-US" b="1" dirty="0"/>
              <a:t>user feedback</a:t>
            </a:r>
            <a:r>
              <a:rPr lang="en-US" dirty="0"/>
              <a:t> and </a:t>
            </a:r>
            <a:r>
              <a:rPr lang="en-US" b="1" dirty="0"/>
              <a:t>chat history</a:t>
            </a:r>
            <a:r>
              <a:rPr lang="en-US" dirty="0"/>
              <a:t> to improve responses over time.</a:t>
            </a:r>
          </a:p>
          <a:p>
            <a:endParaRPr lang="en-US" dirty="0"/>
          </a:p>
          <a:p>
            <a:r>
              <a:rPr lang="en-US" dirty="0"/>
              <a:t>And the very last thing is to trace and evaluate the result and probably start reconfiguring your RAG all over again for a couple of times. So, the question is—how far are you willing to take your RAG solution?</a:t>
            </a:r>
          </a:p>
          <a:p>
            <a:endParaRPr lang="en-US" dirty="0"/>
          </a:p>
          <a:p>
            <a:r>
              <a:rPr lang="en-US" dirty="0"/>
              <a:t>These small but impactful steps transform RAG from a simple retrieval system into a sophisticated, domain-adaptable powerhouse capable of handling even the most complex queries with precision and relevance.</a:t>
            </a:r>
          </a:p>
          <a:p>
            <a:r>
              <a:rPr lang="en-US" dirty="0"/>
              <a:t>With every improvement, we unlock new potential in how RAG systems can serve our needs one tiny step forward with each improvement and the trick here is to accumulate these small improvements that compound. </a:t>
            </a:r>
          </a:p>
          <a:p>
            <a:endParaRPr lang="en-US" dirty="0"/>
          </a:p>
        </p:txBody>
      </p:sp>
      <p:sp>
        <p:nvSpPr>
          <p:cNvPr id="4" name="Slide Number Placeholder 3">
            <a:extLst>
              <a:ext uri="{FF2B5EF4-FFF2-40B4-BE49-F238E27FC236}">
                <a16:creationId xmlns:a16="http://schemas.microsoft.com/office/drawing/2014/main" id="{88D131AD-CB28-A428-D665-C481411CFE10}"/>
              </a:ext>
            </a:extLst>
          </p:cNvPr>
          <p:cNvSpPr>
            <a:spLocks noGrp="1"/>
          </p:cNvSpPr>
          <p:nvPr>
            <p:ph type="sldNum" sz="quarter" idx="5"/>
          </p:nvPr>
        </p:nvSpPr>
        <p:spPr/>
        <p:txBody>
          <a:bodyPr/>
          <a:lstStyle/>
          <a:p>
            <a:fld id="{8234072B-B5A7-5041-A374-AAD0412FBA7B}" type="slidenum">
              <a:rPr lang="en-US" smtClean="0"/>
              <a:t>8</a:t>
            </a:fld>
            <a:endParaRPr lang="en-US"/>
          </a:p>
        </p:txBody>
      </p:sp>
    </p:spTree>
    <p:extLst>
      <p:ext uri="{BB962C8B-B14F-4D97-AF65-F5344CB8AC3E}">
        <p14:creationId xmlns:p14="http://schemas.microsoft.com/office/powerpoint/2010/main" val="42400012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343995-B554-8A1F-7000-C12EDCD1DB2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03AFC29-0893-0AE2-EB51-DE2F14155CD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19BB18A-84EF-D595-BF8E-DA11B0E632CA}"/>
              </a:ext>
            </a:extLst>
          </p:cNvPr>
          <p:cNvSpPr>
            <a:spLocks noGrp="1"/>
          </p:cNvSpPr>
          <p:nvPr>
            <p:ph type="body" idx="1"/>
          </p:nvPr>
        </p:nvSpPr>
        <p:spPr/>
        <p:txBody>
          <a:bodyPr/>
          <a:lstStyle/>
          <a:p>
            <a:pPr algn="l"/>
            <a:r>
              <a:rPr lang="en-US" dirty="0"/>
              <a:t>Let me take you on a journey through a real-world example – a </a:t>
            </a:r>
            <a:r>
              <a:rPr lang="en-US" b="0" i="0" dirty="0">
                <a:solidFill>
                  <a:srgbClr val="ECECEC"/>
                </a:solidFill>
                <a:effectLst/>
                <a:latin typeface="ui-sans-serif"/>
              </a:rPr>
              <a:t>pipeline from a well-established firm that wraps their RAG around LLMs. This is a great case study of how to structure and enhance the RAG pipeline.</a:t>
            </a:r>
          </a:p>
          <a:p>
            <a:pPr algn="l"/>
            <a:r>
              <a:rPr lang="en-US" b="0" i="0" dirty="0">
                <a:solidFill>
                  <a:srgbClr val="ECECEC"/>
                </a:solidFill>
                <a:effectLst/>
                <a:latin typeface="ui-sans-serif"/>
              </a:rPr>
              <a:t>The process starts with a </a:t>
            </a:r>
            <a:r>
              <a:rPr lang="en-US" b="1" i="0" dirty="0">
                <a:solidFill>
                  <a:srgbClr val="ECECEC"/>
                </a:solidFill>
                <a:effectLst/>
                <a:latin typeface="ui-sans-serif"/>
              </a:rPr>
              <a:t>User Query</a:t>
            </a:r>
            <a:r>
              <a:rPr lang="en-US" b="0" i="0" dirty="0">
                <a:solidFill>
                  <a:srgbClr val="ECECEC"/>
                </a:solidFill>
                <a:effectLst/>
                <a:latin typeface="ui-sans-serif"/>
              </a:rPr>
              <a:t>. At this stage, the pipeline decides whether to </a:t>
            </a:r>
            <a:r>
              <a:rPr lang="en-US" b="1" i="0" dirty="0">
                <a:solidFill>
                  <a:srgbClr val="ECECEC"/>
                </a:solidFill>
                <a:effectLst/>
                <a:latin typeface="ui-sans-serif"/>
              </a:rPr>
              <a:t>transform</a:t>
            </a:r>
            <a:r>
              <a:rPr lang="en-US" b="0" i="0" dirty="0">
                <a:solidFill>
                  <a:srgbClr val="ECECEC"/>
                </a:solidFill>
                <a:effectLst/>
                <a:latin typeface="ui-sans-serif"/>
              </a:rPr>
              <a:t> it into a database query or to </a:t>
            </a:r>
            <a:r>
              <a:rPr lang="en-US" b="1" i="0" dirty="0">
                <a:solidFill>
                  <a:srgbClr val="ECECEC"/>
                </a:solidFill>
                <a:effectLst/>
                <a:latin typeface="ui-sans-serif"/>
              </a:rPr>
              <a:t>expand</a:t>
            </a:r>
            <a:r>
              <a:rPr lang="en-US" b="0" i="0" dirty="0">
                <a:solidFill>
                  <a:srgbClr val="ECECEC"/>
                </a:solidFill>
                <a:effectLst/>
                <a:latin typeface="ui-sans-serif"/>
              </a:rPr>
              <a:t> it for better clarity and retrieval. After the query expansion we might involve techniques like splitting a complex question into </a:t>
            </a:r>
            <a:r>
              <a:rPr lang="en-US" b="1" i="0" dirty="0">
                <a:solidFill>
                  <a:srgbClr val="ECECEC"/>
                </a:solidFill>
                <a:effectLst/>
                <a:latin typeface="ui-sans-serif"/>
              </a:rPr>
              <a:t>sub-questions</a:t>
            </a:r>
            <a:r>
              <a:rPr lang="en-US" b="0" i="0" dirty="0">
                <a:solidFill>
                  <a:srgbClr val="ECECEC"/>
                </a:solidFill>
                <a:effectLst/>
                <a:latin typeface="ui-sans-serif"/>
              </a:rPr>
              <a:t>. This is where methods like </a:t>
            </a:r>
            <a:r>
              <a:rPr lang="en-US" b="1" i="0" dirty="0">
                <a:solidFill>
                  <a:srgbClr val="ECECEC"/>
                </a:solidFill>
                <a:effectLst/>
                <a:latin typeface="ui-sans-serif"/>
              </a:rPr>
              <a:t>Chain-of-Verification (</a:t>
            </a:r>
            <a:r>
              <a:rPr lang="en-US" b="1" i="0" dirty="0" err="1">
                <a:solidFill>
                  <a:srgbClr val="ECECEC"/>
                </a:solidFill>
                <a:effectLst/>
                <a:latin typeface="ui-sans-serif"/>
              </a:rPr>
              <a:t>CoVe</a:t>
            </a:r>
            <a:r>
              <a:rPr lang="en-US" b="1" i="0" dirty="0">
                <a:solidFill>
                  <a:srgbClr val="ECECEC"/>
                </a:solidFill>
                <a:effectLst/>
                <a:latin typeface="ui-sans-serif"/>
              </a:rPr>
              <a:t>)</a:t>
            </a:r>
            <a:r>
              <a:rPr lang="en-US" b="0" i="0" dirty="0">
                <a:solidFill>
                  <a:srgbClr val="ECECEC"/>
                </a:solidFill>
                <a:effectLst/>
                <a:latin typeface="ui-sans-serif"/>
              </a:rPr>
              <a:t> come in—breaking down the query into logical components and verifying the coherence for each.</a:t>
            </a:r>
          </a:p>
          <a:p>
            <a:pPr algn="l"/>
            <a:endParaRPr lang="en-US" b="0" i="0" dirty="0">
              <a:solidFill>
                <a:srgbClr val="ECECEC"/>
              </a:solidFill>
              <a:effectLst/>
              <a:latin typeface="ui-sans-serif"/>
            </a:endParaRPr>
          </a:p>
          <a:p>
            <a:pPr algn="l"/>
            <a:r>
              <a:rPr lang="en-US" b="0" i="0" dirty="0">
                <a:solidFill>
                  <a:srgbClr val="ECECEC"/>
                </a:solidFill>
                <a:effectLst/>
                <a:latin typeface="ui-sans-serif"/>
              </a:rPr>
              <a:t>Once the sub-questions are generated, we can leverage an </a:t>
            </a:r>
            <a:r>
              <a:rPr lang="en-US" b="1" i="0" dirty="0">
                <a:solidFill>
                  <a:srgbClr val="ECECEC"/>
                </a:solidFill>
                <a:effectLst/>
                <a:latin typeface="ui-sans-serif"/>
              </a:rPr>
              <a:t>LLM Judge</a:t>
            </a:r>
            <a:r>
              <a:rPr lang="en-US" b="0" i="0" dirty="0">
                <a:solidFill>
                  <a:srgbClr val="ECECEC"/>
                </a:solidFill>
                <a:effectLst/>
                <a:latin typeface="ui-sans-serif"/>
              </a:rPr>
              <a:t> to evaluate the quality of these sub-questions. This ensures that only the most meaningful ones move forward. The system then decides if </a:t>
            </a:r>
            <a:r>
              <a:rPr lang="en-US" b="1" i="0" dirty="0">
                <a:solidFill>
                  <a:srgbClr val="ECECEC"/>
                </a:solidFill>
                <a:effectLst/>
                <a:latin typeface="ui-sans-serif"/>
              </a:rPr>
              <a:t>additional external knowledge</a:t>
            </a:r>
            <a:r>
              <a:rPr lang="en-US" b="0" i="0" dirty="0">
                <a:solidFill>
                  <a:srgbClr val="ECECEC"/>
                </a:solidFill>
                <a:effectLst/>
                <a:latin typeface="ui-sans-serif"/>
              </a:rPr>
              <a:t> from a database would improve the response. If external knowledge is deemed necessary, we query the database, by using a </a:t>
            </a:r>
            <a:r>
              <a:rPr lang="en-US" b="1" i="0" dirty="0">
                <a:solidFill>
                  <a:srgbClr val="ECECEC"/>
                </a:solidFill>
                <a:effectLst/>
                <a:latin typeface="ui-sans-serif"/>
              </a:rPr>
              <a:t>hybrid search</a:t>
            </a:r>
            <a:r>
              <a:rPr lang="en-US" b="0" i="0" dirty="0">
                <a:solidFill>
                  <a:srgbClr val="ECECEC"/>
                </a:solidFill>
                <a:effectLst/>
                <a:latin typeface="ui-sans-serif"/>
              </a:rPr>
              <a:t> approach that combines </a:t>
            </a:r>
            <a:r>
              <a:rPr lang="en-US" b="1" i="0" dirty="0">
                <a:solidFill>
                  <a:srgbClr val="ECECEC"/>
                </a:solidFill>
                <a:effectLst/>
                <a:latin typeface="ui-sans-serif"/>
              </a:rPr>
              <a:t>vector-based semantic search</a:t>
            </a:r>
            <a:r>
              <a:rPr lang="en-US" b="0" i="0" dirty="0">
                <a:solidFill>
                  <a:srgbClr val="ECECEC"/>
                </a:solidFill>
                <a:effectLst/>
                <a:latin typeface="ui-sans-serif"/>
              </a:rPr>
              <a:t> and traditional </a:t>
            </a:r>
            <a:r>
              <a:rPr lang="en-US" b="1" i="0" dirty="0">
                <a:solidFill>
                  <a:srgbClr val="ECECEC"/>
                </a:solidFill>
                <a:effectLst/>
                <a:latin typeface="ui-sans-serif"/>
              </a:rPr>
              <a:t>full-text search</a:t>
            </a:r>
            <a:r>
              <a:rPr lang="en-US" b="0" i="0" dirty="0">
                <a:solidFill>
                  <a:srgbClr val="ECECEC"/>
                </a:solidFill>
                <a:effectLst/>
                <a:latin typeface="ui-sans-serif"/>
              </a:rPr>
              <a:t> for better accuracy.</a:t>
            </a:r>
          </a:p>
          <a:p>
            <a:pPr algn="l"/>
            <a:endParaRPr lang="en-US" b="0" i="0" dirty="0">
              <a:solidFill>
                <a:srgbClr val="ECECEC"/>
              </a:solidFill>
              <a:effectLst/>
              <a:latin typeface="ui-sans-serif"/>
            </a:endParaRPr>
          </a:p>
          <a:p>
            <a:pPr algn="l"/>
            <a:r>
              <a:rPr lang="en-US" b="0" i="0" dirty="0">
                <a:solidFill>
                  <a:srgbClr val="ECECEC"/>
                </a:solidFill>
                <a:effectLst/>
                <a:latin typeface="ui-sans-serif"/>
              </a:rPr>
              <a:t>Now that we’ve retrieved relevant documents, we move on to the </a:t>
            </a:r>
            <a:r>
              <a:rPr lang="en-US" b="1" i="0" dirty="0">
                <a:solidFill>
                  <a:srgbClr val="ECECEC"/>
                </a:solidFill>
                <a:effectLst/>
                <a:latin typeface="ui-sans-serif"/>
              </a:rPr>
              <a:t>re-ranking phase</a:t>
            </a:r>
            <a:r>
              <a:rPr lang="en-US" b="0" i="0" dirty="0">
                <a:solidFill>
                  <a:srgbClr val="ECECEC"/>
                </a:solidFill>
                <a:effectLst/>
                <a:latin typeface="ui-sans-serif"/>
              </a:rPr>
              <a:t>. Here, the system filters out semantically similar but irrelevant chunks and sorts the remaining ones by their </a:t>
            </a:r>
            <a:r>
              <a:rPr lang="en-US" b="1" i="0" dirty="0">
                <a:solidFill>
                  <a:srgbClr val="ECECEC"/>
                </a:solidFill>
                <a:effectLst/>
                <a:latin typeface="ui-sans-serif"/>
              </a:rPr>
              <a:t>relevance</a:t>
            </a:r>
            <a:r>
              <a:rPr lang="en-US" b="0" i="0" dirty="0">
                <a:solidFill>
                  <a:srgbClr val="ECECEC"/>
                </a:solidFill>
                <a:effectLst/>
                <a:latin typeface="ui-sans-serif"/>
              </a:rPr>
              <a:t> to the user query. Re-ranking typically uses specialized models designed to refine the selection and remove irrelevant chunks.</a:t>
            </a:r>
          </a:p>
          <a:p>
            <a:pPr algn="l"/>
            <a:r>
              <a:rPr lang="en-US" b="0" i="0" dirty="0">
                <a:solidFill>
                  <a:srgbClr val="ECECEC"/>
                </a:solidFill>
                <a:effectLst/>
                <a:latin typeface="ui-sans-serif"/>
              </a:rPr>
              <a:t>But we don’t stop there. Before generating the response, the system applies an </a:t>
            </a:r>
            <a:r>
              <a:rPr lang="en-US" b="1" i="0" dirty="0">
                <a:solidFill>
                  <a:srgbClr val="ECECEC"/>
                </a:solidFill>
                <a:effectLst/>
                <a:latin typeface="ui-sans-serif"/>
              </a:rPr>
              <a:t>LLM critique</a:t>
            </a:r>
            <a:r>
              <a:rPr lang="en-US" b="0" i="0" dirty="0">
                <a:solidFill>
                  <a:srgbClr val="ECECEC"/>
                </a:solidFill>
                <a:effectLst/>
                <a:latin typeface="ui-sans-serif"/>
              </a:rPr>
              <a:t> to the retrieved data. This critique evaluates the advantages and disadvantages of the dataset, adding a layer of quality control. Once the critique is complete, the final </a:t>
            </a:r>
            <a:r>
              <a:rPr lang="en-US" b="1" i="0" dirty="0">
                <a:solidFill>
                  <a:srgbClr val="ECECEC"/>
                </a:solidFill>
                <a:effectLst/>
                <a:latin typeface="ui-sans-serif"/>
              </a:rPr>
              <a:t>response is generated</a:t>
            </a:r>
            <a:r>
              <a:rPr lang="en-US" b="0" i="0" dirty="0">
                <a:solidFill>
                  <a:srgbClr val="ECECEC"/>
                </a:solidFill>
                <a:effectLst/>
                <a:latin typeface="ui-sans-serif"/>
              </a:rPr>
              <a:t> and delivered to the user.</a:t>
            </a:r>
          </a:p>
          <a:p>
            <a:pPr algn="l"/>
            <a:endParaRPr lang="en-US" b="0" i="0" dirty="0">
              <a:solidFill>
                <a:srgbClr val="ECECEC"/>
              </a:solidFill>
              <a:effectLst/>
              <a:latin typeface="ui-sans-serif"/>
            </a:endParaRPr>
          </a:p>
          <a:p>
            <a:pPr algn="l"/>
            <a:r>
              <a:rPr lang="en-US" b="0" i="0" dirty="0">
                <a:solidFill>
                  <a:srgbClr val="ECECEC"/>
                </a:solidFill>
                <a:effectLst/>
                <a:latin typeface="ui-sans-serif"/>
              </a:rPr>
              <a:t>One thing to remember: </a:t>
            </a:r>
            <a:r>
              <a:rPr lang="en-US" b="1" i="0" dirty="0">
                <a:solidFill>
                  <a:srgbClr val="ECECEC"/>
                </a:solidFill>
                <a:effectLst/>
                <a:latin typeface="ui-sans-serif"/>
              </a:rPr>
              <a:t>different domains may require unique pipeline configurations.</a:t>
            </a:r>
            <a:r>
              <a:rPr lang="en-US" b="0" i="0" dirty="0">
                <a:solidFill>
                  <a:srgbClr val="ECECEC"/>
                </a:solidFill>
                <a:effectLst/>
                <a:latin typeface="ui-sans-serif"/>
              </a:rPr>
              <a:t> Techniques that work well for in one domain—such as finance or legal—might not perform as effectively in another, like healthcare or programming. There’s no one-size-fits-all solution here.</a:t>
            </a:r>
          </a:p>
          <a:p>
            <a:pPr algn="l"/>
            <a:r>
              <a:rPr lang="en-US" b="0" i="0" dirty="0">
                <a:solidFill>
                  <a:srgbClr val="ECECEC"/>
                </a:solidFill>
                <a:effectLst/>
                <a:latin typeface="ui-sans-serif"/>
              </a:rPr>
              <a:t>So while this example pipeline is a strong starting point, it’s crucial to evaluate and adapt it to suit your specific use case. </a:t>
            </a:r>
            <a:r>
              <a:rPr lang="en-US" dirty="0"/>
              <a:t>The key to success is continuous evaluation and iteration.</a:t>
            </a:r>
            <a:endParaRPr lang="en-US" b="0" i="0" dirty="0">
              <a:solidFill>
                <a:srgbClr val="ECECEC"/>
              </a:solidFill>
              <a:effectLst/>
              <a:latin typeface="ui-sans-serif"/>
            </a:endParaRPr>
          </a:p>
        </p:txBody>
      </p:sp>
      <p:sp>
        <p:nvSpPr>
          <p:cNvPr id="4" name="Slide Number Placeholder 3">
            <a:extLst>
              <a:ext uri="{FF2B5EF4-FFF2-40B4-BE49-F238E27FC236}">
                <a16:creationId xmlns:a16="http://schemas.microsoft.com/office/drawing/2014/main" id="{62981C71-9E7D-8EA9-B014-5BE77F587E35}"/>
              </a:ext>
            </a:extLst>
          </p:cNvPr>
          <p:cNvSpPr>
            <a:spLocks noGrp="1"/>
          </p:cNvSpPr>
          <p:nvPr>
            <p:ph type="sldNum" sz="quarter" idx="5"/>
          </p:nvPr>
        </p:nvSpPr>
        <p:spPr/>
        <p:txBody>
          <a:bodyPr/>
          <a:lstStyle/>
          <a:p>
            <a:fld id="{8234072B-B5A7-5041-A374-AAD0412FBA7B}" type="slidenum">
              <a:rPr lang="en-US" smtClean="0"/>
              <a:t>9</a:t>
            </a:fld>
            <a:endParaRPr lang="en-US"/>
          </a:p>
        </p:txBody>
      </p:sp>
    </p:spTree>
    <p:extLst>
      <p:ext uri="{BB962C8B-B14F-4D97-AF65-F5344CB8AC3E}">
        <p14:creationId xmlns:p14="http://schemas.microsoft.com/office/powerpoint/2010/main" val="8397238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723B3AC-4E7F-7C46-91BC-2B341C2E52F4}" type="datetimeFigureOut">
              <a:rPr lang="en-US" smtClean="0"/>
              <a:t>1/14/25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068663-FA4A-8C4C-A92D-6247FC7AE3B7}" type="slidenum">
              <a:rPr lang="en-US" smtClean="0"/>
              <a:t>‹#›</a:t>
            </a:fld>
            <a:endParaRPr lang="en-US"/>
          </a:p>
        </p:txBody>
      </p:sp>
    </p:spTree>
    <p:extLst>
      <p:ext uri="{BB962C8B-B14F-4D97-AF65-F5344CB8AC3E}">
        <p14:creationId xmlns:p14="http://schemas.microsoft.com/office/powerpoint/2010/main" val="22274006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23B3AC-4E7F-7C46-91BC-2B341C2E52F4}" type="datetimeFigureOut">
              <a:rPr lang="en-US" smtClean="0"/>
              <a:t>1/14/25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068663-FA4A-8C4C-A92D-6247FC7AE3B7}" type="slidenum">
              <a:rPr lang="en-US" smtClean="0"/>
              <a:t>‹#›</a:t>
            </a:fld>
            <a:endParaRPr lang="en-US"/>
          </a:p>
        </p:txBody>
      </p:sp>
    </p:spTree>
    <p:extLst>
      <p:ext uri="{BB962C8B-B14F-4D97-AF65-F5344CB8AC3E}">
        <p14:creationId xmlns:p14="http://schemas.microsoft.com/office/powerpoint/2010/main" val="9642000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23B3AC-4E7F-7C46-91BC-2B341C2E52F4}" type="datetimeFigureOut">
              <a:rPr lang="en-US" smtClean="0"/>
              <a:t>1/14/25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068663-FA4A-8C4C-A92D-6247FC7AE3B7}" type="slidenum">
              <a:rPr lang="en-US" smtClean="0"/>
              <a:t>‹#›</a:t>
            </a:fld>
            <a:endParaRPr lang="en-US"/>
          </a:p>
        </p:txBody>
      </p:sp>
    </p:spTree>
    <p:extLst>
      <p:ext uri="{BB962C8B-B14F-4D97-AF65-F5344CB8AC3E}">
        <p14:creationId xmlns:p14="http://schemas.microsoft.com/office/powerpoint/2010/main" val="25035404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23B3AC-4E7F-7C46-91BC-2B341C2E52F4}" type="datetimeFigureOut">
              <a:rPr lang="en-US" smtClean="0"/>
              <a:t>1/14/25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068663-FA4A-8C4C-A92D-6247FC7AE3B7}" type="slidenum">
              <a:rPr lang="en-US" smtClean="0"/>
              <a:t>‹#›</a:t>
            </a:fld>
            <a:endParaRPr lang="en-US"/>
          </a:p>
        </p:txBody>
      </p:sp>
    </p:spTree>
    <p:extLst>
      <p:ext uri="{BB962C8B-B14F-4D97-AF65-F5344CB8AC3E}">
        <p14:creationId xmlns:p14="http://schemas.microsoft.com/office/powerpoint/2010/main" val="26235306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shade val="82000"/>
                  </a:schemeClr>
                </a:solidFill>
              </a:defRPr>
            </a:lvl1pPr>
            <a:lvl2pPr marL="457200" indent="0">
              <a:buNone/>
              <a:defRPr sz="2000">
                <a:solidFill>
                  <a:schemeClr val="tx1">
                    <a:shade val="82000"/>
                  </a:schemeClr>
                </a:solidFill>
              </a:defRPr>
            </a:lvl2pPr>
            <a:lvl3pPr marL="914400" indent="0">
              <a:buNone/>
              <a:defRPr sz="1800">
                <a:solidFill>
                  <a:schemeClr val="tx1">
                    <a:shade val="82000"/>
                  </a:schemeClr>
                </a:solidFill>
              </a:defRPr>
            </a:lvl3pPr>
            <a:lvl4pPr marL="1371600" indent="0">
              <a:buNone/>
              <a:defRPr sz="1600">
                <a:solidFill>
                  <a:schemeClr val="tx1">
                    <a:shade val="82000"/>
                  </a:schemeClr>
                </a:solidFill>
              </a:defRPr>
            </a:lvl4pPr>
            <a:lvl5pPr marL="1828800" indent="0">
              <a:buNone/>
              <a:defRPr sz="1600">
                <a:solidFill>
                  <a:schemeClr val="tx1">
                    <a:shade val="82000"/>
                  </a:schemeClr>
                </a:solidFill>
              </a:defRPr>
            </a:lvl5pPr>
            <a:lvl6pPr marL="2286000" indent="0">
              <a:buNone/>
              <a:defRPr sz="1600">
                <a:solidFill>
                  <a:schemeClr val="tx1">
                    <a:shade val="82000"/>
                  </a:schemeClr>
                </a:solidFill>
              </a:defRPr>
            </a:lvl6pPr>
            <a:lvl7pPr marL="2743200" indent="0">
              <a:buNone/>
              <a:defRPr sz="1600">
                <a:solidFill>
                  <a:schemeClr val="tx1">
                    <a:shade val="82000"/>
                  </a:schemeClr>
                </a:solidFill>
              </a:defRPr>
            </a:lvl7pPr>
            <a:lvl8pPr marL="3200400" indent="0">
              <a:buNone/>
              <a:defRPr sz="1600">
                <a:solidFill>
                  <a:schemeClr val="tx1">
                    <a:shade val="82000"/>
                  </a:schemeClr>
                </a:solidFill>
              </a:defRPr>
            </a:lvl8pPr>
            <a:lvl9pPr marL="3657600" indent="0">
              <a:buNone/>
              <a:defRPr sz="1600">
                <a:solidFill>
                  <a:schemeClr val="tx1">
                    <a:shade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23B3AC-4E7F-7C46-91BC-2B341C2E52F4}" type="datetimeFigureOut">
              <a:rPr lang="en-US" smtClean="0"/>
              <a:t>1/14/25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068663-FA4A-8C4C-A92D-6247FC7AE3B7}" type="slidenum">
              <a:rPr lang="en-US" smtClean="0"/>
              <a:t>‹#›</a:t>
            </a:fld>
            <a:endParaRPr lang="en-US"/>
          </a:p>
        </p:txBody>
      </p:sp>
    </p:spTree>
    <p:extLst>
      <p:ext uri="{BB962C8B-B14F-4D97-AF65-F5344CB8AC3E}">
        <p14:creationId xmlns:p14="http://schemas.microsoft.com/office/powerpoint/2010/main" val="37455168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723B3AC-4E7F-7C46-91BC-2B341C2E52F4}" type="datetimeFigureOut">
              <a:rPr lang="en-US" smtClean="0"/>
              <a:t>1/14/25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068663-FA4A-8C4C-A92D-6247FC7AE3B7}" type="slidenum">
              <a:rPr lang="en-US" smtClean="0"/>
              <a:t>‹#›</a:t>
            </a:fld>
            <a:endParaRPr lang="en-US"/>
          </a:p>
        </p:txBody>
      </p:sp>
    </p:spTree>
    <p:extLst>
      <p:ext uri="{BB962C8B-B14F-4D97-AF65-F5344CB8AC3E}">
        <p14:creationId xmlns:p14="http://schemas.microsoft.com/office/powerpoint/2010/main" val="34658273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723B3AC-4E7F-7C46-91BC-2B341C2E52F4}" type="datetimeFigureOut">
              <a:rPr lang="en-US" smtClean="0"/>
              <a:t>1/14/25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068663-FA4A-8C4C-A92D-6247FC7AE3B7}" type="slidenum">
              <a:rPr lang="en-US" smtClean="0"/>
              <a:t>‹#›</a:t>
            </a:fld>
            <a:endParaRPr lang="en-US"/>
          </a:p>
        </p:txBody>
      </p:sp>
    </p:spTree>
    <p:extLst>
      <p:ext uri="{BB962C8B-B14F-4D97-AF65-F5344CB8AC3E}">
        <p14:creationId xmlns:p14="http://schemas.microsoft.com/office/powerpoint/2010/main" val="33596296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723B3AC-4E7F-7C46-91BC-2B341C2E52F4}" type="datetimeFigureOut">
              <a:rPr lang="en-US" smtClean="0"/>
              <a:t>1/14/25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068663-FA4A-8C4C-A92D-6247FC7AE3B7}" type="slidenum">
              <a:rPr lang="en-US" smtClean="0"/>
              <a:t>‹#›</a:t>
            </a:fld>
            <a:endParaRPr lang="en-US"/>
          </a:p>
        </p:txBody>
      </p:sp>
    </p:spTree>
    <p:extLst>
      <p:ext uri="{BB962C8B-B14F-4D97-AF65-F5344CB8AC3E}">
        <p14:creationId xmlns:p14="http://schemas.microsoft.com/office/powerpoint/2010/main" val="7964808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23B3AC-4E7F-7C46-91BC-2B341C2E52F4}" type="datetimeFigureOut">
              <a:rPr lang="en-US" smtClean="0"/>
              <a:t>1/14/25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068663-FA4A-8C4C-A92D-6247FC7AE3B7}" type="slidenum">
              <a:rPr lang="en-US" smtClean="0"/>
              <a:t>‹#›</a:t>
            </a:fld>
            <a:endParaRPr lang="en-US"/>
          </a:p>
        </p:txBody>
      </p:sp>
    </p:spTree>
    <p:extLst>
      <p:ext uri="{BB962C8B-B14F-4D97-AF65-F5344CB8AC3E}">
        <p14:creationId xmlns:p14="http://schemas.microsoft.com/office/powerpoint/2010/main" val="3233124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723B3AC-4E7F-7C46-91BC-2B341C2E52F4}" type="datetimeFigureOut">
              <a:rPr lang="en-US" smtClean="0"/>
              <a:t>1/14/25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068663-FA4A-8C4C-A92D-6247FC7AE3B7}" type="slidenum">
              <a:rPr lang="en-US" smtClean="0"/>
              <a:t>‹#›</a:t>
            </a:fld>
            <a:endParaRPr lang="en-US"/>
          </a:p>
        </p:txBody>
      </p:sp>
    </p:spTree>
    <p:extLst>
      <p:ext uri="{BB962C8B-B14F-4D97-AF65-F5344CB8AC3E}">
        <p14:creationId xmlns:p14="http://schemas.microsoft.com/office/powerpoint/2010/main" val="30727116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723B3AC-4E7F-7C46-91BC-2B341C2E52F4}" type="datetimeFigureOut">
              <a:rPr lang="en-US" smtClean="0"/>
              <a:t>1/14/25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068663-FA4A-8C4C-A92D-6247FC7AE3B7}" type="slidenum">
              <a:rPr lang="en-US" smtClean="0"/>
              <a:t>‹#›</a:t>
            </a:fld>
            <a:endParaRPr lang="en-US"/>
          </a:p>
        </p:txBody>
      </p:sp>
    </p:spTree>
    <p:extLst>
      <p:ext uri="{BB962C8B-B14F-4D97-AF65-F5344CB8AC3E}">
        <p14:creationId xmlns:p14="http://schemas.microsoft.com/office/powerpoint/2010/main" val="17232102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shade val="82000"/>
                  </a:schemeClr>
                </a:solidFill>
              </a:defRPr>
            </a:lvl1pPr>
          </a:lstStyle>
          <a:p>
            <a:fld id="{2723B3AC-4E7F-7C46-91BC-2B341C2E52F4}" type="datetimeFigureOut">
              <a:rPr lang="en-US" smtClean="0"/>
              <a:t>1/14/25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shade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shade val="82000"/>
                  </a:schemeClr>
                </a:solidFill>
              </a:defRPr>
            </a:lvl1pPr>
          </a:lstStyle>
          <a:p>
            <a:fld id="{C1068663-FA4A-8C4C-A92D-6247FC7AE3B7}" type="slidenum">
              <a:rPr lang="en-US" smtClean="0"/>
              <a:t>‹#›</a:t>
            </a:fld>
            <a:endParaRPr lang="en-US"/>
          </a:p>
        </p:txBody>
      </p:sp>
    </p:spTree>
    <p:extLst>
      <p:ext uri="{BB962C8B-B14F-4D97-AF65-F5344CB8AC3E}">
        <p14:creationId xmlns:p14="http://schemas.microsoft.com/office/powerpoint/2010/main" val="2800595900"/>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8.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hyperlink" Target="https://github.com/modelcontextprotocol/servers/tree/main/src/memory" TargetMode="External"/><Relationship Id="rId3" Type="http://schemas.openxmlformats.org/officeDocument/2006/relationships/image" Target="../media/image59.jpeg"/><Relationship Id="rId7" Type="http://schemas.openxmlformats.org/officeDocument/2006/relationships/hyperlink" Target="Mem0.ai"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hyperlink" Target="http://getzep.com/" TargetMode="External"/><Relationship Id="rId11" Type="http://schemas.openxmlformats.org/officeDocument/2006/relationships/hyperlink" Target="https://research.memgpt.ai/" TargetMode="External"/><Relationship Id="rId5" Type="http://schemas.openxmlformats.org/officeDocument/2006/relationships/image" Target="../media/image61.svg"/><Relationship Id="rId10" Type="http://schemas.openxmlformats.org/officeDocument/2006/relationships/hyperlink" Target="https://github.com/letta-ai/letta" TargetMode="External"/><Relationship Id="rId4" Type="http://schemas.openxmlformats.org/officeDocument/2006/relationships/image" Target="../media/image60.png"/><Relationship Id="rId9" Type="http://schemas.openxmlformats.org/officeDocument/2006/relationships/hyperlink" Target="https://github.com/topoteretes/cognee"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microsoft.com/office/2007/relationships/hdphoto" Target="../media/hdphoto1.wdp"/></Relationships>
</file>

<file path=ppt/slides/_rels/slide13.xml.rels><?xml version="1.0" encoding="UTF-8" standalone="yes"?>
<Relationships xmlns="http://schemas.openxmlformats.org/package/2006/relationships"><Relationship Id="rId8" Type="http://schemas.openxmlformats.org/officeDocument/2006/relationships/hyperlink" Target="https://studio.nebius.ai/models/embedding" TargetMode="External"/><Relationship Id="rId3" Type="http://schemas.openxmlformats.org/officeDocument/2006/relationships/hyperlink" Target="https://huggingface.co/meetkai/functionary-medium-v3.1" TargetMode="External"/><Relationship Id="rId7" Type="http://schemas.openxmlformats.org/officeDocument/2006/relationships/hyperlink" Target="https://huggingface.co/NTQAI/Nxcode-CQ-7B-orpo"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hyperlink" Target="https://www.bloomberg.com/company/press/bloomberggpt-50-billion-parameter-llm-tuned-finance/" TargetMode="External"/><Relationship Id="rId5" Type="http://schemas.openxmlformats.org/officeDocument/2006/relationships/hyperlink" Target="https://openai.com/index/gpt-4o-mini-advancing-cost-efficient-intelligence/" TargetMode="External"/><Relationship Id="rId10" Type="http://schemas.openxmlformats.org/officeDocument/2006/relationships/image" Target="../media/image63.jpeg"/><Relationship Id="rId4" Type="http://schemas.openxmlformats.org/officeDocument/2006/relationships/hyperlink" Target="https://deepmind.google/technologies/gemini/pro/" TargetMode="External"/><Relationship Id="rId9" Type="http://schemas.openxmlformats.org/officeDocument/2006/relationships/hyperlink" Target="https://huggingface.co/spaces/mteb/leaderboard"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hyperlink" Target="https://github.com/DS4SD/docling" TargetMode="External"/><Relationship Id="rId13" Type="http://schemas.openxmlformats.org/officeDocument/2006/relationships/hyperlink" Target="https://github.com/langfuse/langfuse" TargetMode="External"/><Relationship Id="rId3" Type="http://schemas.openxmlformats.org/officeDocument/2006/relationships/hyperlink" Target="https://github.com/langchain-ai/langchain" TargetMode="External"/><Relationship Id="rId7" Type="http://schemas.openxmlformats.org/officeDocument/2006/relationships/hyperlink" Target="https://www.llamaindex.ai/llamaparse" TargetMode="External"/><Relationship Id="rId12" Type="http://schemas.openxmlformats.org/officeDocument/2006/relationships/hyperlink" Target="https://github.com/comet-ml/opik"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hyperlink" Target="https://github.com/langflow-ai/langflow" TargetMode="External"/><Relationship Id="rId11" Type="http://schemas.openxmlformats.org/officeDocument/2006/relationships/hyperlink" Target="https://github.com/explodinggradients/ragas" TargetMode="External"/><Relationship Id="rId5" Type="http://schemas.openxmlformats.org/officeDocument/2006/relationships/hyperlink" Target="https://github.com/stanfordnlp/dspy" TargetMode="External"/><Relationship Id="rId10" Type="http://schemas.openxmlformats.org/officeDocument/2006/relationships/hyperlink" Target="https://github.com/microsoft/markitdown" TargetMode="External"/><Relationship Id="rId4" Type="http://schemas.openxmlformats.org/officeDocument/2006/relationships/hyperlink" Target="https://github.com/run-llama/llama_index" TargetMode="External"/><Relationship Id="rId9" Type="http://schemas.openxmlformats.org/officeDocument/2006/relationships/hyperlink" Target="http://reducto.ai/" TargetMode="External"/></Relationships>
</file>

<file path=ppt/slides/_rels/slide16.xml.rels><?xml version="1.0" encoding="UTF-8" standalone="yes"?>
<Relationships xmlns="http://schemas.openxmlformats.org/package/2006/relationships"><Relationship Id="rId8" Type="http://schemas.openxmlformats.org/officeDocument/2006/relationships/hyperlink" Target="https://github.com/pydantic/pydantic-ai" TargetMode="External"/><Relationship Id="rId3" Type="http://schemas.openxmlformats.org/officeDocument/2006/relationships/hyperlink" Target="https://www.langchain.com/langgraph" TargetMode="External"/><Relationship Id="rId7" Type="http://schemas.openxmlformats.org/officeDocument/2006/relationships/hyperlink" Target="https://techcommunity.microsoft.com/blog/azure-ai-services-blog/introducing-azure-ai-agent-service/4298357"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hyperlink" Target="https://github.com/microsoft/semantic-kernel" TargetMode="External"/><Relationship Id="rId11" Type="http://schemas.openxmlformats.org/officeDocument/2006/relationships/hyperlink" Target="https://github.com/deepset-ai/haystack" TargetMode="External"/><Relationship Id="rId5" Type="http://schemas.openxmlformats.org/officeDocument/2006/relationships/hyperlink" Target="https://github.com/microsoft/autogen" TargetMode="External"/><Relationship Id="rId10" Type="http://schemas.openxmlformats.org/officeDocument/2006/relationships/hyperlink" Target="https://github.com/crewAIInc/crewAI" TargetMode="External"/><Relationship Id="rId4" Type="http://schemas.openxmlformats.org/officeDocument/2006/relationships/hyperlink" Target="https://github.com/openai/swarm" TargetMode="External"/><Relationship Id="rId9" Type="http://schemas.openxmlformats.org/officeDocument/2006/relationships/hyperlink" Target="https://github.com/awslabs/multi-agent-orchestrator"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65.jpg"/><Relationship Id="rId5" Type="http://schemas.microsoft.com/office/2007/relationships/hdphoto" Target="../media/hdphoto3.wdp"/><Relationship Id="rId4" Type="http://schemas.microsoft.com/office/2007/relationships/hdphoto" Target="../media/hdphoto2.wdp"/></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slides/_rels/slide5.xml.rels><?xml version="1.0" encoding="UTF-8" standalone="yes"?>
<Relationships xmlns="http://schemas.openxmlformats.org/package/2006/relationships"><Relationship Id="rId8" Type="http://schemas.openxmlformats.org/officeDocument/2006/relationships/image" Target="../media/image17.svg"/><Relationship Id="rId13" Type="http://schemas.openxmlformats.org/officeDocument/2006/relationships/image" Target="../media/image22.png"/><Relationship Id="rId18" Type="http://schemas.openxmlformats.org/officeDocument/2006/relationships/image" Target="../media/image27.svg"/><Relationship Id="rId3" Type="http://schemas.openxmlformats.org/officeDocument/2006/relationships/image" Target="../media/image12.png"/><Relationship Id="rId21" Type="http://schemas.openxmlformats.org/officeDocument/2006/relationships/image" Target="../media/image8.png"/><Relationship Id="rId7" Type="http://schemas.openxmlformats.org/officeDocument/2006/relationships/image" Target="../media/image16.png"/><Relationship Id="rId12" Type="http://schemas.openxmlformats.org/officeDocument/2006/relationships/image" Target="../media/image21.svg"/><Relationship Id="rId17" Type="http://schemas.openxmlformats.org/officeDocument/2006/relationships/image" Target="../media/image26.png"/><Relationship Id="rId2" Type="http://schemas.openxmlformats.org/officeDocument/2006/relationships/notesSlide" Target="../notesSlides/notesSlide5.xml"/><Relationship Id="rId16" Type="http://schemas.openxmlformats.org/officeDocument/2006/relationships/image" Target="../media/image25.svg"/><Relationship Id="rId20" Type="http://schemas.openxmlformats.org/officeDocument/2006/relationships/image" Target="../media/image7.svg"/><Relationship Id="rId1" Type="http://schemas.openxmlformats.org/officeDocument/2006/relationships/slideLayout" Target="../slideLayouts/slideLayout2.xml"/><Relationship Id="rId6" Type="http://schemas.openxmlformats.org/officeDocument/2006/relationships/image" Target="../media/image15.svg"/><Relationship Id="rId11" Type="http://schemas.openxmlformats.org/officeDocument/2006/relationships/image" Target="../media/image20.png"/><Relationship Id="rId24" Type="http://schemas.openxmlformats.org/officeDocument/2006/relationships/image" Target="../media/image29.png"/><Relationship Id="rId5" Type="http://schemas.openxmlformats.org/officeDocument/2006/relationships/image" Target="../media/image14.png"/><Relationship Id="rId15" Type="http://schemas.openxmlformats.org/officeDocument/2006/relationships/image" Target="../media/image24.png"/><Relationship Id="rId23" Type="http://schemas.openxmlformats.org/officeDocument/2006/relationships/image" Target="../media/image28.png"/><Relationship Id="rId10" Type="http://schemas.openxmlformats.org/officeDocument/2006/relationships/image" Target="../media/image19.svg"/><Relationship Id="rId19" Type="http://schemas.openxmlformats.org/officeDocument/2006/relationships/image" Target="../media/image6.png"/><Relationship Id="rId4" Type="http://schemas.openxmlformats.org/officeDocument/2006/relationships/image" Target="../media/image13.svg"/><Relationship Id="rId9" Type="http://schemas.openxmlformats.org/officeDocument/2006/relationships/image" Target="../media/image18.png"/><Relationship Id="rId14" Type="http://schemas.openxmlformats.org/officeDocument/2006/relationships/image" Target="../media/image23.svg"/><Relationship Id="rId22" Type="http://schemas.openxmlformats.org/officeDocument/2006/relationships/image" Target="../media/image9.sv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slides/_rels/slide7.xml.rels><?xml version="1.0" encoding="UTF-8" standalone="yes"?>
<Relationships xmlns="http://schemas.openxmlformats.org/package/2006/relationships"><Relationship Id="rId13" Type="http://schemas.openxmlformats.org/officeDocument/2006/relationships/image" Target="../media/image40.png"/><Relationship Id="rId18" Type="http://schemas.openxmlformats.org/officeDocument/2006/relationships/image" Target="../media/image43.svg"/><Relationship Id="rId26" Type="http://schemas.openxmlformats.org/officeDocument/2006/relationships/image" Target="../media/image47.svg"/><Relationship Id="rId3" Type="http://schemas.openxmlformats.org/officeDocument/2006/relationships/image" Target="../media/image30.png"/><Relationship Id="rId21" Type="http://schemas.openxmlformats.org/officeDocument/2006/relationships/image" Target="../media/image8.png"/><Relationship Id="rId34" Type="http://schemas.openxmlformats.org/officeDocument/2006/relationships/image" Target="../media/image55.svg"/><Relationship Id="rId7" Type="http://schemas.openxmlformats.org/officeDocument/2006/relationships/image" Target="../media/image34.png"/><Relationship Id="rId12" Type="http://schemas.openxmlformats.org/officeDocument/2006/relationships/image" Target="../media/image39.svg"/><Relationship Id="rId17" Type="http://schemas.openxmlformats.org/officeDocument/2006/relationships/image" Target="../media/image42.png"/><Relationship Id="rId25" Type="http://schemas.openxmlformats.org/officeDocument/2006/relationships/image" Target="../media/image46.png"/><Relationship Id="rId33" Type="http://schemas.openxmlformats.org/officeDocument/2006/relationships/image" Target="../media/image54.png"/><Relationship Id="rId2" Type="http://schemas.openxmlformats.org/officeDocument/2006/relationships/notesSlide" Target="../notesSlides/notesSlide7.xml"/><Relationship Id="rId16" Type="http://schemas.openxmlformats.org/officeDocument/2006/relationships/image" Target="../media/image25.svg"/><Relationship Id="rId20" Type="http://schemas.openxmlformats.org/officeDocument/2006/relationships/image" Target="../media/image7.svg"/><Relationship Id="rId29" Type="http://schemas.openxmlformats.org/officeDocument/2006/relationships/image" Target="../media/image50.png"/><Relationship Id="rId1" Type="http://schemas.openxmlformats.org/officeDocument/2006/relationships/slideLayout" Target="../slideLayouts/slideLayout2.xml"/><Relationship Id="rId6" Type="http://schemas.openxmlformats.org/officeDocument/2006/relationships/image" Target="../media/image33.svg"/><Relationship Id="rId11" Type="http://schemas.openxmlformats.org/officeDocument/2006/relationships/image" Target="../media/image38.png"/><Relationship Id="rId24" Type="http://schemas.openxmlformats.org/officeDocument/2006/relationships/image" Target="../media/image45.svg"/><Relationship Id="rId32" Type="http://schemas.openxmlformats.org/officeDocument/2006/relationships/image" Target="../media/image53.svg"/><Relationship Id="rId5" Type="http://schemas.openxmlformats.org/officeDocument/2006/relationships/image" Target="../media/image32.png"/><Relationship Id="rId15" Type="http://schemas.openxmlformats.org/officeDocument/2006/relationships/image" Target="../media/image24.png"/><Relationship Id="rId23" Type="http://schemas.openxmlformats.org/officeDocument/2006/relationships/image" Target="../media/image44.png"/><Relationship Id="rId28" Type="http://schemas.openxmlformats.org/officeDocument/2006/relationships/image" Target="../media/image49.svg"/><Relationship Id="rId36" Type="http://schemas.openxmlformats.org/officeDocument/2006/relationships/image" Target="../media/image57.svg"/><Relationship Id="rId10" Type="http://schemas.openxmlformats.org/officeDocument/2006/relationships/image" Target="../media/image37.svg"/><Relationship Id="rId19" Type="http://schemas.openxmlformats.org/officeDocument/2006/relationships/image" Target="../media/image6.png"/><Relationship Id="rId31" Type="http://schemas.openxmlformats.org/officeDocument/2006/relationships/image" Target="../media/image52.png"/><Relationship Id="rId4" Type="http://schemas.openxmlformats.org/officeDocument/2006/relationships/image" Target="../media/image31.svg"/><Relationship Id="rId9" Type="http://schemas.openxmlformats.org/officeDocument/2006/relationships/image" Target="../media/image36.png"/><Relationship Id="rId14" Type="http://schemas.openxmlformats.org/officeDocument/2006/relationships/image" Target="../media/image41.svg"/><Relationship Id="rId22" Type="http://schemas.openxmlformats.org/officeDocument/2006/relationships/image" Target="../media/image9.svg"/><Relationship Id="rId27" Type="http://schemas.openxmlformats.org/officeDocument/2006/relationships/image" Target="../media/image48.png"/><Relationship Id="rId30" Type="http://schemas.openxmlformats.org/officeDocument/2006/relationships/image" Target="../media/image51.svg"/><Relationship Id="rId35" Type="http://schemas.openxmlformats.org/officeDocument/2006/relationships/image" Target="../media/image56.png"/><Relationship Id="rId8" Type="http://schemas.openxmlformats.org/officeDocument/2006/relationships/image" Target="../media/image35.svg"/></Relationships>
</file>

<file path=ppt/slides/_rels/slide8.xml.rels><?xml version="1.0" encoding="UTF-8" standalone="yes"?>
<Relationships xmlns="http://schemas.openxmlformats.org/package/2006/relationships"><Relationship Id="rId13" Type="http://schemas.openxmlformats.org/officeDocument/2006/relationships/image" Target="../media/image36.png"/><Relationship Id="rId18" Type="http://schemas.openxmlformats.org/officeDocument/2006/relationships/image" Target="../media/image41.svg"/><Relationship Id="rId26" Type="http://schemas.openxmlformats.org/officeDocument/2006/relationships/image" Target="../media/image53.svg"/><Relationship Id="rId3" Type="http://schemas.openxmlformats.org/officeDocument/2006/relationships/image" Target="../media/image44.png"/><Relationship Id="rId21" Type="http://schemas.openxmlformats.org/officeDocument/2006/relationships/image" Target="../media/image42.png"/><Relationship Id="rId34" Type="http://schemas.openxmlformats.org/officeDocument/2006/relationships/image" Target="../media/image9.svg"/><Relationship Id="rId7" Type="http://schemas.openxmlformats.org/officeDocument/2006/relationships/image" Target="../media/image30.png"/><Relationship Id="rId12" Type="http://schemas.openxmlformats.org/officeDocument/2006/relationships/image" Target="../media/image35.svg"/><Relationship Id="rId17" Type="http://schemas.openxmlformats.org/officeDocument/2006/relationships/image" Target="../media/image40.png"/><Relationship Id="rId25" Type="http://schemas.openxmlformats.org/officeDocument/2006/relationships/image" Target="../media/image52.png"/><Relationship Id="rId33" Type="http://schemas.openxmlformats.org/officeDocument/2006/relationships/image" Target="../media/image8.png"/><Relationship Id="rId2" Type="http://schemas.openxmlformats.org/officeDocument/2006/relationships/notesSlide" Target="../notesSlides/notesSlide8.xml"/><Relationship Id="rId16" Type="http://schemas.openxmlformats.org/officeDocument/2006/relationships/image" Target="../media/image39.svg"/><Relationship Id="rId20" Type="http://schemas.openxmlformats.org/officeDocument/2006/relationships/image" Target="../media/image25.svg"/><Relationship Id="rId29" Type="http://schemas.openxmlformats.org/officeDocument/2006/relationships/image" Target="../media/image56.png"/><Relationship Id="rId1" Type="http://schemas.openxmlformats.org/officeDocument/2006/relationships/slideLayout" Target="../slideLayouts/slideLayout2.xml"/><Relationship Id="rId6" Type="http://schemas.openxmlformats.org/officeDocument/2006/relationships/image" Target="../media/image47.svg"/><Relationship Id="rId11" Type="http://schemas.openxmlformats.org/officeDocument/2006/relationships/image" Target="../media/image34.png"/><Relationship Id="rId24" Type="http://schemas.openxmlformats.org/officeDocument/2006/relationships/image" Target="../media/image51.svg"/><Relationship Id="rId32" Type="http://schemas.openxmlformats.org/officeDocument/2006/relationships/image" Target="../media/image7.svg"/><Relationship Id="rId5" Type="http://schemas.openxmlformats.org/officeDocument/2006/relationships/image" Target="../media/image46.png"/><Relationship Id="rId15" Type="http://schemas.openxmlformats.org/officeDocument/2006/relationships/image" Target="../media/image38.png"/><Relationship Id="rId23" Type="http://schemas.openxmlformats.org/officeDocument/2006/relationships/image" Target="../media/image50.png"/><Relationship Id="rId28" Type="http://schemas.openxmlformats.org/officeDocument/2006/relationships/image" Target="../media/image55.svg"/><Relationship Id="rId10" Type="http://schemas.openxmlformats.org/officeDocument/2006/relationships/image" Target="../media/image33.svg"/><Relationship Id="rId19" Type="http://schemas.openxmlformats.org/officeDocument/2006/relationships/image" Target="../media/image24.png"/><Relationship Id="rId31" Type="http://schemas.openxmlformats.org/officeDocument/2006/relationships/image" Target="../media/image6.png"/><Relationship Id="rId4" Type="http://schemas.openxmlformats.org/officeDocument/2006/relationships/image" Target="../media/image45.svg"/><Relationship Id="rId9" Type="http://schemas.openxmlformats.org/officeDocument/2006/relationships/image" Target="../media/image32.png"/><Relationship Id="rId14" Type="http://schemas.openxmlformats.org/officeDocument/2006/relationships/image" Target="../media/image37.svg"/><Relationship Id="rId22" Type="http://schemas.openxmlformats.org/officeDocument/2006/relationships/image" Target="../media/image43.svg"/><Relationship Id="rId27" Type="http://schemas.openxmlformats.org/officeDocument/2006/relationships/image" Target="../media/image54.png"/><Relationship Id="rId30" Type="http://schemas.openxmlformats.org/officeDocument/2006/relationships/image" Target="../media/image57.svg"/><Relationship Id="rId8" Type="http://schemas.openxmlformats.org/officeDocument/2006/relationships/image" Target="../media/image31.sv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1010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943CAA20-3569-4189-9E48-239A229A8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EDCD4A5-8CA9-1215-81F3-5075FF1E42D3}"/>
              </a:ext>
            </a:extLst>
          </p:cNvPr>
          <p:cNvSpPr>
            <a:spLocks noGrp="1"/>
          </p:cNvSpPr>
          <p:nvPr>
            <p:ph type="ctrTitle"/>
          </p:nvPr>
        </p:nvSpPr>
        <p:spPr>
          <a:xfrm>
            <a:off x="838200" y="451381"/>
            <a:ext cx="10512552" cy="4066540"/>
          </a:xfrm>
        </p:spPr>
        <p:txBody>
          <a:bodyPr anchor="b">
            <a:normAutofit/>
          </a:bodyPr>
          <a:lstStyle/>
          <a:p>
            <a:pPr algn="l"/>
            <a:r>
              <a:rPr lang="en-US" sz="6600" dirty="0"/>
              <a:t>Agentic RAG &amp; SLM</a:t>
            </a:r>
          </a:p>
        </p:txBody>
      </p:sp>
      <p:sp>
        <p:nvSpPr>
          <p:cNvPr id="3" name="Subtitle 2">
            <a:extLst>
              <a:ext uri="{FF2B5EF4-FFF2-40B4-BE49-F238E27FC236}">
                <a16:creationId xmlns:a16="http://schemas.microsoft.com/office/drawing/2014/main" id="{C3DA2599-5EB2-0FEB-7CBA-183A3C1F4A65}"/>
              </a:ext>
            </a:extLst>
          </p:cNvPr>
          <p:cNvSpPr>
            <a:spLocks noGrp="1"/>
          </p:cNvSpPr>
          <p:nvPr>
            <p:ph type="subTitle" idx="1"/>
          </p:nvPr>
        </p:nvSpPr>
        <p:spPr>
          <a:xfrm>
            <a:off x="838199" y="4983276"/>
            <a:ext cx="10512552" cy="1126680"/>
          </a:xfrm>
        </p:spPr>
        <p:txBody>
          <a:bodyPr>
            <a:normAutofit/>
          </a:bodyPr>
          <a:lstStyle/>
          <a:p>
            <a:pPr algn="l"/>
            <a:r>
              <a:rPr lang="en-US" dirty="0"/>
              <a:t>By Damien Berezenko</a:t>
            </a:r>
          </a:p>
        </p:txBody>
      </p:sp>
      <p:sp>
        <p:nvSpPr>
          <p:cNvPr id="9" name="sketch line">
            <a:extLst>
              <a:ext uri="{FF2B5EF4-FFF2-40B4-BE49-F238E27FC236}">
                <a16:creationId xmlns:a16="http://schemas.microsoft.com/office/drawing/2014/main" id="{DA542B6D-E775-4832-91DC-2D20F85781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18595"/>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 Diagonal Corner Rectangle 20">
            <a:extLst>
              <a:ext uri="{FF2B5EF4-FFF2-40B4-BE49-F238E27FC236}">
                <a16:creationId xmlns:a16="http://schemas.microsoft.com/office/drawing/2014/main" id="{330765D0-F0B5-A441-E8D3-948974D49E1E}"/>
              </a:ext>
            </a:extLst>
          </p:cNvPr>
          <p:cNvSpPr/>
          <p:nvPr/>
        </p:nvSpPr>
        <p:spPr>
          <a:xfrm>
            <a:off x="8498651" y="1969180"/>
            <a:ext cx="3271200" cy="4140776"/>
          </a:xfrm>
          <a:prstGeom prst="round2Diag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b" anchorCtr="0"/>
          <a:lstStyle/>
          <a:p>
            <a:pPr algn="ctr"/>
            <a:r>
              <a:rPr lang="en-US" sz="4800" b="1" dirty="0">
                <a:solidFill>
                  <a:schemeClr val="bg1"/>
                </a:solidFill>
              </a:rPr>
              <a:t>SCAN ME</a:t>
            </a:r>
          </a:p>
        </p:txBody>
      </p:sp>
      <p:sp>
        <p:nvSpPr>
          <p:cNvPr id="24" name="TextBox 23">
            <a:extLst>
              <a:ext uri="{FF2B5EF4-FFF2-40B4-BE49-F238E27FC236}">
                <a16:creationId xmlns:a16="http://schemas.microsoft.com/office/drawing/2014/main" id="{56E1AD2F-6E55-537D-7FAC-92FE15230179}"/>
              </a:ext>
            </a:extLst>
          </p:cNvPr>
          <p:cNvSpPr txBox="1"/>
          <p:nvPr/>
        </p:nvSpPr>
        <p:spPr>
          <a:xfrm>
            <a:off x="8498651" y="6109956"/>
            <a:ext cx="3271200" cy="215444"/>
          </a:xfrm>
          <a:prstGeom prst="rect">
            <a:avLst/>
          </a:prstGeom>
          <a:noFill/>
        </p:spPr>
        <p:txBody>
          <a:bodyPr wrap="square" lIns="0" tIns="0" rIns="0" bIns="0">
            <a:spAutoFit/>
          </a:bodyPr>
          <a:lstStyle/>
          <a:p>
            <a:r>
              <a:rPr lang="en-US" sz="1400" dirty="0"/>
              <a:t>https://</a:t>
            </a:r>
            <a:r>
              <a:rPr lang="en-US" sz="1400" dirty="0" err="1"/>
              <a:t>linktr.ee</a:t>
            </a:r>
            <a:r>
              <a:rPr lang="en-US" sz="1400" dirty="0"/>
              <a:t>/</a:t>
            </a:r>
            <a:r>
              <a:rPr lang="en-US" sz="1400" dirty="0" err="1"/>
              <a:t>qdrddr</a:t>
            </a:r>
            <a:endParaRPr lang="en-US" sz="1400" dirty="0"/>
          </a:p>
        </p:txBody>
      </p:sp>
      <p:pic>
        <p:nvPicPr>
          <p:cNvPr id="6" name="Picture 5">
            <a:extLst>
              <a:ext uri="{FF2B5EF4-FFF2-40B4-BE49-F238E27FC236}">
                <a16:creationId xmlns:a16="http://schemas.microsoft.com/office/drawing/2014/main" id="{7704F749-0867-B870-3379-CD5A9E8F5443}"/>
              </a:ext>
            </a:extLst>
          </p:cNvPr>
          <p:cNvPicPr>
            <a:picLocks noChangeAspect="1"/>
          </p:cNvPicPr>
          <p:nvPr/>
        </p:nvPicPr>
        <p:blipFill>
          <a:blip r:embed="rId3"/>
          <a:srcRect l="13924" t="13783" r="14137" b="14422"/>
          <a:stretch/>
        </p:blipFill>
        <p:spPr>
          <a:xfrm>
            <a:off x="8772940" y="2346627"/>
            <a:ext cx="2744198" cy="2738708"/>
          </a:xfrm>
          <a:prstGeom prst="rect">
            <a:avLst/>
          </a:prstGeom>
        </p:spPr>
      </p:pic>
    </p:spTree>
    <p:extLst>
      <p:ext uri="{BB962C8B-B14F-4D97-AF65-F5344CB8AC3E}">
        <p14:creationId xmlns:p14="http://schemas.microsoft.com/office/powerpoint/2010/main" val="416801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10101"/>
        </a:solidFill>
        <a:effectLst/>
      </p:bgPr>
    </p:bg>
    <p:spTree>
      <p:nvGrpSpPr>
        <p:cNvPr id="1" name=""/>
        <p:cNvGrpSpPr/>
        <p:nvPr/>
      </p:nvGrpSpPr>
      <p:grpSpPr>
        <a:xfrm>
          <a:off x="0" y="0"/>
          <a:ext cx="0" cy="0"/>
          <a:chOff x="0" y="0"/>
          <a:chExt cx="0" cy="0"/>
        </a:xfrm>
      </p:grpSpPr>
      <p:sp useBgFill="1">
        <p:nvSpPr>
          <p:cNvPr id="4100" name="Rectangle 4099">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EF4212D-E086-147B-B89B-324D2500F223}"/>
              </a:ext>
            </a:extLst>
          </p:cNvPr>
          <p:cNvSpPr>
            <a:spLocks noGrp="1"/>
          </p:cNvSpPr>
          <p:nvPr>
            <p:ph type="title"/>
          </p:nvPr>
        </p:nvSpPr>
        <p:spPr>
          <a:xfrm>
            <a:off x="630936" y="639520"/>
            <a:ext cx="3429000" cy="1719072"/>
          </a:xfrm>
        </p:spPr>
        <p:txBody>
          <a:bodyPr anchor="b">
            <a:normAutofit/>
          </a:bodyPr>
          <a:lstStyle/>
          <a:p>
            <a:r>
              <a:rPr lang="en-US" sz="5400"/>
              <a:t>Agentic RAG</a:t>
            </a:r>
          </a:p>
        </p:txBody>
      </p:sp>
      <p:sp>
        <p:nvSpPr>
          <p:cNvPr id="4105"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51D9BA3-6FFE-C79C-45C9-D167C283ECE0}"/>
              </a:ext>
            </a:extLst>
          </p:cNvPr>
          <p:cNvSpPr>
            <a:spLocks noGrp="1"/>
          </p:cNvSpPr>
          <p:nvPr>
            <p:ph idx="1"/>
          </p:nvPr>
        </p:nvSpPr>
        <p:spPr>
          <a:xfrm>
            <a:off x="630936" y="2807208"/>
            <a:ext cx="3429000" cy="3410712"/>
          </a:xfrm>
        </p:spPr>
        <p:txBody>
          <a:bodyPr anchor="t">
            <a:normAutofit/>
          </a:bodyPr>
          <a:lstStyle/>
          <a:p>
            <a:pPr marL="0" indent="0">
              <a:buNone/>
            </a:pPr>
            <a:r>
              <a:rPr lang="en-US" sz="2000" dirty="0"/>
              <a:t>Agents can repeat steps, have a query capabilities and create step-by step planning to follow check and self-reflect, Tool interface for external environments such as internet search integrate with services and have memory for personalization.</a:t>
            </a:r>
          </a:p>
        </p:txBody>
      </p:sp>
      <p:pic>
        <p:nvPicPr>
          <p:cNvPr id="4098" name="Picture 2">
            <a:extLst>
              <a:ext uri="{FF2B5EF4-FFF2-40B4-BE49-F238E27FC236}">
                <a16:creationId xmlns:a16="http://schemas.microsoft.com/office/drawing/2014/main" id="{BAFEF078-170E-1B09-EE89-B1E06539ADF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84" r="728"/>
          <a:stretch/>
        </p:blipFill>
        <p:spPr bwMode="auto">
          <a:xfrm>
            <a:off x="4654296" y="652934"/>
            <a:ext cx="6903720" cy="5552132"/>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2F4CC596-C1BD-0337-C2F8-B518F586CECF}"/>
              </a:ext>
            </a:extLst>
          </p:cNvPr>
          <p:cNvSpPr/>
          <p:nvPr/>
        </p:nvSpPr>
        <p:spPr>
          <a:xfrm>
            <a:off x="11277600" y="0"/>
            <a:ext cx="914400" cy="9144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1D2E780D-812B-9559-0939-A80F56B4A5E2}"/>
              </a:ext>
            </a:extLst>
          </p:cNvPr>
          <p:cNvSpPr txBox="1"/>
          <p:nvPr/>
        </p:nvSpPr>
        <p:spPr>
          <a:xfrm>
            <a:off x="9737677" y="6389738"/>
            <a:ext cx="2032173" cy="215444"/>
          </a:xfrm>
          <a:prstGeom prst="rect">
            <a:avLst/>
          </a:prstGeom>
          <a:noFill/>
        </p:spPr>
        <p:txBody>
          <a:bodyPr wrap="square" lIns="0" tIns="0" rIns="0" bIns="0">
            <a:spAutoFit/>
          </a:bodyPr>
          <a:lstStyle/>
          <a:p>
            <a:pPr algn="r"/>
            <a:r>
              <a:rPr lang="en-US" sz="1400" dirty="0"/>
              <a:t>https://</a:t>
            </a:r>
            <a:r>
              <a:rPr lang="en-US" sz="1400" dirty="0" err="1"/>
              <a:t>linktr.ee</a:t>
            </a:r>
            <a:r>
              <a:rPr lang="en-US" sz="1400" dirty="0"/>
              <a:t>/</a:t>
            </a:r>
            <a:r>
              <a:rPr lang="en-US" sz="1400" dirty="0" err="1"/>
              <a:t>qdrddr</a:t>
            </a:r>
            <a:endParaRPr lang="en-US" sz="1400" dirty="0"/>
          </a:p>
        </p:txBody>
      </p:sp>
    </p:spTree>
    <p:extLst>
      <p:ext uri="{BB962C8B-B14F-4D97-AF65-F5344CB8AC3E}">
        <p14:creationId xmlns:p14="http://schemas.microsoft.com/office/powerpoint/2010/main" val="1570109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500"/>
                                  </p:stCondLst>
                                  <p:childTnLst>
                                    <p:set>
                                      <p:cBhvr>
                                        <p:cTn id="6" dur="1" fill="hold">
                                          <p:stCondLst>
                                            <p:cond delay="0"/>
                                          </p:stCondLst>
                                        </p:cTn>
                                        <p:tgtEl>
                                          <p:spTgt spid="4098"/>
                                        </p:tgtEl>
                                        <p:attrNameLst>
                                          <p:attrName>style.visibility</p:attrName>
                                        </p:attrNameLst>
                                      </p:cBhvr>
                                      <p:to>
                                        <p:strVal val="visible"/>
                                      </p:to>
                                    </p:set>
                                    <p:animEffect transition="in" filter="checkerboard(across)">
                                      <p:cBhvr>
                                        <p:cTn id="7" dur="500"/>
                                        <p:tgtEl>
                                          <p:spTgt spid="4098"/>
                                        </p:tgtEl>
                                      </p:cBhvr>
                                    </p:animEffect>
                                  </p:childTnLst>
                                </p:cTn>
                              </p:par>
                            </p:childTnLst>
                          </p:cTn>
                        </p:par>
                        <p:par>
                          <p:cTn id="8" fill="hold">
                            <p:stCondLst>
                              <p:cond delay="1000"/>
                            </p:stCondLst>
                            <p:childTnLst>
                              <p:par>
                                <p:cTn id="9" presetID="1" presetClass="entr" presetSubtype="0" fill="hold" grpId="0" nodeType="afterEffect" nodePh="1">
                                  <p:stCondLst>
                                    <p:cond delay="3000"/>
                                  </p:stCondLst>
                                  <p:endCondLst>
                                    <p:cond evt="begin" delay="0">
                                      <p:tn val="9"/>
                                    </p:cond>
                                  </p:end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10101"/>
        </a:solidFill>
        <a:effectLst/>
      </p:bgPr>
    </p:bg>
    <p:spTree>
      <p:nvGrpSpPr>
        <p:cNvPr id="1" name=""/>
        <p:cNvGrpSpPr/>
        <p:nvPr/>
      </p:nvGrpSpPr>
      <p:grpSpPr>
        <a:xfrm>
          <a:off x="0" y="0"/>
          <a:ext cx="0" cy="0"/>
          <a:chOff x="0" y="0"/>
          <a:chExt cx="0" cy="0"/>
        </a:xfrm>
      </p:grpSpPr>
      <p:sp useBgFill="1">
        <p:nvSpPr>
          <p:cNvPr id="3079" name="Rectangle 3078">
            <a:extLst>
              <a:ext uri="{FF2B5EF4-FFF2-40B4-BE49-F238E27FC236}">
                <a16:creationId xmlns:a16="http://schemas.microsoft.com/office/drawing/2014/main" id="{69D47016-023F-44BD-981C-50E7A10A66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DFECB95-6817-2FAA-FCFB-7D84D9404AFB}"/>
              </a:ext>
            </a:extLst>
          </p:cNvPr>
          <p:cNvSpPr>
            <a:spLocks noGrp="1"/>
          </p:cNvSpPr>
          <p:nvPr>
            <p:ph type="title"/>
          </p:nvPr>
        </p:nvSpPr>
        <p:spPr>
          <a:xfrm>
            <a:off x="630936" y="457200"/>
            <a:ext cx="4343400" cy="1929384"/>
          </a:xfrm>
        </p:spPr>
        <p:txBody>
          <a:bodyPr anchor="ctr">
            <a:normAutofit/>
          </a:bodyPr>
          <a:lstStyle/>
          <a:p>
            <a:r>
              <a:rPr lang="en-US" sz="4800"/>
              <a:t>Conversation Memory</a:t>
            </a:r>
          </a:p>
        </p:txBody>
      </p:sp>
      <p:sp>
        <p:nvSpPr>
          <p:cNvPr id="3081" name="sketchy line">
            <a:extLst>
              <a:ext uri="{FF2B5EF4-FFF2-40B4-BE49-F238E27FC236}">
                <a16:creationId xmlns:a16="http://schemas.microsoft.com/office/drawing/2014/main" id="{6D8B37B0-0682-433E-BC8D-498C04ABD9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471415" y="1412748"/>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7" name="Group 56">
            <a:extLst>
              <a:ext uri="{FF2B5EF4-FFF2-40B4-BE49-F238E27FC236}">
                <a16:creationId xmlns:a16="http://schemas.microsoft.com/office/drawing/2014/main" id="{DB5C55A2-7E37-732D-49E4-F71EBCAF533C}"/>
              </a:ext>
            </a:extLst>
          </p:cNvPr>
          <p:cNvGrpSpPr/>
          <p:nvPr/>
        </p:nvGrpSpPr>
        <p:grpSpPr>
          <a:xfrm>
            <a:off x="630936" y="2627230"/>
            <a:ext cx="3280405" cy="3678933"/>
            <a:chOff x="7917982" y="1423364"/>
            <a:chExt cx="2716842" cy="3046906"/>
          </a:xfrm>
        </p:grpSpPr>
        <p:sp>
          <p:nvSpPr>
            <p:cNvPr id="5" name="Rounded Rectangle 4">
              <a:extLst>
                <a:ext uri="{FF2B5EF4-FFF2-40B4-BE49-F238E27FC236}">
                  <a16:creationId xmlns:a16="http://schemas.microsoft.com/office/drawing/2014/main" id="{ED0B57C6-A2D9-21F5-9B7D-EC06E568E322}"/>
                </a:ext>
              </a:extLst>
            </p:cNvPr>
            <p:cNvSpPr/>
            <p:nvPr/>
          </p:nvSpPr>
          <p:spPr>
            <a:xfrm>
              <a:off x="7918910" y="1423364"/>
              <a:ext cx="1112627" cy="409242"/>
            </a:xfrm>
            <a:prstGeom prst="roundRect">
              <a:avLst/>
            </a:prstGeom>
            <a:noFill/>
            <a:ln>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normAutofit/>
            </a:bodyPr>
            <a:lstStyle/>
            <a:p>
              <a:pPr algn="ctr" defTabSz="811576">
                <a:spcAft>
                  <a:spcPts val="582"/>
                </a:spcAft>
              </a:pPr>
              <a:r>
                <a:rPr lang="en-US" sz="1953" kern="1200" dirty="0">
                  <a:solidFill>
                    <a:schemeClr val="tx1"/>
                  </a:solidFill>
                  <a:latin typeface="+mn-lt"/>
                  <a:ea typeface="+mn-ea"/>
                  <a:cs typeface="+mn-cs"/>
                </a:rPr>
                <a:t>User Query</a:t>
              </a:r>
              <a:endParaRPr lang="en-US" sz="1100" dirty="0">
                <a:solidFill>
                  <a:schemeClr val="tx1"/>
                </a:solidFill>
              </a:endParaRPr>
            </a:p>
          </p:txBody>
        </p:sp>
        <p:sp>
          <p:nvSpPr>
            <p:cNvPr id="6" name="Rounded Rectangle 5">
              <a:extLst>
                <a:ext uri="{FF2B5EF4-FFF2-40B4-BE49-F238E27FC236}">
                  <a16:creationId xmlns:a16="http://schemas.microsoft.com/office/drawing/2014/main" id="{A69AE19E-7579-7A6D-C592-DBADB5E4ED1C}"/>
                </a:ext>
              </a:extLst>
            </p:cNvPr>
            <p:cNvSpPr/>
            <p:nvPr/>
          </p:nvSpPr>
          <p:spPr>
            <a:xfrm>
              <a:off x="7918910" y="2334243"/>
              <a:ext cx="1112627" cy="409242"/>
            </a:xfrm>
            <a:prstGeom prst="roundRect">
              <a:avLst/>
            </a:prstGeom>
            <a:noFill/>
            <a:ln>
              <a:solidFill>
                <a:srgbClr val="0961D4"/>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normAutofit/>
            </a:bodyPr>
            <a:lstStyle/>
            <a:p>
              <a:pPr algn="ctr" defTabSz="811576">
                <a:spcAft>
                  <a:spcPts val="582"/>
                </a:spcAft>
              </a:pPr>
              <a:r>
                <a:rPr lang="en-US" sz="1953" kern="1200" dirty="0">
                  <a:solidFill>
                    <a:srgbClr val="0961D4"/>
                  </a:solidFill>
                  <a:latin typeface="+mn-lt"/>
                  <a:ea typeface="+mn-ea"/>
                  <a:cs typeface="+mn-cs"/>
                </a:rPr>
                <a:t>   RAG</a:t>
              </a:r>
              <a:endParaRPr lang="en-US" sz="1100" dirty="0">
                <a:solidFill>
                  <a:srgbClr val="0961D4"/>
                </a:solidFill>
              </a:endParaRPr>
            </a:p>
          </p:txBody>
        </p:sp>
        <p:sp>
          <p:nvSpPr>
            <p:cNvPr id="7" name="Rounded Rectangle 6">
              <a:extLst>
                <a:ext uri="{FF2B5EF4-FFF2-40B4-BE49-F238E27FC236}">
                  <a16:creationId xmlns:a16="http://schemas.microsoft.com/office/drawing/2014/main" id="{C47B1EC9-5B8B-F5F3-5601-1ADAFA7548E6}"/>
                </a:ext>
              </a:extLst>
            </p:cNvPr>
            <p:cNvSpPr/>
            <p:nvPr/>
          </p:nvSpPr>
          <p:spPr>
            <a:xfrm>
              <a:off x="7917982" y="4061028"/>
              <a:ext cx="1112627" cy="409242"/>
            </a:xfrm>
            <a:prstGeom prst="roundRect">
              <a:avLst/>
            </a:prstGeom>
            <a:noFill/>
            <a:ln>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normAutofit/>
            </a:bodyPr>
            <a:lstStyle/>
            <a:p>
              <a:pPr algn="ctr" defTabSz="811576">
                <a:spcAft>
                  <a:spcPts val="582"/>
                </a:spcAft>
              </a:pPr>
              <a:r>
                <a:rPr lang="en-US" sz="1953" kern="1200">
                  <a:solidFill>
                    <a:schemeClr val="tx1"/>
                  </a:solidFill>
                  <a:latin typeface="+mn-lt"/>
                  <a:ea typeface="+mn-ea"/>
                  <a:cs typeface="+mn-cs"/>
                </a:rPr>
                <a:t>Response</a:t>
              </a:r>
              <a:endParaRPr lang="en-US" sz="1100">
                <a:solidFill>
                  <a:schemeClr val="tx1"/>
                </a:solidFill>
              </a:endParaRPr>
            </a:p>
          </p:txBody>
        </p:sp>
        <p:sp>
          <p:nvSpPr>
            <p:cNvPr id="8" name="Cloud 7">
              <a:extLst>
                <a:ext uri="{FF2B5EF4-FFF2-40B4-BE49-F238E27FC236}">
                  <a16:creationId xmlns:a16="http://schemas.microsoft.com/office/drawing/2014/main" id="{9C3ECA85-D229-05EB-04B7-2979827D15A3}"/>
                </a:ext>
              </a:extLst>
            </p:cNvPr>
            <p:cNvSpPr/>
            <p:nvPr/>
          </p:nvSpPr>
          <p:spPr>
            <a:xfrm>
              <a:off x="9162561" y="2670461"/>
              <a:ext cx="1472263" cy="549260"/>
            </a:xfrm>
            <a:prstGeom prst="cloud">
              <a:avLst/>
            </a:prstGeom>
            <a:solidFill>
              <a:srgbClr val="E28C0E"/>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defTabSz="811576">
                <a:spcAft>
                  <a:spcPts val="582"/>
                </a:spcAft>
              </a:pPr>
              <a:r>
                <a:rPr lang="en-US" sz="2485" kern="1200">
                  <a:solidFill>
                    <a:schemeClr val="tx1"/>
                  </a:solidFill>
                  <a:latin typeface="+mn-lt"/>
                  <a:ea typeface="+mn-ea"/>
                  <a:cs typeface="+mn-cs"/>
                </a:rPr>
                <a:t>Memory</a:t>
              </a:r>
              <a:endParaRPr lang="en-US" sz="1400">
                <a:solidFill>
                  <a:schemeClr val="tx1"/>
                </a:solidFill>
              </a:endParaRPr>
            </a:p>
          </p:txBody>
        </p:sp>
        <p:cxnSp>
          <p:nvCxnSpPr>
            <p:cNvPr id="16" name="Elbow Connector 15">
              <a:extLst>
                <a:ext uri="{FF2B5EF4-FFF2-40B4-BE49-F238E27FC236}">
                  <a16:creationId xmlns:a16="http://schemas.microsoft.com/office/drawing/2014/main" id="{AD64CD09-2360-6A3E-F876-DE40C4256545}"/>
                </a:ext>
              </a:extLst>
            </p:cNvPr>
            <p:cNvCxnSpPr>
              <a:cxnSpLocks/>
              <a:stCxn id="6" idx="2"/>
              <a:endCxn id="8" idx="1"/>
            </p:cNvCxnSpPr>
            <p:nvPr/>
          </p:nvCxnSpPr>
          <p:spPr>
            <a:xfrm rot="16200000" flipH="1">
              <a:off x="8949133" y="2269576"/>
              <a:ext cx="475651" cy="1423468"/>
            </a:xfrm>
            <a:prstGeom prst="bentConnector3">
              <a:avLst>
                <a:gd name="adj1" fmla="val 138854"/>
              </a:avLst>
            </a:prstGeom>
            <a:ln>
              <a:solidFill>
                <a:srgbClr val="0961D4"/>
              </a:solidFill>
              <a:tailEnd type="triangle"/>
            </a:ln>
          </p:spPr>
          <p:style>
            <a:lnRef idx="2">
              <a:schemeClr val="accent1"/>
            </a:lnRef>
            <a:fillRef idx="0">
              <a:schemeClr val="accent1"/>
            </a:fillRef>
            <a:effectRef idx="1">
              <a:schemeClr val="accent1"/>
            </a:effectRef>
            <a:fontRef idx="minor">
              <a:schemeClr val="tx1"/>
            </a:fontRef>
          </p:style>
        </p:cxnSp>
        <p:cxnSp>
          <p:nvCxnSpPr>
            <p:cNvPr id="19" name="Elbow Connector 18">
              <a:extLst>
                <a:ext uri="{FF2B5EF4-FFF2-40B4-BE49-F238E27FC236}">
                  <a16:creationId xmlns:a16="http://schemas.microsoft.com/office/drawing/2014/main" id="{97F16F1A-86B6-4779-8751-C3ECDCE44570}"/>
                </a:ext>
              </a:extLst>
            </p:cNvPr>
            <p:cNvCxnSpPr>
              <a:cxnSpLocks/>
              <a:stCxn id="8" idx="3"/>
              <a:endCxn id="6" idx="3"/>
            </p:cNvCxnSpPr>
            <p:nvPr/>
          </p:nvCxnSpPr>
          <p:spPr>
            <a:xfrm rot="16200000" flipV="1">
              <a:off x="9383614" y="2186787"/>
              <a:ext cx="163001" cy="867155"/>
            </a:xfrm>
            <a:prstGeom prst="bentConnector2">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4" name="Straight Arrow Connector 23">
              <a:extLst>
                <a:ext uri="{FF2B5EF4-FFF2-40B4-BE49-F238E27FC236}">
                  <a16:creationId xmlns:a16="http://schemas.microsoft.com/office/drawing/2014/main" id="{B601EB5E-9A17-1EE3-A373-C2DF2BC6EA64}"/>
                </a:ext>
              </a:extLst>
            </p:cNvPr>
            <p:cNvCxnSpPr>
              <a:cxnSpLocks/>
              <a:stCxn id="5" idx="2"/>
              <a:endCxn id="6" idx="0"/>
            </p:cNvCxnSpPr>
            <p:nvPr/>
          </p:nvCxnSpPr>
          <p:spPr>
            <a:xfrm>
              <a:off x="8475224" y="1832606"/>
              <a:ext cx="0" cy="501637"/>
            </a:xfrm>
            <a:prstGeom prst="straightConnector1">
              <a:avLst/>
            </a:prstGeom>
            <a:ln>
              <a:solidFill>
                <a:srgbClr val="0961D4"/>
              </a:solidFill>
              <a:tailEnd type="triangle"/>
            </a:ln>
          </p:spPr>
          <p:style>
            <a:lnRef idx="2">
              <a:schemeClr val="accent1"/>
            </a:lnRef>
            <a:fillRef idx="0">
              <a:schemeClr val="accent1"/>
            </a:fillRef>
            <a:effectRef idx="1">
              <a:schemeClr val="accent1"/>
            </a:effectRef>
            <a:fontRef idx="minor">
              <a:schemeClr val="tx1"/>
            </a:fontRef>
          </p:style>
        </p:cxnSp>
        <p:cxnSp>
          <p:nvCxnSpPr>
            <p:cNvPr id="25" name="Straight Arrow Connector 24">
              <a:extLst>
                <a:ext uri="{FF2B5EF4-FFF2-40B4-BE49-F238E27FC236}">
                  <a16:creationId xmlns:a16="http://schemas.microsoft.com/office/drawing/2014/main" id="{2DAEB8F7-6AA8-6608-2FAF-39BE0081F21D}"/>
                </a:ext>
              </a:extLst>
            </p:cNvPr>
            <p:cNvCxnSpPr>
              <a:cxnSpLocks/>
              <a:stCxn id="6" idx="2"/>
              <a:endCxn id="7" idx="0"/>
            </p:cNvCxnSpPr>
            <p:nvPr/>
          </p:nvCxnSpPr>
          <p:spPr>
            <a:xfrm flipH="1">
              <a:off x="8474296" y="2743485"/>
              <a:ext cx="928" cy="1317543"/>
            </a:xfrm>
            <a:prstGeom prst="straightConnector1">
              <a:avLst/>
            </a:prstGeom>
            <a:ln>
              <a:solidFill>
                <a:srgbClr val="0961D4"/>
              </a:solidFill>
              <a:tailEnd type="triangle"/>
            </a:ln>
          </p:spPr>
          <p:style>
            <a:lnRef idx="2">
              <a:schemeClr val="accent1"/>
            </a:lnRef>
            <a:fillRef idx="0">
              <a:schemeClr val="accent1"/>
            </a:fillRef>
            <a:effectRef idx="1">
              <a:schemeClr val="accent1"/>
            </a:effectRef>
            <a:fontRef idx="minor">
              <a:schemeClr val="tx1"/>
            </a:fontRef>
          </p:style>
        </p:cxnSp>
      </p:grpSp>
      <p:pic>
        <p:nvPicPr>
          <p:cNvPr id="76" name="Picture 2">
            <a:extLst>
              <a:ext uri="{FF2B5EF4-FFF2-40B4-BE49-F238E27FC236}">
                <a16:creationId xmlns:a16="http://schemas.microsoft.com/office/drawing/2014/main" id="{4D5FFF6B-B814-A05A-F5DB-38973921688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3715" t="2358" b="7363"/>
          <a:stretch/>
        </p:blipFill>
        <p:spPr bwMode="auto">
          <a:xfrm>
            <a:off x="3937350" y="2606946"/>
            <a:ext cx="6372682" cy="3905855"/>
          </a:xfrm>
          <a:prstGeom prst="rect">
            <a:avLst/>
          </a:prstGeom>
          <a:noFill/>
          <a:extLst>
            <a:ext uri="{909E8E84-426E-40DD-AFC4-6F175D3DCCD1}">
              <a14:hiddenFill xmlns:a14="http://schemas.microsoft.com/office/drawing/2010/main">
                <a:solidFill>
                  <a:srgbClr val="FFFFFF"/>
                </a:solidFill>
              </a14:hiddenFill>
            </a:ext>
          </a:extLst>
        </p:spPr>
      </p:pic>
      <p:pic>
        <p:nvPicPr>
          <p:cNvPr id="4" name="Graphic 3" descr="Arrow circle with solid fill">
            <a:extLst>
              <a:ext uri="{FF2B5EF4-FFF2-40B4-BE49-F238E27FC236}">
                <a16:creationId xmlns:a16="http://schemas.microsoft.com/office/drawing/2014/main" id="{7D8EDB6B-E831-7DDA-2CAC-9AA77454220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06047" y="3705964"/>
            <a:ext cx="534748" cy="534748"/>
          </a:xfrm>
          <a:prstGeom prst="rect">
            <a:avLst/>
          </a:prstGeom>
        </p:spPr>
      </p:pic>
      <p:sp>
        <p:nvSpPr>
          <p:cNvPr id="3" name="Content Placeholder 2">
            <a:extLst>
              <a:ext uri="{FF2B5EF4-FFF2-40B4-BE49-F238E27FC236}">
                <a16:creationId xmlns:a16="http://schemas.microsoft.com/office/drawing/2014/main" id="{540FBC38-224D-9172-C58F-D72D7C249C8A}"/>
              </a:ext>
            </a:extLst>
          </p:cNvPr>
          <p:cNvSpPr>
            <a:spLocks noGrp="1"/>
          </p:cNvSpPr>
          <p:nvPr>
            <p:ph idx="1"/>
          </p:nvPr>
        </p:nvSpPr>
        <p:spPr>
          <a:xfrm>
            <a:off x="5541263" y="457199"/>
            <a:ext cx="6007608" cy="2267893"/>
          </a:xfrm>
        </p:spPr>
        <p:txBody>
          <a:bodyPr anchor="ctr">
            <a:normAutofit/>
          </a:bodyPr>
          <a:lstStyle/>
          <a:p>
            <a:r>
              <a:rPr lang="en-US" sz="2200" dirty="0"/>
              <a:t>ZEP Memory (</a:t>
            </a:r>
            <a:r>
              <a:rPr lang="en-US" sz="2200" dirty="0">
                <a:hlinkClick r:id="rId6"/>
              </a:rPr>
              <a:t>getzep/graphiti</a:t>
            </a:r>
            <a:r>
              <a:rPr lang="en-US" sz="2200" dirty="0"/>
              <a:t>)</a:t>
            </a:r>
          </a:p>
          <a:p>
            <a:r>
              <a:rPr lang="en-US" sz="2200" dirty="0">
                <a:hlinkClick r:id="rId7"/>
              </a:rPr>
              <a:t>Mem0.ai</a:t>
            </a:r>
            <a:r>
              <a:rPr lang="en-US" sz="2200" dirty="0"/>
              <a:t>, </a:t>
            </a:r>
            <a:r>
              <a:rPr lang="en-US" sz="2200"/>
              <a:t>MS Kernel </a:t>
            </a:r>
            <a:r>
              <a:rPr lang="en-US" sz="2200" dirty="0"/>
              <a:t>Memory</a:t>
            </a:r>
          </a:p>
          <a:p>
            <a:r>
              <a:rPr lang="en-US" sz="2200" dirty="0"/>
              <a:t>Anthropic’s </a:t>
            </a:r>
            <a:r>
              <a:rPr lang="en-US" sz="2200" dirty="0">
                <a:hlinkClick r:id="rId8"/>
              </a:rPr>
              <a:t>ModelContextProtocol</a:t>
            </a:r>
            <a:r>
              <a:rPr lang="en-US" sz="2200" dirty="0"/>
              <a:t> Memory</a:t>
            </a:r>
          </a:p>
          <a:p>
            <a:r>
              <a:rPr lang="en-US" sz="2200" dirty="0">
                <a:hlinkClick r:id="rId9"/>
              </a:rPr>
              <a:t>Topoteretes/Cognee</a:t>
            </a:r>
            <a:endParaRPr lang="en-US" sz="2200" dirty="0"/>
          </a:p>
          <a:p>
            <a:r>
              <a:rPr lang="en-US" sz="2200" dirty="0">
                <a:hlinkClick r:id="rId10"/>
              </a:rPr>
              <a:t>Letta</a:t>
            </a:r>
            <a:r>
              <a:rPr lang="en-US" sz="2200" dirty="0"/>
              <a:t> / </a:t>
            </a:r>
            <a:r>
              <a:rPr lang="en-US" sz="2200" dirty="0">
                <a:hlinkClick r:id="rId11"/>
              </a:rPr>
              <a:t>MemGPT</a:t>
            </a:r>
            <a:endParaRPr lang="en-US" sz="2200" dirty="0"/>
          </a:p>
        </p:txBody>
      </p:sp>
      <p:sp>
        <p:nvSpPr>
          <p:cNvPr id="9" name="TextBox 8">
            <a:extLst>
              <a:ext uri="{FF2B5EF4-FFF2-40B4-BE49-F238E27FC236}">
                <a16:creationId xmlns:a16="http://schemas.microsoft.com/office/drawing/2014/main" id="{81E10D03-6A83-DF99-B6C5-8DFCE37BB089}"/>
              </a:ext>
            </a:extLst>
          </p:cNvPr>
          <p:cNvSpPr txBox="1"/>
          <p:nvPr/>
        </p:nvSpPr>
        <p:spPr>
          <a:xfrm>
            <a:off x="9737677" y="6389738"/>
            <a:ext cx="2032173" cy="215444"/>
          </a:xfrm>
          <a:prstGeom prst="rect">
            <a:avLst/>
          </a:prstGeom>
          <a:noFill/>
        </p:spPr>
        <p:txBody>
          <a:bodyPr wrap="square" lIns="0" tIns="0" rIns="0" bIns="0">
            <a:spAutoFit/>
          </a:bodyPr>
          <a:lstStyle/>
          <a:p>
            <a:pPr algn="r"/>
            <a:r>
              <a:rPr lang="en-US" sz="1400" dirty="0"/>
              <a:t>https://</a:t>
            </a:r>
            <a:r>
              <a:rPr lang="en-US" sz="1400" dirty="0" err="1"/>
              <a:t>linktr.ee</a:t>
            </a:r>
            <a:r>
              <a:rPr lang="en-US" sz="1400" dirty="0"/>
              <a:t>/</a:t>
            </a:r>
            <a:r>
              <a:rPr lang="en-US" sz="1400" dirty="0" err="1"/>
              <a:t>qdrddr</a:t>
            </a:r>
            <a:endParaRPr lang="en-US" sz="1400" dirty="0"/>
          </a:p>
        </p:txBody>
      </p:sp>
    </p:spTree>
    <p:extLst>
      <p:ext uri="{BB962C8B-B14F-4D97-AF65-F5344CB8AC3E}">
        <p14:creationId xmlns:p14="http://schemas.microsoft.com/office/powerpoint/2010/main" val="1398376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nodeType="afterEffect">
                                  <p:stCondLst>
                                    <p:cond delay="1000"/>
                                  </p:stCondLst>
                                  <p:childTnLst>
                                    <p:set>
                                      <p:cBhvr>
                                        <p:cTn id="6" dur="1" fill="hold">
                                          <p:stCondLst>
                                            <p:cond delay="0"/>
                                          </p:stCondLst>
                                        </p:cTn>
                                        <p:tgtEl>
                                          <p:spTgt spid="76"/>
                                        </p:tgtEl>
                                        <p:attrNameLst>
                                          <p:attrName>style.visibility</p:attrName>
                                        </p:attrNameLst>
                                      </p:cBhvr>
                                      <p:to>
                                        <p:strVal val="visible"/>
                                      </p:to>
                                    </p:set>
                                    <p:animEffect transition="in" filter="checkerboard(across)">
                                      <p:cBhvr>
                                        <p:cTn id="7" dur="500"/>
                                        <p:tgtEl>
                                          <p:spTgt spid="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10101"/>
        </a:solidFill>
        <a:effectLst/>
      </p:bgPr>
    </p:bg>
    <p:spTree>
      <p:nvGrpSpPr>
        <p:cNvPr id="1" name=""/>
        <p:cNvGrpSpPr/>
        <p:nvPr/>
      </p:nvGrpSpPr>
      <p:grpSpPr>
        <a:xfrm>
          <a:off x="0" y="0"/>
          <a:ext cx="0" cy="0"/>
          <a:chOff x="0" y="0"/>
          <a:chExt cx="0" cy="0"/>
        </a:xfrm>
      </p:grpSpPr>
      <p:sp useBgFill="1">
        <p:nvSpPr>
          <p:cNvPr id="5124" name="Rectangle 5123">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72ABC10-9D0E-DBDA-4D25-1002F0FDA949}"/>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4100" kern="1200">
                <a:solidFill>
                  <a:schemeClr val="tx1"/>
                </a:solidFill>
                <a:latin typeface="+mj-lt"/>
                <a:ea typeface="+mj-ea"/>
                <a:cs typeface="+mj-cs"/>
              </a:rPr>
              <a:t>Optimization Methods: External Knowledge vs. Model Adaption</a:t>
            </a:r>
          </a:p>
        </p:txBody>
      </p:sp>
      <p:sp>
        <p:nvSpPr>
          <p:cNvPr id="5" name="TextBox 4">
            <a:extLst>
              <a:ext uri="{FF2B5EF4-FFF2-40B4-BE49-F238E27FC236}">
                <a16:creationId xmlns:a16="http://schemas.microsoft.com/office/drawing/2014/main" id="{9084BB89-C91B-FDE7-5A2D-19E377A71571}"/>
              </a:ext>
            </a:extLst>
          </p:cNvPr>
          <p:cNvSpPr txBox="1"/>
          <p:nvPr/>
        </p:nvSpPr>
        <p:spPr>
          <a:xfrm>
            <a:off x="638882" y="4631161"/>
            <a:ext cx="3571810" cy="418459"/>
          </a:xfrm>
          <a:prstGeom prst="rect">
            <a:avLst/>
          </a:prstGeom>
        </p:spPr>
        <p:txBody>
          <a:bodyPr vert="horz" lIns="91440" tIns="45720" rIns="91440" bIns="45720" rtlCol="0">
            <a:normAutofit fontScale="77500" lnSpcReduction="20000"/>
          </a:bodyPr>
          <a:lstStyle/>
          <a:p>
            <a:pPr defTabSz="914400">
              <a:lnSpc>
                <a:spcPct val="90000"/>
              </a:lnSpc>
              <a:spcBef>
                <a:spcPts val="1000"/>
              </a:spcBef>
              <a:spcAft>
                <a:spcPts val="600"/>
              </a:spcAft>
            </a:pPr>
            <a:r>
              <a:rPr lang="en-US" kern="1200" dirty="0">
                <a:solidFill>
                  <a:schemeClr val="tx1"/>
                </a:solidFill>
                <a:latin typeface="+mn-lt"/>
                <a:ea typeface="+mn-ea"/>
                <a:cs typeface="+mn-cs"/>
              </a:rPr>
              <a:t>Inspired by https</a:t>
            </a:r>
            <a:r>
              <a:rPr lang="en-US" sz="1600" kern="1200" dirty="0">
                <a:solidFill>
                  <a:schemeClr val="tx1"/>
                </a:solidFill>
                <a:latin typeface="+mn-lt"/>
                <a:ea typeface="+mn-ea"/>
                <a:cs typeface="+mn-cs"/>
              </a:rPr>
              <a:t>://</a:t>
            </a:r>
            <a:r>
              <a:rPr lang="en-US" kern="1200" dirty="0">
                <a:solidFill>
                  <a:schemeClr val="tx1"/>
                </a:solidFill>
                <a:latin typeface="+mn-lt"/>
                <a:ea typeface="+mn-ea"/>
                <a:cs typeface="+mn-cs"/>
              </a:rPr>
              <a:t>arxiv.org/abs/2312.10997</a:t>
            </a:r>
          </a:p>
        </p:txBody>
      </p:sp>
      <p:sp>
        <p:nvSpPr>
          <p:cNvPr id="5125"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22" name="Picture 2">
            <a:extLst>
              <a:ext uri="{FF2B5EF4-FFF2-40B4-BE49-F238E27FC236}">
                <a16:creationId xmlns:a16="http://schemas.microsoft.com/office/drawing/2014/main" id="{40C63E4F-7D64-83D9-5B24-59C229987A65}"/>
              </a:ext>
            </a:extLst>
          </p:cNvPr>
          <p:cNvPicPr>
            <a:picLocks noGrp="1" noChangeAspect="1" noChangeArrowheads="1"/>
          </p:cNvPicPr>
          <p:nvPr>
            <p:ph idx="1"/>
          </p:nvPr>
        </p:nvPicPr>
        <p:blipFill>
          <a:blip r:embed="rId3">
            <a:extLst>
              <a:ext uri="{BEBA8EAE-BF5A-486C-A8C5-ECC9F3942E4B}">
                <a14:imgProps xmlns:a14="http://schemas.microsoft.com/office/drawing/2010/main">
                  <a14:imgLayer r:embed="rId4">
                    <a14:imgEffect>
                      <a14:sharpenSoften amount="50000"/>
                    </a14:imgEffect>
                  </a14:imgLayer>
                </a14:imgProps>
              </a:ext>
              <a:ext uri="{28A0092B-C50C-407E-A947-70E740481C1C}">
                <a14:useLocalDpi xmlns:a14="http://schemas.microsoft.com/office/drawing/2010/main" val="0"/>
              </a:ext>
            </a:extLst>
          </a:blip>
          <a:stretch>
            <a:fillRect/>
          </a:stretch>
        </p:blipFill>
        <p:spPr bwMode="auto">
          <a:xfrm>
            <a:off x="4654296" y="1205808"/>
            <a:ext cx="7214616" cy="441895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DB61D973-B834-5558-DFDE-21487F10518B}"/>
              </a:ext>
            </a:extLst>
          </p:cNvPr>
          <p:cNvSpPr txBox="1"/>
          <p:nvPr/>
        </p:nvSpPr>
        <p:spPr>
          <a:xfrm>
            <a:off x="9737677" y="6389738"/>
            <a:ext cx="2032173" cy="215444"/>
          </a:xfrm>
          <a:prstGeom prst="rect">
            <a:avLst/>
          </a:prstGeom>
          <a:noFill/>
        </p:spPr>
        <p:txBody>
          <a:bodyPr wrap="square" lIns="0" tIns="0" rIns="0" bIns="0">
            <a:spAutoFit/>
          </a:bodyPr>
          <a:lstStyle/>
          <a:p>
            <a:pPr algn="r"/>
            <a:r>
              <a:rPr lang="en-US" sz="1400" dirty="0"/>
              <a:t>https://</a:t>
            </a:r>
            <a:r>
              <a:rPr lang="en-US" sz="1400" dirty="0" err="1"/>
              <a:t>linktr.ee</a:t>
            </a:r>
            <a:r>
              <a:rPr lang="en-US" sz="1400" dirty="0"/>
              <a:t>/</a:t>
            </a:r>
            <a:r>
              <a:rPr lang="en-US" sz="1400" dirty="0" err="1"/>
              <a:t>qdrddr</a:t>
            </a:r>
            <a:endParaRPr lang="en-US" sz="1400" dirty="0"/>
          </a:p>
        </p:txBody>
      </p:sp>
    </p:spTree>
    <p:extLst>
      <p:ext uri="{BB962C8B-B14F-4D97-AF65-F5344CB8AC3E}">
        <p14:creationId xmlns:p14="http://schemas.microsoft.com/office/powerpoint/2010/main" val="2522039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1010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74A63C5-F56E-AE42-87CD-D84B7AD8AECC}"/>
              </a:ext>
            </a:extLst>
          </p:cNvPr>
          <p:cNvSpPr>
            <a:spLocks noGrp="1"/>
          </p:cNvSpPr>
          <p:nvPr>
            <p:ph type="title"/>
          </p:nvPr>
        </p:nvSpPr>
        <p:spPr>
          <a:xfrm>
            <a:off x="838200" y="365125"/>
            <a:ext cx="10515600" cy="1325563"/>
          </a:xfrm>
        </p:spPr>
        <p:txBody>
          <a:bodyPr>
            <a:normAutofit/>
          </a:bodyPr>
          <a:lstStyle/>
          <a:p>
            <a:r>
              <a:rPr lang="en-US" sz="5400"/>
              <a:t>SLM &amp; Price considerations</a:t>
            </a:r>
          </a:p>
        </p:txBody>
      </p:sp>
      <p:sp>
        <p:nvSpPr>
          <p:cNvPr id="9"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7DD8AA2-3F25-80B6-05C6-9D4FD24CC796}"/>
              </a:ext>
            </a:extLst>
          </p:cNvPr>
          <p:cNvSpPr>
            <a:spLocks noGrp="1"/>
          </p:cNvSpPr>
          <p:nvPr>
            <p:ph idx="1"/>
          </p:nvPr>
        </p:nvSpPr>
        <p:spPr>
          <a:xfrm>
            <a:off x="838200" y="1929384"/>
            <a:ext cx="7014411" cy="4251960"/>
          </a:xfrm>
        </p:spPr>
        <p:txBody>
          <a:bodyPr>
            <a:normAutofit fontScale="92500" lnSpcReduction="10000"/>
          </a:bodyPr>
          <a:lstStyle/>
          <a:p>
            <a:r>
              <a:rPr lang="en-US" sz="2200" b="0" i="0" u="none" strike="noStrike" dirty="0">
                <a:effectLst/>
                <a:latin typeface="Arial" panose="020B0604020202020204" pitchFamily="34" charset="0"/>
                <a:cs typeface="Arial" panose="020B0604020202020204" pitchFamily="34" charset="0"/>
                <a:hlinkClick r:id="rId3"/>
              </a:rPr>
              <a:t>Function Calling: Functionary-Medium-v3.1 (FC)</a:t>
            </a:r>
            <a:r>
              <a:rPr lang="en-US" sz="2200" b="0" i="0" u="none" strike="noStrike" dirty="0">
                <a:effectLst/>
                <a:latin typeface="Arial" panose="020B0604020202020204" pitchFamily="34" charset="0"/>
                <a:cs typeface="Arial" panose="020B0604020202020204" pitchFamily="34" charset="0"/>
              </a:rPr>
              <a:t> is better than </a:t>
            </a:r>
            <a:r>
              <a:rPr lang="en-US" sz="2200" b="0" i="0" u="none" strike="noStrike" dirty="0">
                <a:effectLst/>
                <a:latin typeface="Arial" panose="020B0604020202020204" pitchFamily="34" charset="0"/>
                <a:cs typeface="Arial" panose="020B0604020202020204" pitchFamily="34" charset="0"/>
                <a:hlinkClick r:id="rId4"/>
              </a:rPr>
              <a:t>Gemini-1.5-Pro-002 (Prompt)</a:t>
            </a:r>
            <a:r>
              <a:rPr lang="en-US" sz="2200" b="0" i="0" u="none" strike="noStrike" dirty="0">
                <a:effectLst/>
                <a:latin typeface="Arial" panose="020B0604020202020204" pitchFamily="34" charset="0"/>
                <a:cs typeface="Arial" panose="020B0604020202020204" pitchFamily="34" charset="0"/>
              </a:rPr>
              <a:t> and almost the same as </a:t>
            </a:r>
            <a:r>
              <a:rPr lang="en-US" sz="2200" b="0" i="0" u="none" strike="noStrike" dirty="0">
                <a:effectLst/>
                <a:latin typeface="Arial" panose="020B0604020202020204" pitchFamily="34" charset="0"/>
                <a:cs typeface="Arial" panose="020B0604020202020204" pitchFamily="34" charset="0"/>
                <a:hlinkClick r:id="rId5"/>
              </a:rPr>
              <a:t>GPT-4o-mini-2024-07-18</a:t>
            </a:r>
            <a:endParaRPr lang="en-US" sz="2200" b="0" i="0" u="none" strike="noStrike" dirty="0">
              <a:effectLst/>
              <a:latin typeface="Arial" panose="020B0604020202020204" pitchFamily="34" charset="0"/>
              <a:cs typeface="Arial" panose="020B0604020202020204" pitchFamily="34" charset="0"/>
            </a:endParaRPr>
          </a:p>
          <a:p>
            <a:r>
              <a:rPr lang="en-US" sz="2200" b="1" i="0" u="sng" dirty="0">
                <a:effectLst/>
                <a:latin typeface="Arial" panose="020B0604020202020204" pitchFamily="34" charset="0"/>
                <a:cs typeface="Arial" panose="020B0604020202020204" pitchFamily="34" charset="0"/>
                <a:hlinkClick r:id="rId6"/>
              </a:rPr>
              <a:t>BloombergGPT</a:t>
            </a:r>
            <a:r>
              <a:rPr lang="en-US" sz="2200" b="0" i="0" dirty="0">
                <a:effectLst/>
                <a:latin typeface="Arial" panose="020B0604020202020204" pitchFamily="34" charset="0"/>
                <a:cs typeface="Arial" panose="020B0604020202020204" pitchFamily="34" charset="0"/>
              </a:rPr>
              <a:t> ranges from sentiment analysis and named entity recognition to question-answering in the financial domain and Time Series Prediction (stock price forecasting)</a:t>
            </a:r>
          </a:p>
          <a:p>
            <a:r>
              <a:rPr lang="en-US" sz="2200" dirty="0">
                <a:latin typeface="Arial" panose="020B0604020202020204" pitchFamily="34" charset="0"/>
                <a:cs typeface="Arial" panose="020B0604020202020204" pitchFamily="34" charset="0"/>
              </a:rPr>
              <a:t>Language detector, </a:t>
            </a:r>
            <a:r>
              <a:rPr lang="en-US" sz="2200" b="0" i="0" dirty="0">
                <a:effectLst/>
                <a:latin typeface="Arial" panose="020B0604020202020204" pitchFamily="34" charset="0"/>
                <a:cs typeface="Arial" panose="020B0604020202020204" pitchFamily="34" charset="0"/>
              </a:rPr>
              <a:t>grammar / punctuation, sentiment analysis, Gibberish / nonsensical detection, Named Entity and Relation extraction, mathematics, speech recognition and generation, SQL generation, Program Language generation, reranking, </a:t>
            </a:r>
            <a:r>
              <a:rPr lang="en-US" sz="2200" b="0" i="0" dirty="0">
                <a:effectLst/>
                <a:latin typeface="Arial" panose="020B0604020202020204" pitchFamily="34" charset="0"/>
                <a:cs typeface="Arial" panose="020B0604020202020204" pitchFamily="34" charset="0"/>
                <a:hlinkClick r:id="rId7"/>
              </a:rPr>
              <a:t>Nxcode-CQ-7B-orpo</a:t>
            </a:r>
            <a:r>
              <a:rPr lang="en-US" sz="2200" b="0" i="0" dirty="0">
                <a:effectLst/>
                <a:latin typeface="Arial" panose="020B0604020202020204" pitchFamily="34" charset="0"/>
                <a:cs typeface="Arial" panose="020B0604020202020204" pitchFamily="34" charset="0"/>
              </a:rPr>
              <a:t> for python.</a:t>
            </a:r>
          </a:p>
          <a:p>
            <a:r>
              <a:rPr lang="en-US" sz="2200" dirty="0">
                <a:latin typeface="Arial" panose="020B0604020202020204" pitchFamily="34" charset="0"/>
                <a:cs typeface="Arial" panose="020B0604020202020204" pitchFamily="34" charset="0"/>
              </a:rPr>
              <a:t>Example: </a:t>
            </a:r>
            <a:r>
              <a:rPr lang="en-US" sz="2200" dirty="0">
                <a:latin typeface="Arial" panose="020B0604020202020204" pitchFamily="34" charset="0"/>
                <a:cs typeface="Arial" panose="020B0604020202020204" pitchFamily="34" charset="0"/>
                <a:hlinkClick r:id="rId8"/>
              </a:rPr>
              <a:t>BGE-EN-ICL</a:t>
            </a:r>
            <a:r>
              <a:rPr lang="en-US" sz="2200" dirty="0">
                <a:latin typeface="Arial" panose="020B0604020202020204" pitchFamily="34" charset="0"/>
                <a:cs typeface="Arial" panose="020B0604020202020204" pitchFamily="34" charset="0"/>
              </a:rPr>
              <a:t> Embedding is x10 cheaper than OpenAI text-embedding-3-large and much better quality (#2 vs. #38 on </a:t>
            </a:r>
            <a:r>
              <a:rPr lang="en-US" sz="2200" dirty="0">
                <a:latin typeface="Arial" panose="020B0604020202020204" pitchFamily="34" charset="0"/>
                <a:cs typeface="Arial" panose="020B0604020202020204" pitchFamily="34" charset="0"/>
                <a:hlinkClick r:id="rId9"/>
              </a:rPr>
              <a:t>MTEB leaderboard</a:t>
            </a:r>
            <a:r>
              <a:rPr lang="en-US" sz="2200" dirty="0">
                <a:latin typeface="Arial" panose="020B0604020202020204" pitchFamily="34" charset="0"/>
                <a:cs typeface="Arial" panose="020B0604020202020204" pitchFamily="34" charset="0"/>
              </a:rPr>
              <a:t>)</a:t>
            </a:r>
            <a:endParaRPr lang="en-US" sz="2200" b="0" i="0" dirty="0">
              <a:effectLst/>
              <a:latin typeface="Arial" panose="020B0604020202020204" pitchFamily="34" charset="0"/>
              <a:cs typeface="Arial" panose="020B0604020202020204" pitchFamily="34" charset="0"/>
            </a:endParaRPr>
          </a:p>
        </p:txBody>
      </p:sp>
      <p:pic>
        <p:nvPicPr>
          <p:cNvPr id="11" name="Picture 2">
            <a:extLst>
              <a:ext uri="{FF2B5EF4-FFF2-40B4-BE49-F238E27FC236}">
                <a16:creationId xmlns:a16="http://schemas.microsoft.com/office/drawing/2014/main" id="{01A6A519-CA6E-2C7F-DB8D-31DD5386184B}"/>
              </a:ext>
            </a:extLst>
          </p:cNvPr>
          <p:cNvPicPr>
            <a:picLocks noChangeAspect="1" noChangeArrowheads="1"/>
          </p:cNvPicPr>
          <p:nvPr/>
        </p:nvPicPr>
        <p:blipFill rotWithShape="1">
          <a:blip r:embed="rId10">
            <a:extLst>
              <a:ext uri="{28A0092B-C50C-407E-A947-70E740481C1C}">
                <a14:useLocalDpi xmlns:a14="http://schemas.microsoft.com/office/drawing/2010/main" val="0"/>
              </a:ext>
            </a:extLst>
          </a:blip>
          <a:srcRect l="27895"/>
          <a:stretch/>
        </p:blipFill>
        <p:spPr bwMode="auto">
          <a:xfrm>
            <a:off x="7852611" y="2543346"/>
            <a:ext cx="3995955" cy="310198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8E0A2106-C277-F786-692F-EF29C3C61536}"/>
              </a:ext>
            </a:extLst>
          </p:cNvPr>
          <p:cNvSpPr/>
          <p:nvPr/>
        </p:nvSpPr>
        <p:spPr>
          <a:xfrm>
            <a:off x="10856976" y="123211"/>
            <a:ext cx="914400" cy="9144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808DCD24-7D0C-E1EE-B1BA-0B3F456D3410}"/>
              </a:ext>
            </a:extLst>
          </p:cNvPr>
          <p:cNvSpPr txBox="1"/>
          <p:nvPr/>
        </p:nvSpPr>
        <p:spPr>
          <a:xfrm>
            <a:off x="9737677" y="6389738"/>
            <a:ext cx="2032173" cy="215444"/>
          </a:xfrm>
          <a:prstGeom prst="rect">
            <a:avLst/>
          </a:prstGeom>
          <a:noFill/>
        </p:spPr>
        <p:txBody>
          <a:bodyPr wrap="square" lIns="0" tIns="0" rIns="0" bIns="0">
            <a:spAutoFit/>
          </a:bodyPr>
          <a:lstStyle/>
          <a:p>
            <a:pPr algn="r"/>
            <a:r>
              <a:rPr lang="en-US" sz="1400" dirty="0"/>
              <a:t>https://</a:t>
            </a:r>
            <a:r>
              <a:rPr lang="en-US" sz="1400" dirty="0" err="1"/>
              <a:t>linktr.ee</a:t>
            </a:r>
            <a:r>
              <a:rPr lang="en-US" sz="1400" dirty="0"/>
              <a:t>/</a:t>
            </a:r>
            <a:r>
              <a:rPr lang="en-US" sz="1400" dirty="0" err="1"/>
              <a:t>qdrddr</a:t>
            </a:r>
            <a:endParaRPr lang="en-US" sz="1400" dirty="0"/>
          </a:p>
        </p:txBody>
      </p:sp>
    </p:spTree>
    <p:extLst>
      <p:ext uri="{BB962C8B-B14F-4D97-AF65-F5344CB8AC3E}">
        <p14:creationId xmlns:p14="http://schemas.microsoft.com/office/powerpoint/2010/main" val="528222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checkerboard(across)">
                                      <p:cBhvr>
                                        <p:cTn id="7" dur="500"/>
                                        <p:tgtEl>
                                          <p:spTgt spid="11"/>
                                        </p:tgtEl>
                                      </p:cBhvr>
                                    </p:animEffect>
                                  </p:childTnLst>
                                </p:cTn>
                              </p:par>
                            </p:childTnLst>
                          </p:cTn>
                        </p:par>
                        <p:par>
                          <p:cTn id="8" fill="hold">
                            <p:stCondLst>
                              <p:cond delay="500"/>
                            </p:stCondLst>
                            <p:childTnLst>
                              <p:par>
                                <p:cTn id="9" presetID="1" presetClass="entr" presetSubtype="0" fill="hold" grpId="0" nodeType="afterEffect" nodePh="1">
                                  <p:stCondLst>
                                    <p:cond delay="3000"/>
                                  </p:stCondLst>
                                  <p:endCondLst>
                                    <p:cond evt="begin" delay="0">
                                      <p:tn val="9"/>
                                    </p:cond>
                                  </p:end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010101"/>
        </a:solidFill>
        <a:effectLst/>
      </p:bgPr>
    </p:bg>
    <p:spTree>
      <p:nvGrpSpPr>
        <p:cNvPr id="1" name="">
          <a:extLst>
            <a:ext uri="{FF2B5EF4-FFF2-40B4-BE49-F238E27FC236}">
              <a16:creationId xmlns:a16="http://schemas.microsoft.com/office/drawing/2014/main" id="{7974393C-1121-967B-7BD4-C5CEDD56EC02}"/>
            </a:ext>
          </a:extLst>
        </p:cNvPr>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0A7E20F-A597-1A87-A5B5-9F02E6C7172A}"/>
              </a:ext>
            </a:extLst>
          </p:cNvPr>
          <p:cNvSpPr>
            <a:spLocks noGrp="1"/>
          </p:cNvSpPr>
          <p:nvPr>
            <p:ph type="title"/>
          </p:nvPr>
        </p:nvSpPr>
        <p:spPr>
          <a:xfrm>
            <a:off x="841248" y="548641"/>
            <a:ext cx="3600860" cy="1845644"/>
          </a:xfrm>
        </p:spPr>
        <p:txBody>
          <a:bodyPr>
            <a:normAutofit/>
          </a:bodyPr>
          <a:lstStyle/>
          <a:p>
            <a:r>
              <a:rPr lang="en-US" sz="5400" dirty="0"/>
              <a:t>Final Thoughts</a:t>
            </a:r>
          </a:p>
        </p:txBody>
      </p:sp>
      <p:sp>
        <p:nvSpPr>
          <p:cNvPr id="6"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E661492-BD41-2FBF-E336-BCE2065CC7F8}"/>
              </a:ext>
            </a:extLst>
          </p:cNvPr>
          <p:cNvSpPr>
            <a:spLocks noGrp="1"/>
          </p:cNvSpPr>
          <p:nvPr>
            <p:ph idx="1"/>
          </p:nvPr>
        </p:nvSpPr>
        <p:spPr>
          <a:xfrm>
            <a:off x="5126418" y="552091"/>
            <a:ext cx="6224335" cy="5860741"/>
          </a:xfrm>
        </p:spPr>
        <p:txBody>
          <a:bodyPr anchor="ctr">
            <a:normAutofit/>
          </a:bodyPr>
          <a:lstStyle/>
          <a:p>
            <a:r>
              <a:rPr lang="en-US" sz="2200" dirty="0"/>
              <a:t>There are other LLM inferring providers out there</a:t>
            </a:r>
          </a:p>
          <a:p>
            <a:r>
              <a:rPr lang="en-US" sz="2200" dirty="0"/>
              <a:t>Use Small Language Models &amp; Specialized Models for specific tasks</a:t>
            </a:r>
          </a:p>
          <a:p>
            <a:r>
              <a:rPr lang="en-US" sz="2200" dirty="0"/>
              <a:t>Use multiple models in a solution</a:t>
            </a:r>
          </a:p>
          <a:p>
            <a:r>
              <a:rPr lang="en-US" sz="2200" dirty="0"/>
              <a:t>Trace &amp; Evaluate RAG results</a:t>
            </a:r>
          </a:p>
          <a:p>
            <a:r>
              <a:rPr lang="en-US" sz="2200" dirty="0"/>
              <a:t>Businesses do not care for AGI, they need affordable solutions for their use-cases</a:t>
            </a:r>
          </a:p>
        </p:txBody>
      </p:sp>
      <p:sp>
        <p:nvSpPr>
          <p:cNvPr id="18" name="Round Diagonal Corner Rectangle 17">
            <a:extLst>
              <a:ext uri="{FF2B5EF4-FFF2-40B4-BE49-F238E27FC236}">
                <a16:creationId xmlns:a16="http://schemas.microsoft.com/office/drawing/2014/main" id="{E2560972-F987-1AED-D8F2-D192F56C1272}"/>
              </a:ext>
            </a:extLst>
          </p:cNvPr>
          <p:cNvSpPr/>
          <p:nvPr/>
        </p:nvSpPr>
        <p:spPr>
          <a:xfrm>
            <a:off x="751960" y="2430962"/>
            <a:ext cx="3271200" cy="4140776"/>
          </a:xfrm>
          <a:prstGeom prst="round2Diag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b" anchorCtr="0"/>
          <a:lstStyle/>
          <a:p>
            <a:pPr algn="ctr"/>
            <a:r>
              <a:rPr lang="en-US" sz="4800" b="1" dirty="0">
                <a:solidFill>
                  <a:schemeClr val="bg1"/>
                </a:solidFill>
              </a:rPr>
              <a:t>SCAN ME</a:t>
            </a:r>
          </a:p>
        </p:txBody>
      </p:sp>
      <p:sp>
        <p:nvSpPr>
          <p:cNvPr id="4" name="TextBox 3">
            <a:extLst>
              <a:ext uri="{FF2B5EF4-FFF2-40B4-BE49-F238E27FC236}">
                <a16:creationId xmlns:a16="http://schemas.microsoft.com/office/drawing/2014/main" id="{C7EF83A9-3D62-9A52-26E4-B45B85ED44B9}"/>
              </a:ext>
            </a:extLst>
          </p:cNvPr>
          <p:cNvSpPr txBox="1"/>
          <p:nvPr/>
        </p:nvSpPr>
        <p:spPr>
          <a:xfrm>
            <a:off x="751960" y="6553173"/>
            <a:ext cx="3271200" cy="215444"/>
          </a:xfrm>
          <a:prstGeom prst="rect">
            <a:avLst/>
          </a:prstGeom>
          <a:noFill/>
        </p:spPr>
        <p:txBody>
          <a:bodyPr wrap="square" lIns="0" tIns="0" rIns="0" bIns="0">
            <a:spAutoFit/>
          </a:bodyPr>
          <a:lstStyle/>
          <a:p>
            <a:r>
              <a:rPr lang="en-US" sz="1400" dirty="0"/>
              <a:t>https://</a:t>
            </a:r>
            <a:r>
              <a:rPr lang="en-US" sz="1400" dirty="0" err="1"/>
              <a:t>linktr.ee</a:t>
            </a:r>
            <a:r>
              <a:rPr lang="en-US" sz="1400" dirty="0"/>
              <a:t>/</a:t>
            </a:r>
            <a:r>
              <a:rPr lang="en-US" sz="1400" dirty="0" err="1"/>
              <a:t>qdrddr</a:t>
            </a:r>
            <a:endParaRPr lang="en-US" sz="1400" dirty="0"/>
          </a:p>
        </p:txBody>
      </p:sp>
      <p:pic>
        <p:nvPicPr>
          <p:cNvPr id="10" name="Picture 9">
            <a:extLst>
              <a:ext uri="{FF2B5EF4-FFF2-40B4-BE49-F238E27FC236}">
                <a16:creationId xmlns:a16="http://schemas.microsoft.com/office/drawing/2014/main" id="{4B26F571-183A-E04B-C1AC-C300935D9000}"/>
              </a:ext>
            </a:extLst>
          </p:cNvPr>
          <p:cNvPicPr>
            <a:picLocks noChangeAspect="1"/>
          </p:cNvPicPr>
          <p:nvPr/>
        </p:nvPicPr>
        <p:blipFill>
          <a:blip r:embed="rId3"/>
          <a:srcRect l="13924" t="13783" r="14137" b="14422"/>
          <a:stretch/>
        </p:blipFill>
        <p:spPr>
          <a:xfrm>
            <a:off x="1022927" y="2808409"/>
            <a:ext cx="2744198" cy="2738708"/>
          </a:xfrm>
          <a:prstGeom prst="rect">
            <a:avLst/>
          </a:prstGeom>
        </p:spPr>
      </p:pic>
    </p:spTree>
    <p:extLst>
      <p:ext uri="{BB962C8B-B14F-4D97-AF65-F5344CB8AC3E}">
        <p14:creationId xmlns:p14="http://schemas.microsoft.com/office/powerpoint/2010/main" val="27237248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a:extLst>
            <a:ext uri="{FF2B5EF4-FFF2-40B4-BE49-F238E27FC236}">
              <a16:creationId xmlns:a16="http://schemas.microsoft.com/office/drawing/2014/main" id="{3C982813-3E39-01CA-EB4E-9477F59D2AA9}"/>
            </a:ext>
          </a:extLst>
        </p:cNvPr>
        <p:cNvGrpSpPr/>
        <p:nvPr/>
      </p:nvGrpSpPr>
      <p:grpSpPr>
        <a:xfrm>
          <a:off x="0" y="0"/>
          <a:ext cx="0" cy="0"/>
          <a:chOff x="0" y="0"/>
          <a:chExt cx="0" cy="0"/>
        </a:xfrm>
      </p:grpSpPr>
      <p:sp useBgFill="1">
        <p:nvSpPr>
          <p:cNvPr id="1030" name="Rectangle 1029">
            <a:extLst>
              <a:ext uri="{FF2B5EF4-FFF2-40B4-BE49-F238E27FC236}">
                <a16:creationId xmlns:a16="http://schemas.microsoft.com/office/drawing/2014/main" id="{4AF31354-017E-8ABE-1BBC-1A47C8CF2E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1561ABA-67A1-36DB-43DE-81B1DB508EC7}"/>
              </a:ext>
            </a:extLst>
          </p:cNvPr>
          <p:cNvSpPr>
            <a:spLocks noGrp="1"/>
          </p:cNvSpPr>
          <p:nvPr>
            <p:ph type="title"/>
          </p:nvPr>
        </p:nvSpPr>
        <p:spPr>
          <a:xfrm>
            <a:off x="572493" y="238539"/>
            <a:ext cx="11018520" cy="1434415"/>
          </a:xfrm>
        </p:spPr>
        <p:txBody>
          <a:bodyPr vert="horz" lIns="91440" tIns="45720" rIns="91440" bIns="45720" rtlCol="0" anchor="b">
            <a:normAutofit/>
          </a:bodyPr>
          <a:lstStyle/>
          <a:p>
            <a:r>
              <a:rPr lang="en-US" sz="5400" dirty="0"/>
              <a:t>Frameworks</a:t>
            </a:r>
          </a:p>
        </p:txBody>
      </p:sp>
      <p:sp>
        <p:nvSpPr>
          <p:cNvPr id="1035" name="sketchy line">
            <a:extLst>
              <a:ext uri="{FF2B5EF4-FFF2-40B4-BE49-F238E27FC236}">
                <a16:creationId xmlns:a16="http://schemas.microsoft.com/office/drawing/2014/main" id="{4F503024-6CCF-CA72-6EDD-6B33D7DA6C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ontent Placeholder 6">
            <a:extLst>
              <a:ext uri="{FF2B5EF4-FFF2-40B4-BE49-F238E27FC236}">
                <a16:creationId xmlns:a16="http://schemas.microsoft.com/office/drawing/2014/main" id="{8348E1A1-9490-A7F0-D4ED-B92F8CB87EDD}"/>
              </a:ext>
            </a:extLst>
          </p:cNvPr>
          <p:cNvSpPr>
            <a:spLocks noGrp="1"/>
          </p:cNvSpPr>
          <p:nvPr>
            <p:ph idx="1"/>
          </p:nvPr>
        </p:nvSpPr>
        <p:spPr>
          <a:xfrm>
            <a:off x="838199" y="1825625"/>
            <a:ext cx="10930127" cy="4351338"/>
          </a:xfrm>
        </p:spPr>
        <p:txBody>
          <a:bodyPr/>
          <a:lstStyle/>
          <a:p>
            <a:pPr marL="571500" indent="-571500"/>
            <a:r>
              <a:rPr lang="en-US" b="1" dirty="0">
                <a:hlinkClick r:id="rId3"/>
              </a:rPr>
              <a:t>LangChain</a:t>
            </a:r>
            <a:endParaRPr lang="en-US" dirty="0"/>
          </a:p>
          <a:p>
            <a:pPr marL="571500" indent="-571500"/>
            <a:r>
              <a:rPr lang="en-US" b="1" dirty="0">
                <a:hlinkClick r:id="rId4"/>
              </a:rPr>
              <a:t>LlamaIndex</a:t>
            </a:r>
            <a:endParaRPr lang="en-US" dirty="0"/>
          </a:p>
          <a:p>
            <a:pPr marL="571500" indent="-571500"/>
            <a:r>
              <a:rPr lang="en-US" dirty="0"/>
              <a:t>Stanford NLP’s </a:t>
            </a:r>
            <a:r>
              <a:rPr lang="en-US" b="1" dirty="0">
                <a:hlinkClick r:id="rId5"/>
              </a:rPr>
              <a:t>DSPy</a:t>
            </a:r>
            <a:endParaRPr lang="en-US" dirty="0"/>
          </a:p>
          <a:p>
            <a:pPr marL="571500" indent="-571500"/>
            <a:r>
              <a:rPr lang="en-US" b="1" dirty="0">
                <a:hlinkClick r:id="rId6"/>
              </a:rPr>
              <a:t>LangFlow</a:t>
            </a:r>
            <a:r>
              <a:rPr lang="en-US" sz="2800" dirty="0"/>
              <a:t> (build with </a:t>
            </a:r>
            <a:r>
              <a:rPr lang="en-US" sz="2800" dirty="0" err="1"/>
              <a:t>LangChain</a:t>
            </a:r>
            <a:r>
              <a:rPr lang="en-US" sz="2800" dirty="0"/>
              <a:t>) - </a:t>
            </a:r>
            <a:r>
              <a:rPr lang="en-US" sz="2800" dirty="0" err="1"/>
              <a:t>LowCode</a:t>
            </a:r>
            <a:endParaRPr lang="en-US" sz="2800" dirty="0"/>
          </a:p>
          <a:p>
            <a:pPr marL="571500" indent="-571500"/>
            <a:r>
              <a:rPr lang="en-US" sz="2800" dirty="0" err="1"/>
              <a:t>Unstructured.io</a:t>
            </a:r>
            <a:r>
              <a:rPr lang="en-US" sz="2800" dirty="0"/>
              <a:t>, </a:t>
            </a:r>
            <a:r>
              <a:rPr lang="en-US" b="1" dirty="0">
                <a:hlinkClick r:id="rId7"/>
              </a:rPr>
              <a:t>LlamaParse</a:t>
            </a:r>
            <a:r>
              <a:rPr lang="en-US" sz="2800" dirty="0"/>
              <a:t> (</a:t>
            </a:r>
            <a:r>
              <a:rPr lang="en-US" sz="2800" dirty="0" err="1"/>
              <a:t>LlamaIndex</a:t>
            </a:r>
            <a:r>
              <a:rPr lang="en-US" sz="2800" dirty="0"/>
              <a:t>)</a:t>
            </a:r>
          </a:p>
          <a:p>
            <a:pPr marL="571500" indent="-571500"/>
            <a:r>
              <a:rPr lang="en-US" b="1" dirty="0"/>
              <a:t>IBM’s </a:t>
            </a:r>
            <a:r>
              <a:rPr lang="en-US" b="1" dirty="0">
                <a:hlinkClick r:id="rId8"/>
              </a:rPr>
              <a:t>Docling</a:t>
            </a:r>
            <a:r>
              <a:rPr lang="en-US" sz="2800" dirty="0"/>
              <a:t>, VLMs, </a:t>
            </a:r>
            <a:r>
              <a:rPr lang="en-US" b="1" dirty="0">
                <a:hlinkClick r:id="rId9"/>
              </a:rPr>
              <a:t>Reducto</a:t>
            </a:r>
            <a:r>
              <a:rPr lang="en-US" b="1" dirty="0"/>
              <a:t>, </a:t>
            </a:r>
            <a:r>
              <a:rPr lang="en-US" b="1" dirty="0">
                <a:hlinkClick r:id="rId10"/>
              </a:rPr>
              <a:t>MS </a:t>
            </a:r>
            <a:r>
              <a:rPr lang="en-US" b="1" dirty="0" err="1">
                <a:hlinkClick r:id="rId10"/>
              </a:rPr>
              <a:t>MarkItDown</a:t>
            </a:r>
            <a:endParaRPr lang="en-US" sz="2800" dirty="0"/>
          </a:p>
          <a:p>
            <a:pPr marL="571500" indent="-571500">
              <a:buFont typeface="Arial" panose="020B0604020202020204" pitchFamily="34" charset="0"/>
              <a:buChar char="•"/>
            </a:pPr>
            <a:r>
              <a:rPr lang="en-US" dirty="0">
                <a:hlinkClick r:id="rId11"/>
              </a:rPr>
              <a:t>RAGas</a:t>
            </a:r>
            <a:r>
              <a:rPr lang="en-US" dirty="0"/>
              <a:t> &amp; </a:t>
            </a:r>
            <a:r>
              <a:rPr lang="en-US" dirty="0">
                <a:hlinkClick r:id="rId12"/>
              </a:rPr>
              <a:t>Opik</a:t>
            </a:r>
            <a:r>
              <a:rPr lang="en-US" dirty="0"/>
              <a:t> for eval, </a:t>
            </a:r>
            <a:r>
              <a:rPr lang="en-US" dirty="0">
                <a:hlinkClick r:id="rId13"/>
              </a:rPr>
              <a:t>LangFuse</a:t>
            </a:r>
            <a:r>
              <a:rPr lang="en-US" dirty="0"/>
              <a:t> tracing</a:t>
            </a:r>
            <a:endParaRPr lang="en-US" sz="2800" dirty="0"/>
          </a:p>
        </p:txBody>
      </p:sp>
      <p:sp>
        <p:nvSpPr>
          <p:cNvPr id="3" name="TextBox 2">
            <a:extLst>
              <a:ext uri="{FF2B5EF4-FFF2-40B4-BE49-F238E27FC236}">
                <a16:creationId xmlns:a16="http://schemas.microsoft.com/office/drawing/2014/main" id="{15A97360-59F6-09CE-9614-23952B8D62C2}"/>
              </a:ext>
            </a:extLst>
          </p:cNvPr>
          <p:cNvSpPr txBox="1"/>
          <p:nvPr/>
        </p:nvSpPr>
        <p:spPr>
          <a:xfrm>
            <a:off x="9737677" y="6389738"/>
            <a:ext cx="2032173" cy="215444"/>
          </a:xfrm>
          <a:prstGeom prst="rect">
            <a:avLst/>
          </a:prstGeom>
          <a:noFill/>
        </p:spPr>
        <p:txBody>
          <a:bodyPr wrap="square" lIns="0" tIns="0" rIns="0" bIns="0">
            <a:spAutoFit/>
          </a:bodyPr>
          <a:lstStyle/>
          <a:p>
            <a:pPr algn="r"/>
            <a:r>
              <a:rPr lang="en-US" sz="1400" dirty="0"/>
              <a:t>https://</a:t>
            </a:r>
            <a:r>
              <a:rPr lang="en-US" sz="1400" dirty="0" err="1"/>
              <a:t>linktr.ee</a:t>
            </a:r>
            <a:r>
              <a:rPr lang="en-US" sz="1400" dirty="0"/>
              <a:t>/</a:t>
            </a:r>
            <a:r>
              <a:rPr lang="en-US" sz="1400" dirty="0" err="1"/>
              <a:t>qdrddr</a:t>
            </a:r>
            <a:endParaRPr lang="en-US" sz="1400" dirty="0"/>
          </a:p>
        </p:txBody>
      </p:sp>
    </p:spTree>
    <p:extLst>
      <p:ext uri="{BB962C8B-B14F-4D97-AF65-F5344CB8AC3E}">
        <p14:creationId xmlns:p14="http://schemas.microsoft.com/office/powerpoint/2010/main" val="22463992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a:extLst>
            <a:ext uri="{FF2B5EF4-FFF2-40B4-BE49-F238E27FC236}">
              <a16:creationId xmlns:a16="http://schemas.microsoft.com/office/drawing/2014/main" id="{AEC34793-D38C-DFE0-BDE2-2E1BE5C23D2B}"/>
            </a:ext>
          </a:extLst>
        </p:cNvPr>
        <p:cNvGrpSpPr/>
        <p:nvPr/>
      </p:nvGrpSpPr>
      <p:grpSpPr>
        <a:xfrm>
          <a:off x="0" y="0"/>
          <a:ext cx="0" cy="0"/>
          <a:chOff x="0" y="0"/>
          <a:chExt cx="0" cy="0"/>
        </a:xfrm>
      </p:grpSpPr>
      <p:sp useBgFill="1">
        <p:nvSpPr>
          <p:cNvPr id="1030" name="Rectangle 1029">
            <a:extLst>
              <a:ext uri="{FF2B5EF4-FFF2-40B4-BE49-F238E27FC236}">
                <a16:creationId xmlns:a16="http://schemas.microsoft.com/office/drawing/2014/main" id="{1320C8A1-14B6-0888-AB25-CDD13F57D9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08BD870-308D-F4DA-7D81-B7D05A7E18CE}"/>
              </a:ext>
            </a:extLst>
          </p:cNvPr>
          <p:cNvSpPr>
            <a:spLocks noGrp="1"/>
          </p:cNvSpPr>
          <p:nvPr>
            <p:ph type="title"/>
          </p:nvPr>
        </p:nvSpPr>
        <p:spPr>
          <a:xfrm>
            <a:off x="572493" y="238539"/>
            <a:ext cx="11018520" cy="1434415"/>
          </a:xfrm>
        </p:spPr>
        <p:txBody>
          <a:bodyPr vert="horz" lIns="91440" tIns="45720" rIns="91440" bIns="45720" rtlCol="0" anchor="b">
            <a:normAutofit/>
          </a:bodyPr>
          <a:lstStyle/>
          <a:p>
            <a:r>
              <a:rPr lang="en-US" sz="5400" dirty="0"/>
              <a:t>Agentic Platforms</a:t>
            </a:r>
          </a:p>
        </p:txBody>
      </p:sp>
      <p:sp>
        <p:nvSpPr>
          <p:cNvPr id="1035" name="sketchy line">
            <a:extLst>
              <a:ext uri="{FF2B5EF4-FFF2-40B4-BE49-F238E27FC236}">
                <a16:creationId xmlns:a16="http://schemas.microsoft.com/office/drawing/2014/main" id="{E7D45E9D-E6D6-A9D9-6137-C3BFA37F27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ontent Placeholder 6">
            <a:extLst>
              <a:ext uri="{FF2B5EF4-FFF2-40B4-BE49-F238E27FC236}">
                <a16:creationId xmlns:a16="http://schemas.microsoft.com/office/drawing/2014/main" id="{96F2D51E-0914-F46B-77EA-65A8ADFEF2EF}"/>
              </a:ext>
            </a:extLst>
          </p:cNvPr>
          <p:cNvSpPr>
            <a:spLocks noGrp="1"/>
          </p:cNvSpPr>
          <p:nvPr>
            <p:ph idx="1"/>
          </p:nvPr>
        </p:nvSpPr>
        <p:spPr>
          <a:xfrm>
            <a:off x="838199" y="1825625"/>
            <a:ext cx="10930127" cy="4351338"/>
          </a:xfrm>
        </p:spPr>
        <p:txBody>
          <a:bodyPr/>
          <a:lstStyle/>
          <a:p>
            <a:pPr marL="571500" indent="-571500"/>
            <a:r>
              <a:rPr lang="en-US" dirty="0">
                <a:hlinkClick r:id="rId3"/>
              </a:rPr>
              <a:t>LangGraph</a:t>
            </a:r>
            <a:endParaRPr lang="en-US" dirty="0"/>
          </a:p>
          <a:p>
            <a:pPr marL="571500" indent="-571500"/>
            <a:r>
              <a:rPr lang="en-US" dirty="0">
                <a:hlinkClick r:id="rId4"/>
              </a:rPr>
              <a:t>OpenAI Swarm</a:t>
            </a:r>
            <a:endParaRPr lang="en-US" dirty="0"/>
          </a:p>
          <a:p>
            <a:pPr marL="571500" indent="-571500"/>
            <a:r>
              <a:rPr lang="en-US" dirty="0"/>
              <a:t>Microsoft </a:t>
            </a:r>
            <a:r>
              <a:rPr lang="en-US" dirty="0">
                <a:hlinkClick r:id="rId5"/>
              </a:rPr>
              <a:t>AutoGen</a:t>
            </a:r>
            <a:r>
              <a:rPr lang="en-US" dirty="0"/>
              <a:t>, </a:t>
            </a:r>
            <a:r>
              <a:rPr lang="en-US" dirty="0">
                <a:hlinkClick r:id="rId6"/>
              </a:rPr>
              <a:t>Semantic Kernel</a:t>
            </a:r>
            <a:r>
              <a:rPr lang="en-US" dirty="0"/>
              <a:t> &amp; </a:t>
            </a:r>
            <a:r>
              <a:rPr lang="en-US" dirty="0">
                <a:hlinkClick r:id="rId7"/>
              </a:rPr>
              <a:t>Azure AI Agent Service</a:t>
            </a:r>
            <a:endParaRPr lang="en-US" sz="2800" dirty="0"/>
          </a:p>
          <a:p>
            <a:pPr marL="571500" indent="-571500"/>
            <a:r>
              <a:rPr lang="en-US" dirty="0">
                <a:hlinkClick r:id="rId8"/>
              </a:rPr>
              <a:t>PedanticAI</a:t>
            </a:r>
            <a:endParaRPr lang="en-US" dirty="0"/>
          </a:p>
          <a:p>
            <a:pPr marL="571500" indent="-571500"/>
            <a:r>
              <a:rPr lang="en-US" dirty="0">
                <a:hlinkClick r:id="rId9"/>
              </a:rPr>
              <a:t>AWS Multi-Agent Orchestrator</a:t>
            </a:r>
            <a:endParaRPr lang="en-US" dirty="0"/>
          </a:p>
          <a:p>
            <a:pPr marL="571500" indent="-571500"/>
            <a:r>
              <a:rPr lang="en-US" dirty="0">
                <a:hlinkClick r:id="rId10"/>
              </a:rPr>
              <a:t>Crew AI</a:t>
            </a:r>
            <a:endParaRPr lang="en-US" dirty="0"/>
          </a:p>
          <a:p>
            <a:pPr marL="571500" indent="-571500">
              <a:buFont typeface="Arial" panose="020B0604020202020204" pitchFamily="34" charset="0"/>
              <a:buChar char="•"/>
            </a:pPr>
            <a:r>
              <a:rPr lang="en-US" sz="2800" dirty="0">
                <a:hlinkClick r:id="rId11"/>
              </a:rPr>
              <a:t>Haystack</a:t>
            </a:r>
            <a:endParaRPr lang="en-US" sz="2800" dirty="0"/>
          </a:p>
        </p:txBody>
      </p:sp>
      <p:sp>
        <p:nvSpPr>
          <p:cNvPr id="3" name="TextBox 2">
            <a:extLst>
              <a:ext uri="{FF2B5EF4-FFF2-40B4-BE49-F238E27FC236}">
                <a16:creationId xmlns:a16="http://schemas.microsoft.com/office/drawing/2014/main" id="{9CFE2A84-16F0-D9D4-8BB7-9BBE324618B2}"/>
              </a:ext>
            </a:extLst>
          </p:cNvPr>
          <p:cNvSpPr txBox="1"/>
          <p:nvPr/>
        </p:nvSpPr>
        <p:spPr>
          <a:xfrm>
            <a:off x="9737677" y="6389738"/>
            <a:ext cx="2032173" cy="215444"/>
          </a:xfrm>
          <a:prstGeom prst="rect">
            <a:avLst/>
          </a:prstGeom>
          <a:noFill/>
        </p:spPr>
        <p:txBody>
          <a:bodyPr wrap="square" lIns="0" tIns="0" rIns="0" bIns="0">
            <a:spAutoFit/>
          </a:bodyPr>
          <a:lstStyle/>
          <a:p>
            <a:pPr algn="r"/>
            <a:r>
              <a:rPr lang="en-US" sz="1400" dirty="0"/>
              <a:t>https://</a:t>
            </a:r>
            <a:r>
              <a:rPr lang="en-US" sz="1400" dirty="0" err="1"/>
              <a:t>linktr.ee</a:t>
            </a:r>
            <a:r>
              <a:rPr lang="en-US" sz="1400" dirty="0"/>
              <a:t>/</a:t>
            </a:r>
            <a:r>
              <a:rPr lang="en-US" sz="1400" dirty="0" err="1"/>
              <a:t>qdrddr</a:t>
            </a:r>
            <a:endParaRPr lang="en-US" sz="1400" dirty="0"/>
          </a:p>
        </p:txBody>
      </p:sp>
    </p:spTree>
    <p:extLst>
      <p:ext uri="{BB962C8B-B14F-4D97-AF65-F5344CB8AC3E}">
        <p14:creationId xmlns:p14="http://schemas.microsoft.com/office/powerpoint/2010/main" val="7278896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01010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7C98A213-5994-475E-B327-DC6EC27FBA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853B915-9AED-C905-44ED-952F165B3B03}"/>
              </a:ext>
            </a:extLst>
          </p:cNvPr>
          <p:cNvSpPr>
            <a:spLocks noGrp="1"/>
          </p:cNvSpPr>
          <p:nvPr>
            <p:ph type="title"/>
          </p:nvPr>
        </p:nvSpPr>
        <p:spPr>
          <a:xfrm>
            <a:off x="638881" y="670218"/>
            <a:ext cx="10909640" cy="1065836"/>
          </a:xfrm>
        </p:spPr>
        <p:txBody>
          <a:bodyPr vert="horz" lIns="91440" tIns="45720" rIns="91440" bIns="45720" rtlCol="0" anchor="ctr">
            <a:normAutofit/>
          </a:bodyPr>
          <a:lstStyle/>
          <a:p>
            <a:pPr algn="ctr"/>
            <a:r>
              <a:rPr lang="en-US" sz="4600"/>
              <a:t>Hype Cycle for Artificial Intelligence, 2024</a:t>
            </a:r>
          </a:p>
        </p:txBody>
      </p:sp>
      <p:sp>
        <p:nvSpPr>
          <p:cNvPr id="8" name="TextBox 7">
            <a:extLst>
              <a:ext uri="{FF2B5EF4-FFF2-40B4-BE49-F238E27FC236}">
                <a16:creationId xmlns:a16="http://schemas.microsoft.com/office/drawing/2014/main" id="{E0DEE984-C23B-FC36-4267-5D6C2D408EAA}"/>
              </a:ext>
            </a:extLst>
          </p:cNvPr>
          <p:cNvSpPr txBox="1"/>
          <p:nvPr/>
        </p:nvSpPr>
        <p:spPr>
          <a:xfrm>
            <a:off x="638881" y="1851381"/>
            <a:ext cx="10909643" cy="552659"/>
          </a:xfrm>
          <a:prstGeom prst="rect">
            <a:avLst/>
          </a:prstGeom>
        </p:spPr>
        <p:txBody>
          <a:bodyPr vert="horz" lIns="91440" tIns="45720" rIns="91440" bIns="45720" rtlCol="0" anchor="ctr">
            <a:normAutofit/>
          </a:bodyPr>
          <a:lstStyle/>
          <a:p>
            <a:pPr algn="ctr" defTabSz="914400">
              <a:lnSpc>
                <a:spcPct val="90000"/>
              </a:lnSpc>
              <a:spcBef>
                <a:spcPts val="1000"/>
              </a:spcBef>
              <a:spcAft>
                <a:spcPts val="600"/>
              </a:spcAft>
            </a:pPr>
            <a:r>
              <a:rPr lang="en-US" sz="2400" dirty="0"/>
              <a:t>https://</a:t>
            </a:r>
            <a:r>
              <a:rPr lang="en-US" sz="2400" dirty="0" err="1"/>
              <a:t>www.gartner.com</a:t>
            </a:r>
            <a:r>
              <a:rPr lang="en-US" sz="2400" dirty="0"/>
              <a:t>/</a:t>
            </a:r>
            <a:r>
              <a:rPr lang="en-US" sz="2400" dirty="0" err="1"/>
              <a:t>en</a:t>
            </a:r>
            <a:r>
              <a:rPr lang="en-US" sz="2400" dirty="0"/>
              <a:t>/articles/hype-cycle-for-artificial-intelligence</a:t>
            </a:r>
          </a:p>
        </p:txBody>
      </p:sp>
      <p:sp>
        <p:nvSpPr>
          <p:cNvPr id="15" name="sketch line">
            <a:extLst>
              <a:ext uri="{FF2B5EF4-FFF2-40B4-BE49-F238E27FC236}">
                <a16:creationId xmlns:a16="http://schemas.microsoft.com/office/drawing/2014/main" id="{4B030A0D-0DAD-4A99-89BB-419527D6A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89376" y="1800088"/>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Content Placeholder 9" descr="A diagram of a graph&#10;&#10;Description automatically generated">
            <a:extLst>
              <a:ext uri="{FF2B5EF4-FFF2-40B4-BE49-F238E27FC236}">
                <a16:creationId xmlns:a16="http://schemas.microsoft.com/office/drawing/2014/main" id="{E58ADE90-902D-A33E-9DD6-F48374DF7E38}"/>
              </a:ext>
            </a:extLst>
          </p:cNvPr>
          <p:cNvPicPr>
            <a:picLocks noGrp="1" noChangeAspect="1"/>
          </p:cNvPicPr>
          <p:nvPr>
            <p:ph idx="1"/>
          </p:nvPr>
        </p:nvPicPr>
        <p:blipFill rotWithShape="1">
          <a:blip r:embed="rId3">
            <a:extLst>
              <a:ext uri="{BEBA8EAE-BF5A-486C-A8C5-ECC9F3942E4B}">
                <a14:imgProps xmlns:a14="http://schemas.microsoft.com/office/drawing/2010/main">
                  <a14:imgLayer r:embed="rId4">
                    <a14:imgEffect>
                      <a14:sharpenSoften amount="50000"/>
                    </a14:imgEffect>
                  </a14:imgLayer>
                </a14:imgProps>
              </a:ext>
            </a:extLst>
          </a:blip>
          <a:srcRect l="12576" t="15269" r="10731" b="13907"/>
          <a:stretch/>
        </p:blipFill>
        <p:spPr>
          <a:xfrm>
            <a:off x="1011700" y="2325484"/>
            <a:ext cx="7857092" cy="4081398"/>
          </a:xfrm>
          <a:prstGeom prst="rect">
            <a:avLst/>
          </a:prstGeom>
        </p:spPr>
      </p:pic>
      <p:grpSp>
        <p:nvGrpSpPr>
          <p:cNvPr id="3" name="Group 2">
            <a:extLst>
              <a:ext uri="{FF2B5EF4-FFF2-40B4-BE49-F238E27FC236}">
                <a16:creationId xmlns:a16="http://schemas.microsoft.com/office/drawing/2014/main" id="{21E8663F-BEBF-2F4C-4D43-22C2F1B95EFA}"/>
              </a:ext>
            </a:extLst>
          </p:cNvPr>
          <p:cNvGrpSpPr/>
          <p:nvPr/>
        </p:nvGrpSpPr>
        <p:grpSpPr>
          <a:xfrm>
            <a:off x="8993803" y="2329794"/>
            <a:ext cx="2777247" cy="1099206"/>
            <a:chOff x="8141208" y="3209148"/>
            <a:chExt cx="3758184" cy="1487452"/>
          </a:xfrm>
        </p:grpSpPr>
        <p:pic>
          <p:nvPicPr>
            <p:cNvPr id="11" name="Content Placeholder 9" descr="A diagram of a graph&#10;&#10;Description automatically generated">
              <a:extLst>
                <a:ext uri="{FF2B5EF4-FFF2-40B4-BE49-F238E27FC236}">
                  <a16:creationId xmlns:a16="http://schemas.microsoft.com/office/drawing/2014/main" id="{6811BB9D-5411-03EA-9B6B-529ADA33A658}"/>
                </a:ext>
              </a:extLst>
            </p:cNvPr>
            <p:cNvPicPr>
              <a:picLocks noChangeAspect="1"/>
            </p:cNvPicPr>
            <p:nvPr/>
          </p:nvPicPr>
          <p:blipFill>
            <a:blip r:embed="rId3">
              <a:extLst>
                <a:ext uri="{BEBA8EAE-BF5A-486C-A8C5-ECC9F3942E4B}">
                  <a14:imgProps xmlns:a14="http://schemas.microsoft.com/office/drawing/2010/main">
                    <a14:imgLayer r:embed="rId5">
                      <a14:imgEffect>
                        <a14:sharpenSoften amount="50000"/>
                      </a14:imgEffect>
                    </a14:imgLayer>
                  </a14:imgProps>
                </a:ext>
              </a:extLst>
            </a:blip>
            <a:srcRect l="81638" t="85714" r="4279" b="8149"/>
            <a:stretch/>
          </p:blipFill>
          <p:spPr>
            <a:xfrm>
              <a:off x="8141208" y="3209148"/>
              <a:ext cx="3758184" cy="921217"/>
            </a:xfrm>
            <a:prstGeom prst="rect">
              <a:avLst/>
            </a:prstGeom>
          </p:spPr>
        </p:pic>
        <p:pic>
          <p:nvPicPr>
            <p:cNvPr id="12" name="Content Placeholder 9" descr="A diagram of a graph&#10;&#10;Description automatically generated">
              <a:extLst>
                <a:ext uri="{FF2B5EF4-FFF2-40B4-BE49-F238E27FC236}">
                  <a16:creationId xmlns:a16="http://schemas.microsoft.com/office/drawing/2014/main" id="{C807BD35-F909-D5C5-A279-594CDF2890F1}"/>
                </a:ext>
              </a:extLst>
            </p:cNvPr>
            <p:cNvPicPr>
              <a:picLocks noChangeAspect="1"/>
            </p:cNvPicPr>
            <p:nvPr/>
          </p:nvPicPr>
          <p:blipFill>
            <a:blip r:embed="rId6"/>
            <a:srcRect l="4267" t="85053" r="68590" b="7839"/>
            <a:stretch/>
          </p:blipFill>
          <p:spPr>
            <a:xfrm>
              <a:off x="8141208" y="4143008"/>
              <a:ext cx="3758184" cy="553592"/>
            </a:xfrm>
            <a:prstGeom prst="rect">
              <a:avLst/>
            </a:prstGeom>
          </p:spPr>
        </p:pic>
      </p:grpSp>
      <p:sp>
        <p:nvSpPr>
          <p:cNvPr id="4" name="TextBox 3">
            <a:extLst>
              <a:ext uri="{FF2B5EF4-FFF2-40B4-BE49-F238E27FC236}">
                <a16:creationId xmlns:a16="http://schemas.microsoft.com/office/drawing/2014/main" id="{A6D1A03E-B513-154B-7ACE-A12BEC4C2A42}"/>
              </a:ext>
            </a:extLst>
          </p:cNvPr>
          <p:cNvSpPr txBox="1"/>
          <p:nvPr/>
        </p:nvSpPr>
        <p:spPr>
          <a:xfrm>
            <a:off x="9737677" y="6389738"/>
            <a:ext cx="2032173" cy="215444"/>
          </a:xfrm>
          <a:prstGeom prst="rect">
            <a:avLst/>
          </a:prstGeom>
          <a:noFill/>
        </p:spPr>
        <p:txBody>
          <a:bodyPr wrap="square" lIns="0" tIns="0" rIns="0" bIns="0">
            <a:spAutoFit/>
          </a:bodyPr>
          <a:lstStyle/>
          <a:p>
            <a:pPr algn="r"/>
            <a:r>
              <a:rPr lang="en-US" sz="1400" dirty="0"/>
              <a:t>https://</a:t>
            </a:r>
            <a:r>
              <a:rPr lang="en-US" sz="1400" dirty="0" err="1"/>
              <a:t>linktr.ee</a:t>
            </a:r>
            <a:r>
              <a:rPr lang="en-US" sz="1400" dirty="0"/>
              <a:t>/</a:t>
            </a:r>
            <a:r>
              <a:rPr lang="en-US" sz="1400" dirty="0" err="1"/>
              <a:t>qdrddr</a:t>
            </a:r>
            <a:endParaRPr lang="en-US" sz="1400" dirty="0"/>
          </a:p>
        </p:txBody>
      </p:sp>
    </p:spTree>
    <p:extLst>
      <p:ext uri="{BB962C8B-B14F-4D97-AF65-F5344CB8AC3E}">
        <p14:creationId xmlns:p14="http://schemas.microsoft.com/office/powerpoint/2010/main" val="5299306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1010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57A2EBE-D14D-9F56-CA18-5720B9911A38}"/>
              </a:ext>
            </a:extLst>
          </p:cNvPr>
          <p:cNvSpPr>
            <a:spLocks noGrp="1"/>
          </p:cNvSpPr>
          <p:nvPr>
            <p:ph type="title"/>
          </p:nvPr>
        </p:nvSpPr>
        <p:spPr>
          <a:xfrm>
            <a:off x="572493" y="238539"/>
            <a:ext cx="11018520" cy="1434415"/>
          </a:xfrm>
        </p:spPr>
        <p:txBody>
          <a:bodyPr vert="horz" lIns="91440" tIns="45720" rIns="91440" bIns="45720" rtlCol="0" anchor="b">
            <a:normAutofit/>
          </a:bodyPr>
          <a:lstStyle/>
          <a:p>
            <a:r>
              <a:rPr lang="en-US" sz="5000" dirty="0"/>
              <a:t>Evolution</a:t>
            </a:r>
          </a:p>
        </p:txBody>
      </p:sp>
      <p:sp>
        <p:nvSpPr>
          <p:cNvPr id="23"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5FC5A1A8-BE5F-435D-D5C2-811AE6C43AF6}"/>
              </a:ext>
            </a:extLst>
          </p:cNvPr>
          <p:cNvSpPr txBox="1"/>
          <p:nvPr/>
        </p:nvSpPr>
        <p:spPr>
          <a:xfrm>
            <a:off x="572493" y="2071316"/>
            <a:ext cx="6730181" cy="4119172"/>
          </a:xfrm>
          <a:prstGeom prst="rect">
            <a:avLst/>
          </a:prstGeom>
        </p:spPr>
        <p:txBody>
          <a:bodyPr vert="horz" lIns="91440" tIns="45720" rIns="91440" bIns="45720" rtlCol="0" anchor="t">
            <a:normAutofit/>
          </a:bodyPr>
          <a:lstStyle/>
          <a:p>
            <a:pPr algn="l"/>
            <a:r>
              <a:rPr lang="en-US" sz="3200" b="0" i="0" dirty="0">
                <a:effectLst/>
                <a:latin typeface="-apple-system"/>
              </a:rPr>
              <a:t>To better understand Agents, we look at its evolution: </a:t>
            </a:r>
          </a:p>
          <a:p>
            <a:pPr algn="l"/>
            <a:endParaRPr lang="en-US" sz="3200" b="0" i="0" dirty="0">
              <a:effectLst/>
              <a:latin typeface="-apple-system"/>
            </a:endParaRPr>
          </a:p>
          <a:p>
            <a:pPr algn="l"/>
            <a:r>
              <a:rPr lang="en-US" sz="3200" b="0" i="0" dirty="0">
                <a:effectLst/>
                <a:latin typeface="-apple-system"/>
              </a:rPr>
              <a:t>Prompt Engineering ➾ RAG ➾ Agents</a:t>
            </a:r>
            <a:endParaRPr lang="en-US" sz="3200" i="1" dirty="0"/>
          </a:p>
        </p:txBody>
      </p:sp>
      <p:pic>
        <p:nvPicPr>
          <p:cNvPr id="95" name="Picture 2">
            <a:extLst>
              <a:ext uri="{FF2B5EF4-FFF2-40B4-BE49-F238E27FC236}">
                <a16:creationId xmlns:a16="http://schemas.microsoft.com/office/drawing/2014/main" id="{0C9EAF7C-0B90-A345-3E55-B7B2258E8EB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80289" t="37929" r="2703" b="34856"/>
          <a:stretch/>
        </p:blipFill>
        <p:spPr bwMode="auto">
          <a:xfrm>
            <a:off x="11098636" y="4061598"/>
            <a:ext cx="984754" cy="1114858"/>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E5E369CD-014E-5815-09FD-D66CAFB3DFB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7581" r="29653" b="72330"/>
          <a:stretch/>
        </p:blipFill>
        <p:spPr bwMode="auto">
          <a:xfrm>
            <a:off x="7573384" y="2075807"/>
            <a:ext cx="3055172" cy="1133501"/>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a:extLst>
              <a:ext uri="{FF2B5EF4-FFF2-40B4-BE49-F238E27FC236}">
                <a16:creationId xmlns:a16="http://schemas.microsoft.com/office/drawing/2014/main" id="{D88E5BFC-82DF-D80A-5321-31C51C36507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7581" t="27329" r="29653" b="24626"/>
          <a:stretch/>
        </p:blipFill>
        <p:spPr bwMode="auto">
          <a:xfrm>
            <a:off x="7573384" y="3208319"/>
            <a:ext cx="3055172" cy="1968137"/>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a:extLst>
              <a:ext uri="{FF2B5EF4-FFF2-40B4-BE49-F238E27FC236}">
                <a16:creationId xmlns:a16="http://schemas.microsoft.com/office/drawing/2014/main" id="{DF19D9FE-06A0-6194-D34F-806CB951B32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7581" t="75267" r="29653" b="-2"/>
          <a:stretch/>
        </p:blipFill>
        <p:spPr bwMode="auto">
          <a:xfrm>
            <a:off x="7573384" y="5177246"/>
            <a:ext cx="3055172" cy="101324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2D79703A-A93A-6755-4E8C-A25515345708}"/>
              </a:ext>
            </a:extLst>
          </p:cNvPr>
          <p:cNvSpPr txBox="1"/>
          <p:nvPr/>
        </p:nvSpPr>
        <p:spPr>
          <a:xfrm>
            <a:off x="9737677" y="6389738"/>
            <a:ext cx="2032173" cy="215444"/>
          </a:xfrm>
          <a:prstGeom prst="rect">
            <a:avLst/>
          </a:prstGeom>
          <a:noFill/>
        </p:spPr>
        <p:txBody>
          <a:bodyPr wrap="square" lIns="0" tIns="0" rIns="0" bIns="0">
            <a:spAutoFit/>
          </a:bodyPr>
          <a:lstStyle/>
          <a:p>
            <a:pPr algn="r"/>
            <a:r>
              <a:rPr lang="en-US" sz="1400" dirty="0"/>
              <a:t>https://</a:t>
            </a:r>
            <a:r>
              <a:rPr lang="en-US" sz="1400" dirty="0" err="1"/>
              <a:t>linktr.ee</a:t>
            </a:r>
            <a:r>
              <a:rPr lang="en-US" sz="1400" dirty="0"/>
              <a:t>/</a:t>
            </a:r>
            <a:r>
              <a:rPr lang="en-US" sz="1400" dirty="0" err="1"/>
              <a:t>qdrddr</a:t>
            </a:r>
            <a:endParaRPr lang="en-US" sz="1400" dirty="0"/>
          </a:p>
        </p:txBody>
      </p:sp>
    </p:spTree>
    <p:extLst>
      <p:ext uri="{BB962C8B-B14F-4D97-AF65-F5344CB8AC3E}">
        <p14:creationId xmlns:p14="http://schemas.microsoft.com/office/powerpoint/2010/main" val="41049179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heckerboard(across)">
                                      <p:cBhvr>
                                        <p:cTn id="7" dur="500"/>
                                        <p:tgtEl>
                                          <p:spTgt spid="7"/>
                                        </p:tgtEl>
                                      </p:cBhvr>
                                    </p:animEffect>
                                  </p:childTnLst>
                                </p:cTn>
                              </p:par>
                            </p:childTnLst>
                          </p:cTn>
                        </p:par>
                        <p:par>
                          <p:cTn id="8" fill="hold">
                            <p:stCondLst>
                              <p:cond delay="500"/>
                            </p:stCondLst>
                            <p:childTnLst>
                              <p:par>
                                <p:cTn id="9" presetID="5" presetClass="entr" presetSubtype="10"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checkerboard(across)">
                                      <p:cBhvr>
                                        <p:cTn id="11" dur="500"/>
                                        <p:tgtEl>
                                          <p:spTgt spid="8"/>
                                        </p:tgtEl>
                                      </p:cBhvr>
                                    </p:animEffect>
                                  </p:childTnLst>
                                </p:cTn>
                              </p:par>
                            </p:childTnLst>
                          </p:cTn>
                        </p:par>
                        <p:par>
                          <p:cTn id="12" fill="hold">
                            <p:stCondLst>
                              <p:cond delay="1000"/>
                            </p:stCondLst>
                            <p:childTnLst>
                              <p:par>
                                <p:cTn id="13" presetID="5" presetClass="entr" presetSubtype="10" fill="hold"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checkerboard(across)">
                                      <p:cBhvr>
                                        <p:cTn id="15" dur="500"/>
                                        <p:tgtEl>
                                          <p:spTgt spid="10"/>
                                        </p:tgtEl>
                                      </p:cBhvr>
                                    </p:animEffect>
                                  </p:childTnLst>
                                </p:cTn>
                              </p:par>
                            </p:childTnLst>
                          </p:cTn>
                        </p:par>
                        <p:par>
                          <p:cTn id="16" fill="hold">
                            <p:stCondLst>
                              <p:cond delay="1500"/>
                            </p:stCondLst>
                            <p:childTnLst>
                              <p:par>
                                <p:cTn id="17" presetID="5" presetClass="entr" presetSubtype="10" fill="hold" nodeType="afterEffect">
                                  <p:stCondLst>
                                    <p:cond delay="0"/>
                                  </p:stCondLst>
                                  <p:childTnLst>
                                    <p:set>
                                      <p:cBhvr>
                                        <p:cTn id="18" dur="1" fill="hold">
                                          <p:stCondLst>
                                            <p:cond delay="0"/>
                                          </p:stCondLst>
                                        </p:cTn>
                                        <p:tgtEl>
                                          <p:spTgt spid="95"/>
                                        </p:tgtEl>
                                        <p:attrNameLst>
                                          <p:attrName>style.visibility</p:attrName>
                                        </p:attrNameLst>
                                      </p:cBhvr>
                                      <p:to>
                                        <p:strVal val="visible"/>
                                      </p:to>
                                    </p:set>
                                    <p:animEffect transition="in" filter="checkerboard(across)">
                                      <p:cBhvr>
                                        <p:cTn id="19" dur="500"/>
                                        <p:tgtEl>
                                          <p:spTgt spid="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10101"/>
        </a:solidFill>
        <a:effectLst/>
      </p:bgPr>
    </p:bg>
    <p:spTree>
      <p:nvGrpSpPr>
        <p:cNvPr id="1" name="">
          <a:extLst>
            <a:ext uri="{FF2B5EF4-FFF2-40B4-BE49-F238E27FC236}">
              <a16:creationId xmlns:a16="http://schemas.microsoft.com/office/drawing/2014/main" id="{85404DE4-81E6-8E04-CDDA-C0E4D150FCDA}"/>
            </a:ext>
          </a:extLst>
        </p:cNvPr>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5B4C444C-F604-37B7-B675-917A3C7198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9CBDFFF-F9BC-1D8D-AE17-D34BCA29DEDE}"/>
              </a:ext>
            </a:extLst>
          </p:cNvPr>
          <p:cNvSpPr>
            <a:spLocks noGrp="1"/>
          </p:cNvSpPr>
          <p:nvPr>
            <p:ph type="title"/>
          </p:nvPr>
        </p:nvSpPr>
        <p:spPr>
          <a:xfrm>
            <a:off x="572493" y="238539"/>
            <a:ext cx="11018520" cy="1434415"/>
          </a:xfrm>
        </p:spPr>
        <p:txBody>
          <a:bodyPr vert="horz" lIns="91440" tIns="45720" rIns="91440" bIns="45720" rtlCol="0" anchor="b">
            <a:normAutofit/>
          </a:bodyPr>
          <a:lstStyle/>
          <a:p>
            <a:r>
              <a:rPr lang="en-US" sz="5000"/>
              <a:t>Retrieval-Augmented Generation (RAG)</a:t>
            </a:r>
          </a:p>
        </p:txBody>
      </p:sp>
      <p:sp>
        <p:nvSpPr>
          <p:cNvPr id="23" name="sketchy line">
            <a:extLst>
              <a:ext uri="{FF2B5EF4-FFF2-40B4-BE49-F238E27FC236}">
                <a16:creationId xmlns:a16="http://schemas.microsoft.com/office/drawing/2014/main" id="{29A48BBA-2ACA-54CF-916A-A5E87E8FD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3970D8D3-0874-3DC4-286B-9B20D1A923EC}"/>
              </a:ext>
            </a:extLst>
          </p:cNvPr>
          <p:cNvSpPr txBox="1"/>
          <p:nvPr/>
        </p:nvSpPr>
        <p:spPr>
          <a:xfrm>
            <a:off x="572493" y="2071316"/>
            <a:ext cx="6713552" cy="4119172"/>
          </a:xfrm>
          <a:prstGeom prst="rect">
            <a:avLst/>
          </a:prstGeom>
        </p:spPr>
        <p:txBody>
          <a:bodyPr vert="horz" lIns="91440" tIns="45720" rIns="91440" bIns="45720" rtlCol="0" anchor="t">
            <a:normAutofit/>
          </a:bodyPr>
          <a:lstStyle/>
          <a:p>
            <a:pPr defTabSz="914400">
              <a:lnSpc>
                <a:spcPct val="90000"/>
              </a:lnSpc>
              <a:spcAft>
                <a:spcPts val="600"/>
              </a:spcAft>
            </a:pPr>
            <a:r>
              <a:rPr lang="en-US" sz="2200" dirty="0"/>
              <a:t>Retrieve from an external Knowledge Source to be used as an additional context to generate a reply:</a:t>
            </a:r>
          </a:p>
          <a:p>
            <a:pPr indent="-228600" defTabSz="914400">
              <a:lnSpc>
                <a:spcPct val="90000"/>
              </a:lnSpc>
              <a:spcAft>
                <a:spcPts val="600"/>
              </a:spcAft>
              <a:buFont typeface="Arial" panose="020B0604020202020204" pitchFamily="34" charset="0"/>
              <a:buChar char="•"/>
            </a:pPr>
            <a:r>
              <a:rPr lang="en-US" sz="2200" dirty="0"/>
              <a:t>External Knowledge Source (outside the LLM model)</a:t>
            </a:r>
          </a:p>
          <a:p>
            <a:pPr indent="-228600" defTabSz="914400">
              <a:lnSpc>
                <a:spcPct val="90000"/>
              </a:lnSpc>
              <a:spcAft>
                <a:spcPts val="600"/>
              </a:spcAft>
              <a:buFont typeface="Arial" panose="020B0604020202020204" pitchFamily="34" charset="0"/>
              <a:buChar char="•"/>
            </a:pPr>
            <a:r>
              <a:rPr lang="en-US" sz="2200" dirty="0"/>
              <a:t>Easy Updates</a:t>
            </a:r>
          </a:p>
          <a:p>
            <a:pPr indent="-228600" defTabSz="914400">
              <a:lnSpc>
                <a:spcPct val="90000"/>
              </a:lnSpc>
              <a:spcAft>
                <a:spcPts val="600"/>
              </a:spcAft>
              <a:buFont typeface="Arial" panose="020B0604020202020204" pitchFamily="34" charset="0"/>
              <a:buChar char="•"/>
            </a:pPr>
            <a:r>
              <a:rPr lang="en-US" sz="2200" dirty="0"/>
              <a:t>Factual and more accurate</a:t>
            </a:r>
          </a:p>
          <a:p>
            <a:pPr indent="-228600" defTabSz="914400">
              <a:lnSpc>
                <a:spcPct val="90000"/>
              </a:lnSpc>
              <a:spcAft>
                <a:spcPts val="600"/>
              </a:spcAft>
              <a:buFont typeface="Arial" panose="020B0604020202020204" pitchFamily="34" charset="0"/>
              <a:buChar char="•"/>
            </a:pPr>
            <a:r>
              <a:rPr lang="en-US" sz="2200" dirty="0"/>
              <a:t>Provides sources that shaped the reply</a:t>
            </a:r>
          </a:p>
        </p:txBody>
      </p:sp>
      <p:grpSp>
        <p:nvGrpSpPr>
          <p:cNvPr id="36" name="Group 35">
            <a:extLst>
              <a:ext uri="{FF2B5EF4-FFF2-40B4-BE49-F238E27FC236}">
                <a16:creationId xmlns:a16="http://schemas.microsoft.com/office/drawing/2014/main" id="{BE535E09-A1E5-CAEB-31A1-8F6F38404429}"/>
              </a:ext>
            </a:extLst>
          </p:cNvPr>
          <p:cNvGrpSpPr/>
          <p:nvPr/>
        </p:nvGrpSpPr>
        <p:grpSpPr>
          <a:xfrm>
            <a:off x="7175863" y="1823476"/>
            <a:ext cx="4859383" cy="4367012"/>
            <a:chOff x="7175863" y="1823476"/>
            <a:chExt cx="4859383" cy="4367012"/>
          </a:xfrm>
        </p:grpSpPr>
        <p:pic>
          <p:nvPicPr>
            <p:cNvPr id="37" name="Picture 4">
              <a:extLst>
                <a:ext uri="{FF2B5EF4-FFF2-40B4-BE49-F238E27FC236}">
                  <a16:creationId xmlns:a16="http://schemas.microsoft.com/office/drawing/2014/main" id="{96D0EABB-6C63-1EF8-1B95-FBEB337DB2A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1188" r="-768" b="-2"/>
            <a:stretch/>
          </p:blipFill>
          <p:spPr bwMode="auto">
            <a:xfrm>
              <a:off x="7175863" y="1823476"/>
              <a:ext cx="4542661" cy="4367012"/>
            </a:xfrm>
            <a:prstGeom prst="rect">
              <a:avLst/>
            </a:prstGeom>
            <a:noFill/>
            <a:extLst>
              <a:ext uri="{909E8E84-426E-40DD-AFC4-6F175D3DCCD1}">
                <a14:hiddenFill xmlns:a14="http://schemas.microsoft.com/office/drawing/2010/main">
                  <a:solidFill>
                    <a:srgbClr val="FFFFFF"/>
                  </a:solidFill>
                </a14:hiddenFill>
              </a:ext>
            </a:extLst>
          </p:spPr>
        </p:pic>
        <p:sp>
          <p:nvSpPr>
            <p:cNvPr id="38" name="Rectangle 37">
              <a:extLst>
                <a:ext uri="{FF2B5EF4-FFF2-40B4-BE49-F238E27FC236}">
                  <a16:creationId xmlns:a16="http://schemas.microsoft.com/office/drawing/2014/main" id="{00C4E829-6DBB-2281-D3A6-0FB1C4E140AE}"/>
                </a:ext>
              </a:extLst>
            </p:cNvPr>
            <p:cNvSpPr/>
            <p:nvPr/>
          </p:nvSpPr>
          <p:spPr>
            <a:xfrm>
              <a:off x="10964091" y="4188823"/>
              <a:ext cx="1071155" cy="670560"/>
            </a:xfrm>
            <a:prstGeom prst="rect">
              <a:avLst/>
            </a:prstGeom>
            <a:solidFill>
              <a:srgbClr val="0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9" name="Picture 38">
            <a:extLst>
              <a:ext uri="{FF2B5EF4-FFF2-40B4-BE49-F238E27FC236}">
                <a16:creationId xmlns:a16="http://schemas.microsoft.com/office/drawing/2014/main" id="{1C1430DB-5204-0541-FAE3-DC947400A8E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86239" t="49608" r="-769" b="31753"/>
          <a:stretch/>
        </p:blipFill>
        <p:spPr bwMode="auto">
          <a:xfrm>
            <a:off x="10892901" y="3892972"/>
            <a:ext cx="1307976" cy="1283484"/>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BE4E51E3-305D-E141-3B2B-6620A9C39065}"/>
              </a:ext>
            </a:extLst>
          </p:cNvPr>
          <p:cNvSpPr txBox="1"/>
          <p:nvPr/>
        </p:nvSpPr>
        <p:spPr>
          <a:xfrm>
            <a:off x="9737677" y="6389738"/>
            <a:ext cx="2032173" cy="215444"/>
          </a:xfrm>
          <a:prstGeom prst="rect">
            <a:avLst/>
          </a:prstGeom>
          <a:noFill/>
        </p:spPr>
        <p:txBody>
          <a:bodyPr wrap="square" lIns="0" tIns="0" rIns="0" bIns="0">
            <a:spAutoFit/>
          </a:bodyPr>
          <a:lstStyle/>
          <a:p>
            <a:pPr algn="r"/>
            <a:r>
              <a:rPr lang="en-US" sz="1400" dirty="0"/>
              <a:t>https://</a:t>
            </a:r>
            <a:r>
              <a:rPr lang="en-US" sz="1400" dirty="0" err="1"/>
              <a:t>linktr.ee</a:t>
            </a:r>
            <a:r>
              <a:rPr lang="en-US" sz="1400" dirty="0"/>
              <a:t>/</a:t>
            </a:r>
            <a:r>
              <a:rPr lang="en-US" sz="1400" dirty="0" err="1"/>
              <a:t>qdrddr</a:t>
            </a:r>
            <a:endParaRPr lang="en-US" sz="1400" dirty="0"/>
          </a:p>
        </p:txBody>
      </p:sp>
    </p:spTree>
    <p:extLst>
      <p:ext uri="{BB962C8B-B14F-4D97-AF65-F5344CB8AC3E}">
        <p14:creationId xmlns:p14="http://schemas.microsoft.com/office/powerpoint/2010/main" val="1507105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checkerboard(across)">
                                      <p:cBhvr>
                                        <p:cTn id="7" dur="500"/>
                                        <p:tgtEl>
                                          <p:spTgt spid="36"/>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500"/>
                                  </p:stCondLst>
                                  <p:childTnLst>
                                    <p:set>
                                      <p:cBhvr>
                                        <p:cTn id="11" dur="1" fill="hold">
                                          <p:stCondLst>
                                            <p:cond delay="0"/>
                                          </p:stCondLst>
                                        </p:cTn>
                                        <p:tgtEl>
                                          <p:spTgt spid="39"/>
                                        </p:tgtEl>
                                        <p:attrNameLst>
                                          <p:attrName>style.visibility</p:attrName>
                                        </p:attrNameLst>
                                      </p:cBhvr>
                                      <p:to>
                                        <p:strVal val="visible"/>
                                      </p:to>
                                    </p:set>
                                    <p:animEffect transition="in" filter="checkerboard(across)">
                                      <p:cBhvr>
                                        <p:cTn id="12"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a:extLst>
            <a:ext uri="{FF2B5EF4-FFF2-40B4-BE49-F238E27FC236}">
              <a16:creationId xmlns:a16="http://schemas.microsoft.com/office/drawing/2014/main" id="{B46F02EB-DBC0-EE9D-3125-91B729219066}"/>
            </a:ext>
          </a:extLst>
        </p:cNvPr>
        <p:cNvGrpSpPr/>
        <p:nvPr/>
      </p:nvGrpSpPr>
      <p:grpSpPr>
        <a:xfrm>
          <a:off x="0" y="0"/>
          <a:ext cx="0" cy="0"/>
          <a:chOff x="0" y="0"/>
          <a:chExt cx="0" cy="0"/>
        </a:xfrm>
      </p:grpSpPr>
      <p:sp useBgFill="1">
        <p:nvSpPr>
          <p:cNvPr id="1030" name="Rectangle 1029">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E1E72A9-0D45-CB92-7939-9068DC2DA850}"/>
              </a:ext>
            </a:extLst>
          </p:cNvPr>
          <p:cNvSpPr>
            <a:spLocks noGrp="1"/>
          </p:cNvSpPr>
          <p:nvPr>
            <p:ph type="title"/>
          </p:nvPr>
        </p:nvSpPr>
        <p:spPr>
          <a:xfrm>
            <a:off x="572493" y="238539"/>
            <a:ext cx="11018520" cy="1434415"/>
          </a:xfrm>
        </p:spPr>
        <p:txBody>
          <a:bodyPr vert="horz" lIns="91440" tIns="45720" rIns="91440" bIns="45720" rtlCol="0" anchor="b">
            <a:normAutofit/>
          </a:bodyPr>
          <a:lstStyle/>
          <a:p>
            <a:r>
              <a:rPr lang="en-US" sz="5400"/>
              <a:t>Naïve RAG - 101</a:t>
            </a:r>
          </a:p>
        </p:txBody>
      </p:sp>
      <p:sp>
        <p:nvSpPr>
          <p:cNvPr id="1035"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4EB63008-459B-3F68-0ADE-6E24243CBD4B}"/>
              </a:ext>
            </a:extLst>
          </p:cNvPr>
          <p:cNvSpPr txBox="1"/>
          <p:nvPr/>
        </p:nvSpPr>
        <p:spPr>
          <a:xfrm>
            <a:off x="572493" y="2071316"/>
            <a:ext cx="6713552" cy="4119172"/>
          </a:xfrm>
          <a:prstGeom prst="rect">
            <a:avLst/>
          </a:prstGeom>
        </p:spPr>
        <p:txBody>
          <a:bodyPr vert="horz" lIns="91440" tIns="45720" rIns="91440" bIns="45720" rtlCol="0" anchor="t">
            <a:normAutofit/>
          </a:bodyPr>
          <a:lstStyle/>
          <a:p>
            <a:pPr indent="-228600" defTabSz="914400">
              <a:lnSpc>
                <a:spcPct val="90000"/>
              </a:lnSpc>
              <a:spcAft>
                <a:spcPts val="600"/>
              </a:spcAft>
              <a:buFont typeface="Arial" panose="020B0604020202020204" pitchFamily="34" charset="0"/>
              <a:buChar char="•"/>
            </a:pPr>
            <a:r>
              <a:rPr lang="en-US" sz="2200" b="1" dirty="0"/>
              <a:t>Retrieve</a:t>
            </a:r>
            <a:r>
              <a:rPr lang="en-US" sz="2200" dirty="0"/>
              <a:t> – Semantic Search to Get Context</a:t>
            </a:r>
          </a:p>
          <a:p>
            <a:pPr indent="-228600" defTabSz="914400">
              <a:lnSpc>
                <a:spcPct val="90000"/>
              </a:lnSpc>
              <a:spcAft>
                <a:spcPts val="600"/>
              </a:spcAft>
              <a:buFont typeface="Arial" panose="020B0604020202020204" pitchFamily="34" charset="0"/>
              <a:buChar char="•"/>
            </a:pPr>
            <a:r>
              <a:rPr lang="en-US" sz="2200" b="1" dirty="0"/>
              <a:t>Augment</a:t>
            </a:r>
            <a:r>
              <a:rPr lang="en-US" sz="2200" dirty="0"/>
              <a:t> – Prompt Engineering &amp; Context</a:t>
            </a:r>
          </a:p>
          <a:p>
            <a:pPr indent="-228600" defTabSz="914400">
              <a:lnSpc>
                <a:spcPct val="90000"/>
              </a:lnSpc>
              <a:spcAft>
                <a:spcPts val="600"/>
              </a:spcAft>
              <a:buFont typeface="Arial" panose="020B0604020202020204" pitchFamily="34" charset="0"/>
              <a:buChar char="•"/>
            </a:pPr>
            <a:r>
              <a:rPr lang="en-US" sz="2200" b="1" dirty="0"/>
              <a:t>Generate</a:t>
            </a:r>
            <a:r>
              <a:rPr lang="en-US" sz="2200" dirty="0"/>
              <a:t> – The answer </a:t>
            </a:r>
          </a:p>
          <a:p>
            <a:pPr indent="-228600" defTabSz="914400">
              <a:lnSpc>
                <a:spcPct val="90000"/>
              </a:lnSpc>
              <a:spcAft>
                <a:spcPts val="600"/>
              </a:spcAft>
              <a:buFont typeface="Arial" panose="020B0604020202020204" pitchFamily="34" charset="0"/>
              <a:buChar char="•"/>
            </a:pPr>
            <a:endParaRPr lang="en-US" sz="2200" dirty="0"/>
          </a:p>
          <a:p>
            <a:pPr defTabSz="914400">
              <a:lnSpc>
                <a:spcPct val="90000"/>
              </a:lnSpc>
              <a:spcAft>
                <a:spcPts val="600"/>
              </a:spcAft>
            </a:pPr>
            <a:r>
              <a:rPr lang="en-US" sz="2200" b="1" dirty="0"/>
              <a:t>Stages:</a:t>
            </a:r>
          </a:p>
          <a:p>
            <a:pPr indent="-228600" defTabSz="914400">
              <a:lnSpc>
                <a:spcPct val="90000"/>
              </a:lnSpc>
              <a:spcAft>
                <a:spcPts val="600"/>
              </a:spcAft>
              <a:buFont typeface="Arial" panose="020B0604020202020204" pitchFamily="34" charset="0"/>
              <a:buChar char="•"/>
            </a:pPr>
            <a:r>
              <a:rPr lang="en-US" sz="2200" dirty="0"/>
              <a:t>Data Ingestion - Once</a:t>
            </a:r>
          </a:p>
          <a:p>
            <a:pPr indent="-228600" defTabSz="914400">
              <a:lnSpc>
                <a:spcPct val="90000"/>
              </a:lnSpc>
              <a:spcAft>
                <a:spcPts val="600"/>
              </a:spcAft>
              <a:buFont typeface="Arial" panose="020B0604020202020204" pitchFamily="34" charset="0"/>
              <a:buChar char="•"/>
            </a:pPr>
            <a:r>
              <a:rPr lang="en-US" sz="2200" dirty="0"/>
              <a:t>Runtime – Executed with each user request</a:t>
            </a:r>
          </a:p>
        </p:txBody>
      </p:sp>
      <p:sp>
        <p:nvSpPr>
          <p:cNvPr id="12" name="Rectangle 11">
            <a:extLst>
              <a:ext uri="{FF2B5EF4-FFF2-40B4-BE49-F238E27FC236}">
                <a16:creationId xmlns:a16="http://schemas.microsoft.com/office/drawing/2014/main" id="{65AAF4F0-D6F4-9CF6-DDB1-520AEF5F9AD3}"/>
              </a:ext>
            </a:extLst>
          </p:cNvPr>
          <p:cNvSpPr/>
          <p:nvPr/>
        </p:nvSpPr>
        <p:spPr>
          <a:xfrm>
            <a:off x="11155680" y="409303"/>
            <a:ext cx="914400" cy="9144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own Arrow 4">
            <a:extLst>
              <a:ext uri="{FF2B5EF4-FFF2-40B4-BE49-F238E27FC236}">
                <a16:creationId xmlns:a16="http://schemas.microsoft.com/office/drawing/2014/main" id="{BB86C559-776A-DF2C-729A-8410F61630CE}"/>
              </a:ext>
            </a:extLst>
          </p:cNvPr>
          <p:cNvSpPr/>
          <p:nvPr/>
        </p:nvSpPr>
        <p:spPr>
          <a:xfrm rot="16200000">
            <a:off x="8068068" y="3245402"/>
            <a:ext cx="79595" cy="187458"/>
          </a:xfrm>
          <a:prstGeom prst="downArrow">
            <a:avLst/>
          </a:prstGeom>
          <a:solidFill>
            <a:srgbClr val="0961D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Down Arrow 5">
            <a:extLst>
              <a:ext uri="{FF2B5EF4-FFF2-40B4-BE49-F238E27FC236}">
                <a16:creationId xmlns:a16="http://schemas.microsoft.com/office/drawing/2014/main" id="{16E29672-A1C8-530C-DDC6-3DE0920BEF94}"/>
              </a:ext>
            </a:extLst>
          </p:cNvPr>
          <p:cNvSpPr/>
          <p:nvPr/>
        </p:nvSpPr>
        <p:spPr>
          <a:xfrm rot="16200000">
            <a:off x="8877834" y="3245403"/>
            <a:ext cx="79595" cy="187458"/>
          </a:xfrm>
          <a:prstGeom prst="downArrow">
            <a:avLst/>
          </a:prstGeom>
          <a:solidFill>
            <a:srgbClr val="0961D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Down Arrow 7">
            <a:extLst>
              <a:ext uri="{FF2B5EF4-FFF2-40B4-BE49-F238E27FC236}">
                <a16:creationId xmlns:a16="http://schemas.microsoft.com/office/drawing/2014/main" id="{A7FCF9BD-F6AE-323B-1DE1-F4752C10D88B}"/>
              </a:ext>
            </a:extLst>
          </p:cNvPr>
          <p:cNvSpPr/>
          <p:nvPr/>
        </p:nvSpPr>
        <p:spPr>
          <a:xfrm rot="16200000">
            <a:off x="9928820" y="3210366"/>
            <a:ext cx="79595" cy="187458"/>
          </a:xfrm>
          <a:prstGeom prst="downArrow">
            <a:avLst/>
          </a:prstGeom>
          <a:solidFill>
            <a:srgbClr val="0961D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Down Arrow 9">
            <a:extLst>
              <a:ext uri="{FF2B5EF4-FFF2-40B4-BE49-F238E27FC236}">
                <a16:creationId xmlns:a16="http://schemas.microsoft.com/office/drawing/2014/main" id="{2DA013B5-9030-9F3D-6F83-2257F7B99C1A}"/>
              </a:ext>
            </a:extLst>
          </p:cNvPr>
          <p:cNvSpPr/>
          <p:nvPr/>
        </p:nvSpPr>
        <p:spPr>
          <a:xfrm rot="16200000">
            <a:off x="10844683" y="3210366"/>
            <a:ext cx="79595" cy="187458"/>
          </a:xfrm>
          <a:prstGeom prst="downArrow">
            <a:avLst/>
          </a:prstGeom>
          <a:solidFill>
            <a:srgbClr val="0961D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3BEC3835-805C-0ACD-B021-D4CA5C9E28F5}"/>
              </a:ext>
            </a:extLst>
          </p:cNvPr>
          <p:cNvGrpSpPr/>
          <p:nvPr/>
        </p:nvGrpSpPr>
        <p:grpSpPr>
          <a:xfrm>
            <a:off x="7237565" y="2816485"/>
            <a:ext cx="914400" cy="1174107"/>
            <a:chOff x="7230164" y="5176456"/>
            <a:chExt cx="914400" cy="1174107"/>
          </a:xfrm>
        </p:grpSpPr>
        <p:grpSp>
          <p:nvGrpSpPr>
            <p:cNvPr id="13" name="Group 12">
              <a:extLst>
                <a:ext uri="{FF2B5EF4-FFF2-40B4-BE49-F238E27FC236}">
                  <a16:creationId xmlns:a16="http://schemas.microsoft.com/office/drawing/2014/main" id="{839A03A4-AB6B-1825-F2E7-32BBE960154C}"/>
                </a:ext>
              </a:extLst>
            </p:cNvPr>
            <p:cNvGrpSpPr/>
            <p:nvPr/>
          </p:nvGrpSpPr>
          <p:grpSpPr>
            <a:xfrm>
              <a:off x="7230164" y="5176456"/>
              <a:ext cx="914400" cy="914400"/>
              <a:chOff x="-1843453" y="5443743"/>
              <a:chExt cx="914400" cy="914400"/>
            </a:xfrm>
          </p:grpSpPr>
          <p:pic>
            <p:nvPicPr>
              <p:cNvPr id="15" name="Graphic 14" descr="Paper outline">
                <a:extLst>
                  <a:ext uri="{FF2B5EF4-FFF2-40B4-BE49-F238E27FC236}">
                    <a16:creationId xmlns:a16="http://schemas.microsoft.com/office/drawing/2014/main" id="{7CC8F3ED-6708-67B6-2257-105E1C6E381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843453" y="5443743"/>
                <a:ext cx="914400" cy="914400"/>
              </a:xfrm>
              <a:prstGeom prst="rect">
                <a:avLst/>
              </a:prstGeom>
            </p:spPr>
          </p:pic>
          <p:sp>
            <p:nvSpPr>
              <p:cNvPr id="16" name="Rectangle 15">
                <a:extLst>
                  <a:ext uri="{FF2B5EF4-FFF2-40B4-BE49-F238E27FC236}">
                    <a16:creationId xmlns:a16="http://schemas.microsoft.com/office/drawing/2014/main" id="{22697624-E2C2-D48E-2DAD-5F7976538AEA}"/>
                  </a:ext>
                </a:extLst>
              </p:cNvPr>
              <p:cNvSpPr/>
              <p:nvPr/>
            </p:nvSpPr>
            <p:spPr>
              <a:xfrm>
                <a:off x="-1657846" y="5819208"/>
                <a:ext cx="550015" cy="294362"/>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1600" b="1" dirty="0">
                    <a:solidFill>
                      <a:schemeClr val="bg1"/>
                    </a:solidFill>
                  </a:rPr>
                  <a:t>PDF</a:t>
                </a:r>
              </a:p>
            </p:txBody>
          </p:sp>
        </p:grpSp>
        <p:sp>
          <p:nvSpPr>
            <p:cNvPr id="14" name="Rectangle 13">
              <a:extLst>
                <a:ext uri="{FF2B5EF4-FFF2-40B4-BE49-F238E27FC236}">
                  <a16:creationId xmlns:a16="http://schemas.microsoft.com/office/drawing/2014/main" id="{7533A624-4F3F-91E8-5A65-F54856A1B491}"/>
                </a:ext>
              </a:extLst>
            </p:cNvPr>
            <p:cNvSpPr/>
            <p:nvPr/>
          </p:nvSpPr>
          <p:spPr>
            <a:xfrm>
              <a:off x="7414546" y="6056201"/>
              <a:ext cx="550015" cy="294362"/>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a:solidFill>
                    <a:schemeClr val="tx1"/>
                  </a:solidFill>
                </a:rPr>
                <a:t>Files</a:t>
              </a:r>
            </a:p>
          </p:txBody>
        </p:sp>
      </p:grpSp>
      <p:grpSp>
        <p:nvGrpSpPr>
          <p:cNvPr id="17" name="Group 16">
            <a:extLst>
              <a:ext uri="{FF2B5EF4-FFF2-40B4-BE49-F238E27FC236}">
                <a16:creationId xmlns:a16="http://schemas.microsoft.com/office/drawing/2014/main" id="{9F9626ED-B87E-1765-F317-3AE232342138}"/>
              </a:ext>
            </a:extLst>
          </p:cNvPr>
          <p:cNvGrpSpPr/>
          <p:nvPr/>
        </p:nvGrpSpPr>
        <p:grpSpPr>
          <a:xfrm>
            <a:off x="9049155" y="3020157"/>
            <a:ext cx="768446" cy="970435"/>
            <a:chOff x="9041754" y="5380128"/>
            <a:chExt cx="768446" cy="970435"/>
          </a:xfrm>
        </p:grpSpPr>
        <p:sp>
          <p:nvSpPr>
            <p:cNvPr id="18" name="Multidocument 17">
              <a:extLst>
                <a:ext uri="{FF2B5EF4-FFF2-40B4-BE49-F238E27FC236}">
                  <a16:creationId xmlns:a16="http://schemas.microsoft.com/office/drawing/2014/main" id="{50B42506-AA4F-9EEE-2859-3740DB0CF632}"/>
                </a:ext>
              </a:extLst>
            </p:cNvPr>
            <p:cNvSpPr/>
            <p:nvPr/>
          </p:nvSpPr>
          <p:spPr>
            <a:xfrm>
              <a:off x="9046133" y="5380128"/>
              <a:ext cx="764067" cy="507056"/>
            </a:xfrm>
            <a:prstGeom prst="flowChartMultidocument">
              <a:avLst/>
            </a:pr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en-US" sz="700" dirty="0">
                <a:solidFill>
                  <a:srgbClr val="0961D4"/>
                </a:solidFill>
              </a:endParaRPr>
            </a:p>
          </p:txBody>
        </p:sp>
        <p:sp>
          <p:nvSpPr>
            <p:cNvPr id="19" name="Rectangle 18">
              <a:extLst>
                <a:ext uri="{FF2B5EF4-FFF2-40B4-BE49-F238E27FC236}">
                  <a16:creationId xmlns:a16="http://schemas.microsoft.com/office/drawing/2014/main" id="{205C86A5-4EF4-AE38-CC45-F2C6F33E6E8F}"/>
                </a:ext>
              </a:extLst>
            </p:cNvPr>
            <p:cNvSpPr/>
            <p:nvPr/>
          </p:nvSpPr>
          <p:spPr>
            <a:xfrm>
              <a:off x="9041754" y="6056201"/>
              <a:ext cx="764066" cy="294362"/>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a:solidFill>
                    <a:schemeClr val="tx1"/>
                  </a:solidFill>
                </a:rPr>
                <a:t>Chunks</a:t>
              </a:r>
            </a:p>
          </p:txBody>
        </p:sp>
      </p:grpSp>
      <p:grpSp>
        <p:nvGrpSpPr>
          <p:cNvPr id="20" name="Group 19">
            <a:extLst>
              <a:ext uri="{FF2B5EF4-FFF2-40B4-BE49-F238E27FC236}">
                <a16:creationId xmlns:a16="http://schemas.microsoft.com/office/drawing/2014/main" id="{3ED6E5A5-DB27-01B8-EAF5-5D473CC34505}"/>
              </a:ext>
            </a:extLst>
          </p:cNvPr>
          <p:cNvGrpSpPr/>
          <p:nvPr/>
        </p:nvGrpSpPr>
        <p:grpSpPr>
          <a:xfrm>
            <a:off x="9939012" y="2911697"/>
            <a:ext cx="1027824" cy="1078895"/>
            <a:chOff x="9931611" y="5271668"/>
            <a:chExt cx="1027824" cy="1078895"/>
          </a:xfrm>
        </p:grpSpPr>
        <p:grpSp>
          <p:nvGrpSpPr>
            <p:cNvPr id="21" name="Group 20">
              <a:extLst>
                <a:ext uri="{FF2B5EF4-FFF2-40B4-BE49-F238E27FC236}">
                  <a16:creationId xmlns:a16="http://schemas.microsoft.com/office/drawing/2014/main" id="{2445CB92-188D-FE83-BB7D-D358B59A3CE7}"/>
                </a:ext>
              </a:extLst>
            </p:cNvPr>
            <p:cNvGrpSpPr/>
            <p:nvPr/>
          </p:nvGrpSpPr>
          <p:grpSpPr>
            <a:xfrm>
              <a:off x="10036836" y="5271668"/>
              <a:ext cx="780643" cy="723976"/>
              <a:chOff x="-3028695" y="3390421"/>
              <a:chExt cx="1246548" cy="1156062"/>
            </a:xfrm>
          </p:grpSpPr>
          <p:pic>
            <p:nvPicPr>
              <p:cNvPr id="23" name="Graphic 22" descr="Database with solid fill">
                <a:extLst>
                  <a:ext uri="{FF2B5EF4-FFF2-40B4-BE49-F238E27FC236}">
                    <a16:creationId xmlns:a16="http://schemas.microsoft.com/office/drawing/2014/main" id="{71BD24A0-C54A-DBC5-952B-D23416CE5E7F}"/>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574380" y="3390421"/>
                <a:ext cx="792233" cy="792233"/>
              </a:xfrm>
              <a:prstGeom prst="rect">
                <a:avLst/>
              </a:prstGeom>
            </p:spPr>
          </p:pic>
          <p:sp>
            <p:nvSpPr>
              <p:cNvPr id="24" name="Data 64">
                <a:extLst>
                  <a:ext uri="{FF2B5EF4-FFF2-40B4-BE49-F238E27FC236}">
                    <a16:creationId xmlns:a16="http://schemas.microsoft.com/office/drawing/2014/main" id="{27C2C023-9B08-5071-8EE9-0E66E2E35147}"/>
                  </a:ext>
                </a:extLst>
              </p:cNvPr>
              <p:cNvSpPr/>
              <p:nvPr/>
            </p:nvSpPr>
            <p:spPr>
              <a:xfrm rot="5400000">
                <a:off x="-2655599" y="3894260"/>
                <a:ext cx="576289" cy="295754"/>
              </a:xfrm>
              <a:custGeom>
                <a:avLst/>
                <a:gdLst>
                  <a:gd name="connsiteX0" fmla="*/ 0 w 10000"/>
                  <a:gd name="connsiteY0" fmla="*/ 10000 h 10000"/>
                  <a:gd name="connsiteX1" fmla="*/ 2000 w 10000"/>
                  <a:gd name="connsiteY1" fmla="*/ 0 h 10000"/>
                  <a:gd name="connsiteX2" fmla="*/ 10000 w 10000"/>
                  <a:gd name="connsiteY2" fmla="*/ 0 h 10000"/>
                  <a:gd name="connsiteX3" fmla="*/ 8000 w 10000"/>
                  <a:gd name="connsiteY3" fmla="*/ 10000 h 10000"/>
                  <a:gd name="connsiteX4" fmla="*/ 0 w 10000"/>
                  <a:gd name="connsiteY4" fmla="*/ 10000 h 10000"/>
                  <a:gd name="connsiteX0" fmla="*/ 0 w 10000"/>
                  <a:gd name="connsiteY0" fmla="*/ 10000 h 10000"/>
                  <a:gd name="connsiteX1" fmla="*/ 2331 w 10000"/>
                  <a:gd name="connsiteY1" fmla="*/ 0 h 10000"/>
                  <a:gd name="connsiteX2" fmla="*/ 10000 w 10000"/>
                  <a:gd name="connsiteY2" fmla="*/ 0 h 10000"/>
                  <a:gd name="connsiteX3" fmla="*/ 8000 w 10000"/>
                  <a:gd name="connsiteY3" fmla="*/ 10000 h 10000"/>
                  <a:gd name="connsiteX4" fmla="*/ 0 w 10000"/>
                  <a:gd name="connsiteY4" fmla="*/ 10000 h 10000"/>
                  <a:gd name="connsiteX0" fmla="*/ 0 w 10000"/>
                  <a:gd name="connsiteY0" fmla="*/ 10000 h 10000"/>
                  <a:gd name="connsiteX1" fmla="*/ 2331 w 10000"/>
                  <a:gd name="connsiteY1" fmla="*/ 0 h 10000"/>
                  <a:gd name="connsiteX2" fmla="*/ 10000 w 10000"/>
                  <a:gd name="connsiteY2" fmla="*/ 0 h 10000"/>
                  <a:gd name="connsiteX3" fmla="*/ 7669 w 10000"/>
                  <a:gd name="connsiteY3" fmla="*/ 9893 h 10000"/>
                  <a:gd name="connsiteX4" fmla="*/ 0 w 10000"/>
                  <a:gd name="connsiteY4" fmla="*/ 1000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0" y="10000"/>
                    </a:moveTo>
                    <a:lnTo>
                      <a:pt x="2331" y="0"/>
                    </a:lnTo>
                    <a:lnTo>
                      <a:pt x="10000" y="0"/>
                    </a:lnTo>
                    <a:lnTo>
                      <a:pt x="7669" y="9893"/>
                    </a:lnTo>
                    <a:lnTo>
                      <a:pt x="0" y="10000"/>
                    </a:lnTo>
                    <a:close/>
                  </a:path>
                </a:pathLst>
              </a:custGeom>
              <a:solidFill>
                <a:srgbClr val="01010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Graphic 24" descr="Cube with solid fill">
                <a:extLst>
                  <a:ext uri="{FF2B5EF4-FFF2-40B4-BE49-F238E27FC236}">
                    <a16:creationId xmlns:a16="http://schemas.microsoft.com/office/drawing/2014/main" id="{F588C7CE-B274-10D9-B097-CECEE72BA68A}"/>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028695" y="3632083"/>
                <a:ext cx="914400" cy="914400"/>
              </a:xfrm>
              <a:prstGeom prst="rect">
                <a:avLst/>
              </a:prstGeom>
            </p:spPr>
          </p:pic>
        </p:grpSp>
        <p:sp>
          <p:nvSpPr>
            <p:cNvPr id="22" name="Rectangle 21">
              <a:extLst>
                <a:ext uri="{FF2B5EF4-FFF2-40B4-BE49-F238E27FC236}">
                  <a16:creationId xmlns:a16="http://schemas.microsoft.com/office/drawing/2014/main" id="{6F59F0F4-FEC8-3778-8A1D-7879A5713E1E}"/>
                </a:ext>
              </a:extLst>
            </p:cNvPr>
            <p:cNvSpPr/>
            <p:nvPr/>
          </p:nvSpPr>
          <p:spPr>
            <a:xfrm>
              <a:off x="9931611" y="6056201"/>
              <a:ext cx="1027824" cy="294362"/>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a:solidFill>
                    <a:schemeClr val="tx1"/>
                  </a:solidFill>
                </a:rPr>
                <a:t>Vector DB</a:t>
              </a:r>
            </a:p>
          </p:txBody>
        </p:sp>
      </p:grpSp>
      <p:grpSp>
        <p:nvGrpSpPr>
          <p:cNvPr id="26" name="Group 25">
            <a:extLst>
              <a:ext uri="{FF2B5EF4-FFF2-40B4-BE49-F238E27FC236}">
                <a16:creationId xmlns:a16="http://schemas.microsoft.com/office/drawing/2014/main" id="{6CCF1EE9-FD54-40CB-0CA5-834B8108FCEC}"/>
              </a:ext>
            </a:extLst>
          </p:cNvPr>
          <p:cNvGrpSpPr/>
          <p:nvPr/>
        </p:nvGrpSpPr>
        <p:grpSpPr>
          <a:xfrm>
            <a:off x="10861328" y="2881931"/>
            <a:ext cx="914400" cy="1108661"/>
            <a:chOff x="10853927" y="5241902"/>
            <a:chExt cx="914400" cy="1108661"/>
          </a:xfrm>
        </p:grpSpPr>
        <p:pic>
          <p:nvPicPr>
            <p:cNvPr id="27" name="Graphic 26" descr="Arrow circle with solid fill">
              <a:extLst>
                <a:ext uri="{FF2B5EF4-FFF2-40B4-BE49-F238E27FC236}">
                  <a16:creationId xmlns:a16="http://schemas.microsoft.com/office/drawing/2014/main" id="{4354D6C5-8DD4-17F4-1AD3-F6A9429D3185}"/>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rot="19800000">
              <a:off x="10853927" y="5241902"/>
              <a:ext cx="914400" cy="914400"/>
            </a:xfrm>
            <a:prstGeom prst="rect">
              <a:avLst/>
            </a:prstGeom>
          </p:spPr>
        </p:pic>
        <p:sp>
          <p:nvSpPr>
            <p:cNvPr id="28" name="Rectangle 27">
              <a:extLst>
                <a:ext uri="{FF2B5EF4-FFF2-40B4-BE49-F238E27FC236}">
                  <a16:creationId xmlns:a16="http://schemas.microsoft.com/office/drawing/2014/main" id="{C93CDF3C-F12E-A549-B1F1-144316E93DD4}"/>
                </a:ext>
              </a:extLst>
            </p:cNvPr>
            <p:cNvSpPr/>
            <p:nvPr/>
          </p:nvSpPr>
          <p:spPr>
            <a:xfrm>
              <a:off x="11036119" y="6056201"/>
              <a:ext cx="550015" cy="294362"/>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a:solidFill>
                    <a:schemeClr val="tx1"/>
                  </a:solidFill>
                </a:rPr>
                <a:t>RAG</a:t>
              </a:r>
            </a:p>
          </p:txBody>
        </p:sp>
      </p:grpSp>
      <p:sp>
        <p:nvSpPr>
          <p:cNvPr id="29" name="Rectangle 28">
            <a:extLst>
              <a:ext uri="{FF2B5EF4-FFF2-40B4-BE49-F238E27FC236}">
                <a16:creationId xmlns:a16="http://schemas.microsoft.com/office/drawing/2014/main" id="{F1C45349-D1A7-F5BE-2939-B8964766F2EE}"/>
              </a:ext>
            </a:extLst>
          </p:cNvPr>
          <p:cNvSpPr/>
          <p:nvPr/>
        </p:nvSpPr>
        <p:spPr>
          <a:xfrm>
            <a:off x="7098553" y="2714585"/>
            <a:ext cx="4677175" cy="1428829"/>
          </a:xfrm>
          <a:prstGeom prst="rect">
            <a:avLst/>
          </a:prstGeom>
          <a:noFill/>
          <a:ln>
            <a:solidFill>
              <a:srgbClr val="0961D4"/>
            </a:solidFill>
            <a:prstDash val="sysDot"/>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b" anchorCtr="0"/>
          <a:lstStyle/>
          <a:p>
            <a:pPr algn="ctr"/>
            <a:endParaRPr lang="en-US" sz="1400" b="1" dirty="0">
              <a:solidFill>
                <a:schemeClr val="tx1"/>
              </a:solidFill>
            </a:endParaRPr>
          </a:p>
        </p:txBody>
      </p:sp>
      <p:grpSp>
        <p:nvGrpSpPr>
          <p:cNvPr id="30" name="Group 29">
            <a:extLst>
              <a:ext uri="{FF2B5EF4-FFF2-40B4-BE49-F238E27FC236}">
                <a16:creationId xmlns:a16="http://schemas.microsoft.com/office/drawing/2014/main" id="{04333DD2-CF56-46B8-422F-940B61055159}"/>
              </a:ext>
            </a:extLst>
          </p:cNvPr>
          <p:cNvGrpSpPr/>
          <p:nvPr/>
        </p:nvGrpSpPr>
        <p:grpSpPr>
          <a:xfrm>
            <a:off x="8048646" y="2814868"/>
            <a:ext cx="914400" cy="1175724"/>
            <a:chOff x="8041245" y="5174839"/>
            <a:chExt cx="914400" cy="1175724"/>
          </a:xfrm>
        </p:grpSpPr>
        <p:sp>
          <p:nvSpPr>
            <p:cNvPr id="31" name="Rectangle 30">
              <a:extLst>
                <a:ext uri="{FF2B5EF4-FFF2-40B4-BE49-F238E27FC236}">
                  <a16:creationId xmlns:a16="http://schemas.microsoft.com/office/drawing/2014/main" id="{D4CA481B-36EF-4C84-84F2-447766B556B3}"/>
                </a:ext>
              </a:extLst>
            </p:cNvPr>
            <p:cNvSpPr/>
            <p:nvPr/>
          </p:nvSpPr>
          <p:spPr>
            <a:xfrm>
              <a:off x="8092193" y="6056201"/>
              <a:ext cx="827408" cy="294362"/>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a:solidFill>
                    <a:schemeClr val="tx1"/>
                  </a:solidFill>
                </a:rPr>
                <a:t>Markdown</a:t>
              </a:r>
            </a:p>
          </p:txBody>
        </p:sp>
        <p:grpSp>
          <p:nvGrpSpPr>
            <p:cNvPr id="32" name="Group 31">
              <a:extLst>
                <a:ext uri="{FF2B5EF4-FFF2-40B4-BE49-F238E27FC236}">
                  <a16:creationId xmlns:a16="http://schemas.microsoft.com/office/drawing/2014/main" id="{BD0C0D7D-3A3A-D3D0-F363-0D97A8DFC811}"/>
                </a:ext>
              </a:extLst>
            </p:cNvPr>
            <p:cNvGrpSpPr/>
            <p:nvPr/>
          </p:nvGrpSpPr>
          <p:grpSpPr>
            <a:xfrm>
              <a:off x="8041245" y="5174839"/>
              <a:ext cx="914400" cy="914400"/>
              <a:chOff x="-1843453" y="5443743"/>
              <a:chExt cx="914400" cy="914400"/>
            </a:xfrm>
          </p:grpSpPr>
          <p:pic>
            <p:nvPicPr>
              <p:cNvPr id="33" name="Graphic 32" descr="Paper outline">
                <a:extLst>
                  <a:ext uri="{FF2B5EF4-FFF2-40B4-BE49-F238E27FC236}">
                    <a16:creationId xmlns:a16="http://schemas.microsoft.com/office/drawing/2014/main" id="{A8708172-92C4-0A5F-3B72-5915F793056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843453" y="5443743"/>
                <a:ext cx="914400" cy="914400"/>
              </a:xfrm>
              <a:prstGeom prst="rect">
                <a:avLst/>
              </a:prstGeom>
            </p:spPr>
          </p:pic>
          <p:sp>
            <p:nvSpPr>
              <p:cNvPr id="34" name="Rectangle 33">
                <a:extLst>
                  <a:ext uri="{FF2B5EF4-FFF2-40B4-BE49-F238E27FC236}">
                    <a16:creationId xmlns:a16="http://schemas.microsoft.com/office/drawing/2014/main" id="{05E2BCF7-2F3B-5E81-979D-0A22688FA619}"/>
                  </a:ext>
                </a:extLst>
              </p:cNvPr>
              <p:cNvSpPr/>
              <p:nvPr/>
            </p:nvSpPr>
            <p:spPr>
              <a:xfrm>
                <a:off x="-1657846" y="5819208"/>
                <a:ext cx="550015" cy="294362"/>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1600" b="1" dirty="0">
                    <a:solidFill>
                      <a:schemeClr val="bg1"/>
                    </a:solidFill>
                  </a:rPr>
                  <a:t>DOCs</a:t>
                </a:r>
              </a:p>
            </p:txBody>
          </p:sp>
        </p:grpSp>
      </p:grpSp>
      <p:sp>
        <p:nvSpPr>
          <p:cNvPr id="3" name="TextBox 2">
            <a:extLst>
              <a:ext uri="{FF2B5EF4-FFF2-40B4-BE49-F238E27FC236}">
                <a16:creationId xmlns:a16="http://schemas.microsoft.com/office/drawing/2014/main" id="{2BC395F7-C7D6-F9D8-88C5-9F26DC2B0C9A}"/>
              </a:ext>
            </a:extLst>
          </p:cNvPr>
          <p:cNvSpPr txBox="1"/>
          <p:nvPr/>
        </p:nvSpPr>
        <p:spPr>
          <a:xfrm>
            <a:off x="9737677" y="6389738"/>
            <a:ext cx="2032173" cy="215444"/>
          </a:xfrm>
          <a:prstGeom prst="rect">
            <a:avLst/>
          </a:prstGeom>
          <a:noFill/>
        </p:spPr>
        <p:txBody>
          <a:bodyPr wrap="square" lIns="0" tIns="0" rIns="0" bIns="0">
            <a:spAutoFit/>
          </a:bodyPr>
          <a:lstStyle/>
          <a:p>
            <a:pPr algn="r"/>
            <a:r>
              <a:rPr lang="en-US" sz="1400" dirty="0"/>
              <a:t>https://</a:t>
            </a:r>
            <a:r>
              <a:rPr lang="en-US" sz="1400" dirty="0" err="1"/>
              <a:t>linktr.ee</a:t>
            </a:r>
            <a:r>
              <a:rPr lang="en-US" sz="1400" dirty="0"/>
              <a:t>/</a:t>
            </a:r>
            <a:r>
              <a:rPr lang="en-US" sz="1400" dirty="0" err="1"/>
              <a:t>qdrddr</a:t>
            </a:r>
            <a:endParaRPr lang="en-US" sz="1400" dirty="0"/>
          </a:p>
        </p:txBody>
      </p:sp>
    </p:spTree>
    <p:extLst>
      <p:ext uri="{BB962C8B-B14F-4D97-AF65-F5344CB8AC3E}">
        <p14:creationId xmlns:p14="http://schemas.microsoft.com/office/powerpoint/2010/main" val="35666741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nodePh="1">
                                  <p:stCondLst>
                                    <p:cond delay="3000"/>
                                  </p:stCondLst>
                                  <p:endCondLst>
                                    <p:cond evt="begin" delay="0">
                                      <p:tn val="5"/>
                                    </p:cond>
                                  </p:endCondLst>
                                  <p:childTnLst>
                                    <p:set>
                                      <p:cBhvr>
                                        <p:cTn id="6" dur="1" fill="hold">
                                          <p:stCondLst>
                                            <p:cond delay="0"/>
                                          </p:stCondLst>
                                        </p:cTn>
                                        <p:tgtEl>
                                          <p:spTgt spid="12"/>
                                        </p:tgtEl>
                                        <p:attrNameLst>
                                          <p:attrName>style.visibility</p:attrName>
                                        </p:attrNameLst>
                                      </p:cBhvr>
                                      <p:to>
                                        <p:strVal val="visible"/>
                                      </p:to>
                                    </p:set>
                                  </p:childTnLst>
                                </p:cTn>
                              </p:par>
                            </p:childTnLst>
                          </p:cTn>
                        </p:par>
                        <p:par>
                          <p:cTn id="7" fill="hold">
                            <p:stCondLst>
                              <p:cond delay="3000"/>
                            </p:stCondLst>
                            <p:childTnLst>
                              <p:par>
                                <p:cTn id="8" presetID="9" presetClass="entr" presetSubtype="0" fill="hold" nodeType="afterEffect">
                                  <p:stCondLst>
                                    <p:cond delay="0"/>
                                  </p:stCondLst>
                                  <p:childTnLst>
                                    <p:set>
                                      <p:cBhvr>
                                        <p:cTn id="9" dur="1" fill="hold">
                                          <p:stCondLst>
                                            <p:cond delay="0"/>
                                          </p:stCondLst>
                                        </p:cTn>
                                        <p:tgtEl>
                                          <p:spTgt spid="30"/>
                                        </p:tgtEl>
                                        <p:attrNameLst>
                                          <p:attrName>style.visibility</p:attrName>
                                        </p:attrNameLst>
                                      </p:cBhvr>
                                      <p:to>
                                        <p:strVal val="visible"/>
                                      </p:to>
                                    </p:set>
                                    <p:animEffect transition="in" filter="dissolve">
                                      <p:cBhvr>
                                        <p:cTn id="10" dur="50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a:extLst>
            <a:ext uri="{FF2B5EF4-FFF2-40B4-BE49-F238E27FC236}">
              <a16:creationId xmlns:a16="http://schemas.microsoft.com/office/drawing/2014/main" id="{42BAC48F-7832-D86B-037E-0814F4BE3132}"/>
            </a:ext>
          </a:extLst>
        </p:cNvPr>
        <p:cNvGrpSpPr/>
        <p:nvPr/>
      </p:nvGrpSpPr>
      <p:grpSpPr>
        <a:xfrm>
          <a:off x="0" y="0"/>
          <a:ext cx="0" cy="0"/>
          <a:chOff x="0" y="0"/>
          <a:chExt cx="0" cy="0"/>
        </a:xfrm>
      </p:grpSpPr>
      <p:sp useBgFill="1">
        <p:nvSpPr>
          <p:cNvPr id="1030" name="Rectangle 1029">
            <a:extLst>
              <a:ext uri="{FF2B5EF4-FFF2-40B4-BE49-F238E27FC236}">
                <a16:creationId xmlns:a16="http://schemas.microsoft.com/office/drawing/2014/main" id="{21D52A0D-A017-A744-890D-6934F8E2B7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1802D67-CD41-8EAA-B388-3ACD1FEEF716}"/>
              </a:ext>
            </a:extLst>
          </p:cNvPr>
          <p:cNvSpPr>
            <a:spLocks noGrp="1"/>
          </p:cNvSpPr>
          <p:nvPr>
            <p:ph type="title"/>
          </p:nvPr>
        </p:nvSpPr>
        <p:spPr>
          <a:xfrm>
            <a:off x="572493" y="238539"/>
            <a:ext cx="11018520" cy="1434415"/>
          </a:xfrm>
        </p:spPr>
        <p:txBody>
          <a:bodyPr vert="horz" lIns="91440" tIns="45720" rIns="91440" bIns="45720" rtlCol="0" anchor="b">
            <a:normAutofit/>
          </a:bodyPr>
          <a:lstStyle/>
          <a:p>
            <a:r>
              <a:rPr lang="en-US" sz="5400" dirty="0"/>
              <a:t>RAG: Ingesting &amp; Retrieval</a:t>
            </a:r>
          </a:p>
        </p:txBody>
      </p:sp>
      <p:sp>
        <p:nvSpPr>
          <p:cNvPr id="1035" name="sketchy line">
            <a:extLst>
              <a:ext uri="{FF2B5EF4-FFF2-40B4-BE49-F238E27FC236}">
                <a16:creationId xmlns:a16="http://schemas.microsoft.com/office/drawing/2014/main" id="{C6CF88EB-6C03-9647-79A1-C7BD3CE726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82F0DCDF-03FA-7005-C3CA-D7EDD2498447}"/>
              </a:ext>
            </a:extLst>
          </p:cNvPr>
          <p:cNvSpPr txBox="1"/>
          <p:nvPr/>
        </p:nvSpPr>
        <p:spPr>
          <a:xfrm>
            <a:off x="572493" y="2071316"/>
            <a:ext cx="6713552" cy="2187400"/>
          </a:xfrm>
          <a:prstGeom prst="rect">
            <a:avLst/>
          </a:prstGeom>
        </p:spPr>
        <p:txBody>
          <a:bodyPr vert="horz" lIns="91440" tIns="45720" rIns="91440" bIns="45720" rtlCol="0" anchor="t">
            <a:normAutofit lnSpcReduction="10000"/>
          </a:bodyPr>
          <a:lstStyle/>
          <a:p>
            <a:pPr marL="0" indent="0">
              <a:buNone/>
            </a:pPr>
            <a:r>
              <a:rPr lang="en-US" sz="2400" dirty="0"/>
              <a:t>We </a:t>
            </a:r>
            <a:r>
              <a:rPr lang="en-US" sz="2400" b="1" dirty="0"/>
              <a:t>ingest once</a:t>
            </a:r>
            <a:r>
              <a:rPr lang="en-US" sz="2400" dirty="0"/>
              <a:t>, and occasionally add new or remove old docs:</a:t>
            </a:r>
          </a:p>
          <a:p>
            <a:pPr marL="342900" indent="-342900">
              <a:buFont typeface="Arial" panose="020B0604020202020204" pitchFamily="34" charset="0"/>
              <a:buChar char="•"/>
            </a:pPr>
            <a:r>
              <a:rPr lang="en-US" sz="2400" dirty="0"/>
              <a:t>Cleaning, Splitting Docs</a:t>
            </a:r>
          </a:p>
          <a:p>
            <a:pPr marL="342900" indent="-342900">
              <a:buFont typeface="Arial" panose="020B0604020202020204" pitchFamily="34" charset="0"/>
              <a:buChar char="•"/>
            </a:pPr>
            <a:r>
              <a:rPr lang="en-US" sz="2400" dirty="0"/>
              <a:t>Embeddings model generates vector coordinates for chunks</a:t>
            </a:r>
          </a:p>
          <a:p>
            <a:pPr marL="342900" indent="-342900">
              <a:buFont typeface="Arial" panose="020B0604020202020204" pitchFamily="34" charset="0"/>
              <a:buChar char="•"/>
            </a:pPr>
            <a:r>
              <a:rPr lang="en-US" sz="2400" dirty="0"/>
              <a:t>Save chunks with coordinates to Vector DB</a:t>
            </a:r>
          </a:p>
        </p:txBody>
      </p:sp>
      <p:grpSp>
        <p:nvGrpSpPr>
          <p:cNvPr id="6" name="Group 5">
            <a:extLst>
              <a:ext uri="{FF2B5EF4-FFF2-40B4-BE49-F238E27FC236}">
                <a16:creationId xmlns:a16="http://schemas.microsoft.com/office/drawing/2014/main" id="{0B5EBA93-E03A-0B1C-DE33-5135A3CE6801}"/>
              </a:ext>
            </a:extLst>
          </p:cNvPr>
          <p:cNvGrpSpPr/>
          <p:nvPr/>
        </p:nvGrpSpPr>
        <p:grpSpPr>
          <a:xfrm>
            <a:off x="9537221" y="4637601"/>
            <a:ext cx="1933987" cy="1631555"/>
            <a:chOff x="12519365" y="1918731"/>
            <a:chExt cx="1933987" cy="1631555"/>
          </a:xfrm>
        </p:grpSpPr>
        <p:pic>
          <p:nvPicPr>
            <p:cNvPr id="7" name="Graphic 6" descr="Snowflake outline">
              <a:extLst>
                <a:ext uri="{FF2B5EF4-FFF2-40B4-BE49-F238E27FC236}">
                  <a16:creationId xmlns:a16="http://schemas.microsoft.com/office/drawing/2014/main" id="{C18BBC34-106B-5A3B-1448-515E6BD6B69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2803653" y="2879013"/>
              <a:ext cx="272904" cy="272904"/>
            </a:xfrm>
            <a:prstGeom prst="rect">
              <a:avLst/>
            </a:prstGeom>
          </p:spPr>
        </p:pic>
        <p:pic>
          <p:nvPicPr>
            <p:cNvPr id="8" name="Graphic 7" descr="List outline">
              <a:extLst>
                <a:ext uri="{FF2B5EF4-FFF2-40B4-BE49-F238E27FC236}">
                  <a16:creationId xmlns:a16="http://schemas.microsoft.com/office/drawing/2014/main" id="{901842FD-967D-C562-E089-2844E1A36E4F}"/>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2793458" y="1987618"/>
              <a:ext cx="275457" cy="275457"/>
            </a:xfrm>
            <a:prstGeom prst="rect">
              <a:avLst/>
            </a:prstGeom>
          </p:spPr>
        </p:pic>
        <p:sp>
          <p:nvSpPr>
            <p:cNvPr id="9" name="Rounded Rectangle 8">
              <a:extLst>
                <a:ext uri="{FF2B5EF4-FFF2-40B4-BE49-F238E27FC236}">
                  <a16:creationId xmlns:a16="http://schemas.microsoft.com/office/drawing/2014/main" id="{FDFAAA49-6901-3BE1-33F7-A74834BDA4EE}"/>
                </a:ext>
              </a:extLst>
            </p:cNvPr>
            <p:cNvSpPr/>
            <p:nvPr/>
          </p:nvSpPr>
          <p:spPr>
            <a:xfrm>
              <a:off x="12519365" y="1918731"/>
              <a:ext cx="823645" cy="1631555"/>
            </a:xfrm>
            <a:prstGeom prst="roundRect">
              <a:avLst/>
            </a:prstGeom>
            <a:noFill/>
            <a:ln w="12700">
              <a:solidFill>
                <a:srgbClr val="0961D4"/>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chemeClr val="tx1"/>
                </a:solidFill>
              </a:endParaRPr>
            </a:p>
          </p:txBody>
        </p:sp>
        <p:sp>
          <p:nvSpPr>
            <p:cNvPr id="10" name="TextBox 9">
              <a:extLst>
                <a:ext uri="{FF2B5EF4-FFF2-40B4-BE49-F238E27FC236}">
                  <a16:creationId xmlns:a16="http://schemas.microsoft.com/office/drawing/2014/main" id="{20997A52-C6D1-3598-94AD-8CE991BA75E1}"/>
                </a:ext>
              </a:extLst>
            </p:cNvPr>
            <p:cNvSpPr txBox="1"/>
            <p:nvPr/>
          </p:nvSpPr>
          <p:spPr>
            <a:xfrm>
              <a:off x="12536145" y="2288415"/>
              <a:ext cx="800516" cy="369332"/>
            </a:xfrm>
            <a:prstGeom prst="rect">
              <a:avLst/>
            </a:prstGeom>
            <a:noFill/>
          </p:spPr>
          <p:txBody>
            <a:bodyPr wrap="square" lIns="0" tIns="0" rIns="0" bIns="0" rtlCol="0">
              <a:spAutoFit/>
            </a:bodyPr>
            <a:lstStyle/>
            <a:p>
              <a:pPr algn="ctr"/>
              <a:r>
                <a:rPr lang="en-US" sz="1200" dirty="0"/>
                <a:t>Prompt</a:t>
              </a:r>
              <a:br>
                <a:rPr lang="en-US" sz="1200" dirty="0"/>
              </a:br>
              <a:r>
                <a:rPr lang="en-US" sz="1200" dirty="0"/>
                <a:t>Instruction</a:t>
              </a:r>
            </a:p>
          </p:txBody>
        </p:sp>
        <p:sp>
          <p:nvSpPr>
            <p:cNvPr id="11" name="TextBox 10">
              <a:extLst>
                <a:ext uri="{FF2B5EF4-FFF2-40B4-BE49-F238E27FC236}">
                  <a16:creationId xmlns:a16="http://schemas.microsoft.com/office/drawing/2014/main" id="{E5DDE132-3D14-A1CE-0B9D-7E70A340A4D6}"/>
                </a:ext>
              </a:extLst>
            </p:cNvPr>
            <p:cNvSpPr txBox="1"/>
            <p:nvPr/>
          </p:nvSpPr>
          <p:spPr>
            <a:xfrm>
              <a:off x="12712197" y="3116545"/>
              <a:ext cx="455816" cy="369332"/>
            </a:xfrm>
            <a:prstGeom prst="rect">
              <a:avLst/>
            </a:prstGeom>
            <a:noFill/>
          </p:spPr>
          <p:txBody>
            <a:bodyPr wrap="square" lIns="0" tIns="0" rIns="0" bIns="0" rtlCol="0">
              <a:spAutoFit/>
            </a:bodyPr>
            <a:lstStyle/>
            <a:p>
              <a:pPr algn="ctr"/>
              <a:r>
                <a:rPr lang="en-US" sz="1200" dirty="0"/>
                <a:t>Frozen LLM</a:t>
              </a:r>
            </a:p>
          </p:txBody>
        </p:sp>
        <p:sp>
          <p:nvSpPr>
            <p:cNvPr id="12" name="Down Arrow 11">
              <a:extLst>
                <a:ext uri="{FF2B5EF4-FFF2-40B4-BE49-F238E27FC236}">
                  <a16:creationId xmlns:a16="http://schemas.microsoft.com/office/drawing/2014/main" id="{82294664-936D-91FF-8A60-558123615D86}"/>
                </a:ext>
              </a:extLst>
            </p:cNvPr>
            <p:cNvSpPr/>
            <p:nvPr/>
          </p:nvSpPr>
          <p:spPr>
            <a:xfrm>
              <a:off x="12871479" y="2685276"/>
              <a:ext cx="137251" cy="170020"/>
            </a:xfrm>
            <a:prstGeom prst="downArrow">
              <a:avLst/>
            </a:prstGeom>
            <a:solidFill>
              <a:schemeClr val="tx1">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a:extLst>
                <a:ext uri="{FF2B5EF4-FFF2-40B4-BE49-F238E27FC236}">
                  <a16:creationId xmlns:a16="http://schemas.microsoft.com/office/drawing/2014/main" id="{8F0462BC-E8FF-1626-B3DE-A1D44919127D}"/>
                </a:ext>
              </a:extLst>
            </p:cNvPr>
            <p:cNvSpPr/>
            <p:nvPr/>
          </p:nvSpPr>
          <p:spPr>
            <a:xfrm>
              <a:off x="13629707" y="1918731"/>
              <a:ext cx="823645" cy="1631555"/>
            </a:xfrm>
            <a:prstGeom prst="roundRect">
              <a:avLst/>
            </a:prstGeom>
            <a:noFill/>
            <a:ln w="12700">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1200" dirty="0">
                  <a:solidFill>
                    <a:schemeClr val="tx1"/>
                  </a:solidFill>
                </a:rPr>
                <a:t>Output</a:t>
              </a:r>
            </a:p>
            <a:p>
              <a:pPr algn="ctr"/>
              <a:r>
                <a:rPr lang="en-US" sz="1200" dirty="0">
                  <a:solidFill>
                    <a:schemeClr val="tx1"/>
                  </a:solidFill>
                </a:rPr>
                <a:t>Reply</a:t>
              </a:r>
            </a:p>
          </p:txBody>
        </p:sp>
        <p:sp>
          <p:nvSpPr>
            <p:cNvPr id="14" name="Down Arrow 13">
              <a:extLst>
                <a:ext uri="{FF2B5EF4-FFF2-40B4-BE49-F238E27FC236}">
                  <a16:creationId xmlns:a16="http://schemas.microsoft.com/office/drawing/2014/main" id="{A149C948-AC25-105A-78B2-85E54EDC1FFC}"/>
                </a:ext>
              </a:extLst>
            </p:cNvPr>
            <p:cNvSpPr/>
            <p:nvPr/>
          </p:nvSpPr>
          <p:spPr>
            <a:xfrm rot="16200000">
              <a:off x="13450665" y="2631164"/>
              <a:ext cx="79595" cy="210157"/>
            </a:xfrm>
            <a:prstGeom prst="downArrow">
              <a:avLst/>
            </a:prstGeom>
            <a:solidFill>
              <a:srgbClr val="0961D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Down Arrow 14">
            <a:extLst>
              <a:ext uri="{FF2B5EF4-FFF2-40B4-BE49-F238E27FC236}">
                <a16:creationId xmlns:a16="http://schemas.microsoft.com/office/drawing/2014/main" id="{CAE5BB4A-12E8-3A70-4B32-83DC6572CCA3}"/>
              </a:ext>
            </a:extLst>
          </p:cNvPr>
          <p:cNvSpPr/>
          <p:nvPr/>
        </p:nvSpPr>
        <p:spPr>
          <a:xfrm rot="10800000" flipH="1" flipV="1">
            <a:off x="10121868" y="3555991"/>
            <a:ext cx="83388" cy="1054082"/>
          </a:xfrm>
          <a:prstGeom prst="downArrow">
            <a:avLst/>
          </a:prstGeom>
          <a:solidFill>
            <a:srgbClr val="0961D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1" name="TextBox 1070">
            <a:extLst>
              <a:ext uri="{FF2B5EF4-FFF2-40B4-BE49-F238E27FC236}">
                <a16:creationId xmlns:a16="http://schemas.microsoft.com/office/drawing/2014/main" id="{76663D29-15AE-E95C-3CBE-6CDC486A8D28}"/>
              </a:ext>
            </a:extLst>
          </p:cNvPr>
          <p:cNvSpPr txBox="1"/>
          <p:nvPr/>
        </p:nvSpPr>
        <p:spPr>
          <a:xfrm>
            <a:off x="565666" y="4159301"/>
            <a:ext cx="6713552" cy="2302798"/>
          </a:xfrm>
          <a:prstGeom prst="rect">
            <a:avLst/>
          </a:prstGeom>
        </p:spPr>
        <p:txBody>
          <a:bodyPr vert="horz" lIns="91440" tIns="45720" rIns="91440" bIns="45720" rtlCol="0" anchor="t">
            <a:normAutofit/>
          </a:bodyPr>
          <a:lstStyle/>
          <a:p>
            <a:pPr marL="0" indent="0">
              <a:buNone/>
            </a:pPr>
            <a:r>
              <a:rPr lang="en-US" sz="2400" dirty="0"/>
              <a:t>When a </a:t>
            </a:r>
            <a:r>
              <a:rPr lang="en-US" sz="2400" b="1" dirty="0"/>
              <a:t>user posts a prompt each time</a:t>
            </a:r>
            <a:r>
              <a:rPr lang="en-US" sz="2400" dirty="0"/>
              <a:t>:</a:t>
            </a:r>
          </a:p>
          <a:p>
            <a:pPr marL="342900" indent="-342900">
              <a:buFont typeface="Arial" panose="020B0604020202020204" pitchFamily="34" charset="0"/>
              <a:buChar char="•"/>
            </a:pPr>
            <a:r>
              <a:rPr lang="en-US" sz="2400" b="1" dirty="0"/>
              <a:t>Retrieve</a:t>
            </a:r>
            <a:r>
              <a:rPr lang="en-US" sz="2400" dirty="0"/>
              <a:t> similar to the user prompt chunks from Vector DB</a:t>
            </a:r>
          </a:p>
          <a:p>
            <a:pPr marL="342900" indent="-342900">
              <a:buFont typeface="Arial" panose="020B0604020202020204" pitchFamily="34" charset="0"/>
              <a:buChar char="•"/>
            </a:pPr>
            <a:r>
              <a:rPr lang="en-US" sz="2400" b="1" dirty="0"/>
              <a:t>Augment</a:t>
            </a:r>
            <a:r>
              <a:rPr lang="en-US" sz="2400" dirty="0"/>
              <a:t> the initial user prompt with this additional context</a:t>
            </a:r>
          </a:p>
          <a:p>
            <a:pPr marL="342900" indent="-342900">
              <a:buFont typeface="Arial" panose="020B0604020202020204" pitchFamily="34" charset="0"/>
              <a:buChar char="•"/>
            </a:pPr>
            <a:r>
              <a:rPr lang="en-US" sz="2400" b="1" dirty="0"/>
              <a:t>Generating</a:t>
            </a:r>
            <a:r>
              <a:rPr lang="en-US" sz="2400" dirty="0"/>
              <a:t> an answer</a:t>
            </a:r>
          </a:p>
        </p:txBody>
      </p:sp>
      <p:grpSp>
        <p:nvGrpSpPr>
          <p:cNvPr id="59" name="Group 58">
            <a:extLst>
              <a:ext uri="{FF2B5EF4-FFF2-40B4-BE49-F238E27FC236}">
                <a16:creationId xmlns:a16="http://schemas.microsoft.com/office/drawing/2014/main" id="{BADD42FA-2C88-7B42-FD79-C6143541FBF0}"/>
              </a:ext>
            </a:extLst>
          </p:cNvPr>
          <p:cNvGrpSpPr/>
          <p:nvPr/>
        </p:nvGrpSpPr>
        <p:grpSpPr>
          <a:xfrm>
            <a:off x="7630670" y="1889986"/>
            <a:ext cx="3159663" cy="1902341"/>
            <a:chOff x="7630670" y="1889986"/>
            <a:chExt cx="3159663" cy="1902341"/>
          </a:xfrm>
        </p:grpSpPr>
        <p:grpSp>
          <p:nvGrpSpPr>
            <p:cNvPr id="17" name="Group 16">
              <a:extLst>
                <a:ext uri="{FF2B5EF4-FFF2-40B4-BE49-F238E27FC236}">
                  <a16:creationId xmlns:a16="http://schemas.microsoft.com/office/drawing/2014/main" id="{858C9C24-0B57-BEB4-0BEC-BBC4F98BDEC3}"/>
                </a:ext>
              </a:extLst>
            </p:cNvPr>
            <p:cNvGrpSpPr/>
            <p:nvPr/>
          </p:nvGrpSpPr>
          <p:grpSpPr>
            <a:xfrm>
              <a:off x="7887603" y="1899512"/>
              <a:ext cx="823645" cy="726364"/>
              <a:chOff x="2960049" y="2081071"/>
              <a:chExt cx="823645" cy="726364"/>
            </a:xfrm>
          </p:grpSpPr>
          <p:sp>
            <p:nvSpPr>
              <p:cNvPr id="39" name="Rounded Rectangle 38">
                <a:extLst>
                  <a:ext uri="{FF2B5EF4-FFF2-40B4-BE49-F238E27FC236}">
                    <a16:creationId xmlns:a16="http://schemas.microsoft.com/office/drawing/2014/main" id="{7964A894-DA25-D57A-FCC4-35A8020619E2}"/>
                  </a:ext>
                </a:extLst>
              </p:cNvPr>
              <p:cNvSpPr/>
              <p:nvPr/>
            </p:nvSpPr>
            <p:spPr>
              <a:xfrm>
                <a:off x="2960049" y="2081071"/>
                <a:ext cx="823645" cy="726364"/>
              </a:xfrm>
              <a:prstGeom prst="roundRect">
                <a:avLst/>
              </a:prstGeom>
              <a:noFill/>
              <a:ln w="12700">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0" name="Group 39">
                <a:extLst>
                  <a:ext uri="{FF2B5EF4-FFF2-40B4-BE49-F238E27FC236}">
                    <a16:creationId xmlns:a16="http://schemas.microsoft.com/office/drawing/2014/main" id="{22110165-BA60-AFE5-0BF3-7A049BA5CD00}"/>
                  </a:ext>
                </a:extLst>
              </p:cNvPr>
              <p:cNvGrpSpPr/>
              <p:nvPr/>
            </p:nvGrpSpPr>
            <p:grpSpPr>
              <a:xfrm>
                <a:off x="2962316" y="2199072"/>
                <a:ext cx="806879" cy="487579"/>
                <a:chOff x="2962316" y="2199072"/>
                <a:chExt cx="806879" cy="487579"/>
              </a:xfrm>
            </p:grpSpPr>
            <p:pic>
              <p:nvPicPr>
                <p:cNvPr id="41" name="Graphic 40" descr="User outline">
                  <a:extLst>
                    <a:ext uri="{FF2B5EF4-FFF2-40B4-BE49-F238E27FC236}">
                      <a16:creationId xmlns:a16="http://schemas.microsoft.com/office/drawing/2014/main" id="{702BA5F0-6528-21A6-D5B7-6E7FC60BB9FE}"/>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093806" y="2199072"/>
                  <a:ext cx="272142" cy="272142"/>
                </a:xfrm>
                <a:prstGeom prst="rect">
                  <a:avLst/>
                </a:prstGeom>
              </p:spPr>
            </p:pic>
            <p:grpSp>
              <p:nvGrpSpPr>
                <p:cNvPr id="42" name="Group 41">
                  <a:extLst>
                    <a:ext uri="{FF2B5EF4-FFF2-40B4-BE49-F238E27FC236}">
                      <a16:creationId xmlns:a16="http://schemas.microsoft.com/office/drawing/2014/main" id="{239AF7D1-BA70-F872-DB65-3EAB228052D8}"/>
                    </a:ext>
                  </a:extLst>
                </p:cNvPr>
                <p:cNvGrpSpPr/>
                <p:nvPr/>
              </p:nvGrpSpPr>
              <p:grpSpPr>
                <a:xfrm>
                  <a:off x="3397093" y="2215343"/>
                  <a:ext cx="241210" cy="199378"/>
                  <a:chOff x="632775" y="3674599"/>
                  <a:chExt cx="269662" cy="222895"/>
                </a:xfrm>
              </p:grpSpPr>
              <p:pic>
                <p:nvPicPr>
                  <p:cNvPr id="45" name="Graphic 44" descr="Paper outline">
                    <a:extLst>
                      <a:ext uri="{FF2B5EF4-FFF2-40B4-BE49-F238E27FC236}">
                        <a16:creationId xmlns:a16="http://schemas.microsoft.com/office/drawing/2014/main" id="{E88768A8-50D9-C57B-3193-BB2025BBD0E7}"/>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632775" y="3674599"/>
                    <a:ext cx="222893" cy="222895"/>
                  </a:xfrm>
                  <a:prstGeom prst="rect">
                    <a:avLst/>
                  </a:prstGeom>
                </p:spPr>
              </p:pic>
              <p:sp>
                <p:nvSpPr>
                  <p:cNvPr id="46" name="Oval 45">
                    <a:extLst>
                      <a:ext uri="{FF2B5EF4-FFF2-40B4-BE49-F238E27FC236}">
                        <a16:creationId xmlns:a16="http://schemas.microsoft.com/office/drawing/2014/main" id="{F58B9481-2AFB-85AE-A402-E1A84317B993}"/>
                      </a:ext>
                    </a:extLst>
                  </p:cNvPr>
                  <p:cNvSpPr/>
                  <p:nvPr/>
                </p:nvSpPr>
                <p:spPr>
                  <a:xfrm>
                    <a:off x="722941" y="3709489"/>
                    <a:ext cx="125646" cy="125646"/>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7" name="Graphic 46" descr="Magnifying glass outline">
                    <a:extLst>
                      <a:ext uri="{FF2B5EF4-FFF2-40B4-BE49-F238E27FC236}">
                        <a16:creationId xmlns:a16="http://schemas.microsoft.com/office/drawing/2014/main" id="{56438715-CAEF-DFA6-9428-6A69C75EEBF0}"/>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710538" y="3698573"/>
                    <a:ext cx="191899" cy="191900"/>
                  </a:xfrm>
                  <a:prstGeom prst="rect">
                    <a:avLst/>
                  </a:prstGeom>
                </p:spPr>
              </p:pic>
            </p:grpSp>
            <p:sp>
              <p:nvSpPr>
                <p:cNvPr id="43" name="TextBox 42">
                  <a:extLst>
                    <a:ext uri="{FF2B5EF4-FFF2-40B4-BE49-F238E27FC236}">
                      <a16:creationId xmlns:a16="http://schemas.microsoft.com/office/drawing/2014/main" id="{DA73043B-695A-BE2C-8083-868DA1F0DB98}"/>
                    </a:ext>
                  </a:extLst>
                </p:cNvPr>
                <p:cNvSpPr txBox="1"/>
                <p:nvPr/>
              </p:nvSpPr>
              <p:spPr>
                <a:xfrm>
                  <a:off x="2962316" y="2499282"/>
                  <a:ext cx="344711" cy="184666"/>
                </a:xfrm>
                <a:prstGeom prst="rect">
                  <a:avLst/>
                </a:prstGeom>
                <a:noFill/>
              </p:spPr>
              <p:txBody>
                <a:bodyPr wrap="square" lIns="0" tIns="0" rIns="0" bIns="0" rtlCol="0">
                  <a:spAutoFit/>
                </a:bodyPr>
                <a:lstStyle/>
                <a:p>
                  <a:pPr algn="ctr"/>
                  <a:r>
                    <a:rPr lang="en-US" sz="1200" dirty="0"/>
                    <a:t>User</a:t>
                  </a:r>
                </a:p>
              </p:txBody>
            </p:sp>
            <p:sp>
              <p:nvSpPr>
                <p:cNvPr id="44" name="TextBox 43">
                  <a:extLst>
                    <a:ext uri="{FF2B5EF4-FFF2-40B4-BE49-F238E27FC236}">
                      <a16:creationId xmlns:a16="http://schemas.microsoft.com/office/drawing/2014/main" id="{DD17FD4B-EDA9-9435-35F9-82AE4F13A750}"/>
                    </a:ext>
                  </a:extLst>
                </p:cNvPr>
                <p:cNvSpPr txBox="1"/>
                <p:nvPr/>
              </p:nvSpPr>
              <p:spPr>
                <a:xfrm>
                  <a:off x="3363955" y="2501985"/>
                  <a:ext cx="405240" cy="184666"/>
                </a:xfrm>
                <a:prstGeom prst="rect">
                  <a:avLst/>
                </a:prstGeom>
                <a:noFill/>
              </p:spPr>
              <p:txBody>
                <a:bodyPr wrap="square" lIns="0" tIns="0" rIns="0" bIns="0" rtlCol="0">
                  <a:spAutoFit/>
                </a:bodyPr>
                <a:lstStyle/>
                <a:p>
                  <a:pPr algn="ctr"/>
                  <a:r>
                    <a:rPr lang="en-US" sz="1200" dirty="0"/>
                    <a:t>Query</a:t>
                  </a:r>
                </a:p>
              </p:txBody>
            </p:sp>
          </p:grpSp>
        </p:grpSp>
        <p:grpSp>
          <p:nvGrpSpPr>
            <p:cNvPr id="18" name="Group 17">
              <a:extLst>
                <a:ext uri="{FF2B5EF4-FFF2-40B4-BE49-F238E27FC236}">
                  <a16:creationId xmlns:a16="http://schemas.microsoft.com/office/drawing/2014/main" id="{EF992319-77C3-556C-ACB9-FF253058A712}"/>
                </a:ext>
              </a:extLst>
            </p:cNvPr>
            <p:cNvGrpSpPr/>
            <p:nvPr/>
          </p:nvGrpSpPr>
          <p:grpSpPr>
            <a:xfrm>
              <a:off x="7845963" y="2799412"/>
              <a:ext cx="889488" cy="726364"/>
              <a:chOff x="3933748" y="2075133"/>
              <a:chExt cx="889488" cy="726364"/>
            </a:xfrm>
          </p:grpSpPr>
          <p:grpSp>
            <p:nvGrpSpPr>
              <p:cNvPr id="32" name="Group 31">
                <a:extLst>
                  <a:ext uri="{FF2B5EF4-FFF2-40B4-BE49-F238E27FC236}">
                    <a16:creationId xmlns:a16="http://schemas.microsoft.com/office/drawing/2014/main" id="{9D579632-AF6E-14AC-654B-F4C362E73D02}"/>
                  </a:ext>
                </a:extLst>
              </p:cNvPr>
              <p:cNvGrpSpPr/>
              <p:nvPr/>
            </p:nvGrpSpPr>
            <p:grpSpPr>
              <a:xfrm>
                <a:off x="3933748" y="2214311"/>
                <a:ext cx="889488" cy="466402"/>
                <a:chOff x="14620" y="2101995"/>
                <a:chExt cx="3089410" cy="1619928"/>
              </a:xfrm>
            </p:grpSpPr>
            <p:grpSp>
              <p:nvGrpSpPr>
                <p:cNvPr id="34" name="Group 33">
                  <a:extLst>
                    <a:ext uri="{FF2B5EF4-FFF2-40B4-BE49-F238E27FC236}">
                      <a16:creationId xmlns:a16="http://schemas.microsoft.com/office/drawing/2014/main" id="{13EF39F6-1284-9351-B190-FB9994236DE1}"/>
                    </a:ext>
                  </a:extLst>
                </p:cNvPr>
                <p:cNvGrpSpPr/>
                <p:nvPr/>
              </p:nvGrpSpPr>
              <p:grpSpPr>
                <a:xfrm>
                  <a:off x="230923" y="2101995"/>
                  <a:ext cx="2636116" cy="917689"/>
                  <a:chOff x="230923" y="2101995"/>
                  <a:chExt cx="2636116" cy="917689"/>
                </a:xfrm>
              </p:grpSpPr>
              <p:pic>
                <p:nvPicPr>
                  <p:cNvPr id="36" name="Graphic 35" descr="Document outline">
                    <a:extLst>
                      <a:ext uri="{FF2B5EF4-FFF2-40B4-BE49-F238E27FC236}">
                        <a16:creationId xmlns:a16="http://schemas.microsoft.com/office/drawing/2014/main" id="{2E40C2B4-449F-49AA-AE54-CCA6D2701ACA}"/>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1102124" y="2101995"/>
                    <a:ext cx="914401" cy="914400"/>
                  </a:xfrm>
                  <a:prstGeom prst="rect">
                    <a:avLst/>
                  </a:prstGeom>
                </p:spPr>
              </p:pic>
              <p:pic>
                <p:nvPicPr>
                  <p:cNvPr id="37" name="Graphic 36" descr="Link with solid fill">
                    <a:extLst>
                      <a:ext uri="{FF2B5EF4-FFF2-40B4-BE49-F238E27FC236}">
                        <a16:creationId xmlns:a16="http://schemas.microsoft.com/office/drawing/2014/main" id="{3F7E6927-F768-E05F-AFB6-2719FD282345}"/>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230923" y="2105284"/>
                    <a:ext cx="914401" cy="914400"/>
                  </a:xfrm>
                  <a:prstGeom prst="rect">
                    <a:avLst/>
                  </a:prstGeom>
                </p:spPr>
              </p:pic>
              <p:pic>
                <p:nvPicPr>
                  <p:cNvPr id="38" name="Graphic 37" descr="Database outline">
                    <a:extLst>
                      <a:ext uri="{FF2B5EF4-FFF2-40B4-BE49-F238E27FC236}">
                        <a16:creationId xmlns:a16="http://schemas.microsoft.com/office/drawing/2014/main" id="{6FBC40C0-E001-FE0B-2E66-B62C09F0D264}"/>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1952638" y="2105284"/>
                    <a:ext cx="914401" cy="914400"/>
                  </a:xfrm>
                  <a:prstGeom prst="rect">
                    <a:avLst/>
                  </a:prstGeom>
                </p:spPr>
              </p:pic>
            </p:grpSp>
            <p:sp>
              <p:nvSpPr>
                <p:cNvPr id="35" name="TextBox 34">
                  <a:extLst>
                    <a:ext uri="{FF2B5EF4-FFF2-40B4-BE49-F238E27FC236}">
                      <a16:creationId xmlns:a16="http://schemas.microsoft.com/office/drawing/2014/main" id="{1CC5B27F-6A00-C141-1E09-30F2C156762C}"/>
                    </a:ext>
                  </a:extLst>
                </p:cNvPr>
                <p:cNvSpPr txBox="1"/>
                <p:nvPr/>
              </p:nvSpPr>
              <p:spPr>
                <a:xfrm>
                  <a:off x="14620" y="3080533"/>
                  <a:ext cx="3089410" cy="641390"/>
                </a:xfrm>
                <a:prstGeom prst="rect">
                  <a:avLst/>
                </a:prstGeom>
                <a:noFill/>
              </p:spPr>
              <p:txBody>
                <a:bodyPr wrap="square" lIns="0" tIns="0" rIns="0" bIns="0" rtlCol="0">
                  <a:spAutoFit/>
                </a:bodyPr>
                <a:lstStyle/>
                <a:p>
                  <a:pPr algn="ctr"/>
                  <a:r>
                    <a:rPr lang="en-US" sz="1200" dirty="0"/>
                    <a:t>Docs</a:t>
                  </a:r>
                </a:p>
              </p:txBody>
            </p:sp>
          </p:grpSp>
          <p:sp>
            <p:nvSpPr>
              <p:cNvPr id="33" name="Rounded Rectangle 32">
                <a:extLst>
                  <a:ext uri="{FF2B5EF4-FFF2-40B4-BE49-F238E27FC236}">
                    <a16:creationId xmlns:a16="http://schemas.microsoft.com/office/drawing/2014/main" id="{1950BF8A-F76F-E1FF-459A-A0C6025897A9}"/>
                  </a:ext>
                </a:extLst>
              </p:cNvPr>
              <p:cNvSpPr/>
              <p:nvPr/>
            </p:nvSpPr>
            <p:spPr>
              <a:xfrm>
                <a:off x="3975389" y="2075133"/>
                <a:ext cx="823645" cy="726364"/>
              </a:xfrm>
              <a:prstGeom prst="roundRect">
                <a:avLst/>
              </a:prstGeom>
              <a:noFill/>
              <a:ln w="12700">
                <a:solidFill>
                  <a:srgbClr val="0961D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 name="Group 18">
              <a:extLst>
                <a:ext uri="{FF2B5EF4-FFF2-40B4-BE49-F238E27FC236}">
                  <a16:creationId xmlns:a16="http://schemas.microsoft.com/office/drawing/2014/main" id="{996F0462-6E90-8606-FE1F-E5F2CFB931FD}"/>
                </a:ext>
              </a:extLst>
            </p:cNvPr>
            <p:cNvGrpSpPr/>
            <p:nvPr/>
          </p:nvGrpSpPr>
          <p:grpSpPr>
            <a:xfrm>
              <a:off x="8927146" y="2820819"/>
              <a:ext cx="823645" cy="331805"/>
              <a:chOff x="3975389" y="2858905"/>
              <a:chExt cx="823645" cy="331805"/>
            </a:xfrm>
          </p:grpSpPr>
          <p:sp>
            <p:nvSpPr>
              <p:cNvPr id="29" name="Multidocument 28">
                <a:extLst>
                  <a:ext uri="{FF2B5EF4-FFF2-40B4-BE49-F238E27FC236}">
                    <a16:creationId xmlns:a16="http://schemas.microsoft.com/office/drawing/2014/main" id="{ACF570D7-625B-B8C6-F1A8-33CB5DD04A26}"/>
                  </a:ext>
                </a:extLst>
              </p:cNvPr>
              <p:cNvSpPr/>
              <p:nvPr/>
            </p:nvSpPr>
            <p:spPr>
              <a:xfrm>
                <a:off x="4028729" y="2951528"/>
                <a:ext cx="238494" cy="158271"/>
              </a:xfrm>
              <a:prstGeom prst="flowChartMultidocument">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en-US" sz="700" dirty="0">
                  <a:solidFill>
                    <a:srgbClr val="0961D4"/>
                  </a:solidFill>
                </a:endParaRPr>
              </a:p>
            </p:txBody>
          </p:sp>
          <p:sp>
            <p:nvSpPr>
              <p:cNvPr id="30" name="Rounded Rectangle 29">
                <a:extLst>
                  <a:ext uri="{FF2B5EF4-FFF2-40B4-BE49-F238E27FC236}">
                    <a16:creationId xmlns:a16="http://schemas.microsoft.com/office/drawing/2014/main" id="{EC55AD32-9450-EF78-8AAE-42172A0EF890}"/>
                  </a:ext>
                </a:extLst>
              </p:cNvPr>
              <p:cNvSpPr/>
              <p:nvPr/>
            </p:nvSpPr>
            <p:spPr>
              <a:xfrm>
                <a:off x="3975389" y="2858905"/>
                <a:ext cx="823645" cy="331805"/>
              </a:xfrm>
              <a:prstGeom prst="roundRect">
                <a:avLst/>
              </a:prstGeom>
              <a:noFill/>
              <a:ln w="12700">
                <a:solidFill>
                  <a:srgbClr val="0961D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extBox 30">
                <a:extLst>
                  <a:ext uri="{FF2B5EF4-FFF2-40B4-BE49-F238E27FC236}">
                    <a16:creationId xmlns:a16="http://schemas.microsoft.com/office/drawing/2014/main" id="{3BC28A0C-80D9-E622-7798-39857C7EEE61}"/>
                  </a:ext>
                </a:extLst>
              </p:cNvPr>
              <p:cNvSpPr txBox="1"/>
              <p:nvPr/>
            </p:nvSpPr>
            <p:spPr>
              <a:xfrm>
                <a:off x="4305220" y="2932473"/>
                <a:ext cx="455816" cy="184666"/>
              </a:xfrm>
              <a:prstGeom prst="rect">
                <a:avLst/>
              </a:prstGeom>
              <a:noFill/>
            </p:spPr>
            <p:txBody>
              <a:bodyPr wrap="square" lIns="0" tIns="0" rIns="0" bIns="0" rtlCol="0">
                <a:spAutoFit/>
              </a:bodyPr>
              <a:lstStyle/>
              <a:p>
                <a:pPr algn="ctr"/>
                <a:r>
                  <a:rPr lang="en-US" sz="1200" dirty="0"/>
                  <a:t>Chunk</a:t>
                </a:r>
              </a:p>
            </p:txBody>
          </p:sp>
        </p:grpSp>
        <p:sp>
          <p:nvSpPr>
            <p:cNvPr id="27" name="Rounded Rectangle 26">
              <a:extLst>
                <a:ext uri="{FF2B5EF4-FFF2-40B4-BE49-F238E27FC236}">
                  <a16:creationId xmlns:a16="http://schemas.microsoft.com/office/drawing/2014/main" id="{2918F104-BDDC-F957-D8FC-EE5624DC703A}"/>
                </a:ext>
              </a:extLst>
            </p:cNvPr>
            <p:cNvSpPr/>
            <p:nvPr/>
          </p:nvSpPr>
          <p:spPr>
            <a:xfrm>
              <a:off x="8927146" y="3193971"/>
              <a:ext cx="823645" cy="331805"/>
            </a:xfrm>
            <a:prstGeom prst="roundRect">
              <a:avLst/>
            </a:prstGeom>
            <a:noFill/>
            <a:ln w="12700">
              <a:solidFill>
                <a:srgbClr val="0961D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003EF331-1F00-B4F2-9AA4-7FA4B2CBBA50}"/>
                </a:ext>
              </a:extLst>
            </p:cNvPr>
            <p:cNvSpPr txBox="1"/>
            <p:nvPr/>
          </p:nvSpPr>
          <p:spPr>
            <a:xfrm>
              <a:off x="9262915" y="3258142"/>
              <a:ext cx="455816" cy="184666"/>
            </a:xfrm>
            <a:prstGeom prst="rect">
              <a:avLst/>
            </a:prstGeom>
            <a:noFill/>
          </p:spPr>
          <p:txBody>
            <a:bodyPr wrap="square" lIns="0" tIns="0" rIns="0" bIns="0" rtlCol="0">
              <a:spAutoFit/>
            </a:bodyPr>
            <a:lstStyle/>
            <a:p>
              <a:pPr algn="ctr"/>
              <a:r>
                <a:rPr lang="en-US" sz="1200" dirty="0"/>
                <a:t>Vector</a:t>
              </a:r>
            </a:p>
          </p:txBody>
        </p:sp>
        <p:sp>
          <p:nvSpPr>
            <p:cNvPr id="21" name="Rounded Rectangle 20">
              <a:extLst>
                <a:ext uri="{FF2B5EF4-FFF2-40B4-BE49-F238E27FC236}">
                  <a16:creationId xmlns:a16="http://schemas.microsoft.com/office/drawing/2014/main" id="{22203460-03BF-701D-3579-6ED044BECC04}"/>
                </a:ext>
              </a:extLst>
            </p:cNvPr>
            <p:cNvSpPr/>
            <p:nvPr/>
          </p:nvSpPr>
          <p:spPr>
            <a:xfrm>
              <a:off x="9966688" y="1889986"/>
              <a:ext cx="823645" cy="1631555"/>
            </a:xfrm>
            <a:prstGeom prst="roundRect">
              <a:avLst/>
            </a:prstGeom>
            <a:noFill/>
            <a:ln w="12700">
              <a:solidFill>
                <a:srgbClr val="0961D4"/>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1200" dirty="0">
                  <a:solidFill>
                    <a:schemeClr val="tx1"/>
                  </a:solidFill>
                </a:rPr>
                <a:t>Context Retrieval</a:t>
              </a:r>
            </a:p>
          </p:txBody>
        </p:sp>
        <p:sp>
          <p:nvSpPr>
            <p:cNvPr id="22" name="Down Arrow 21">
              <a:extLst>
                <a:ext uri="{FF2B5EF4-FFF2-40B4-BE49-F238E27FC236}">
                  <a16:creationId xmlns:a16="http://schemas.microsoft.com/office/drawing/2014/main" id="{285B0869-397D-1ACD-7DE8-043A69422B82}"/>
                </a:ext>
              </a:extLst>
            </p:cNvPr>
            <p:cNvSpPr/>
            <p:nvPr/>
          </p:nvSpPr>
          <p:spPr>
            <a:xfrm rot="16200000">
              <a:off x="9296971" y="1612544"/>
              <a:ext cx="83388" cy="1243347"/>
            </a:xfrm>
            <a:prstGeom prst="downArrow">
              <a:avLst/>
            </a:prstGeom>
            <a:solidFill>
              <a:srgbClr val="0961D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Down Arrow 22">
              <a:extLst>
                <a:ext uri="{FF2B5EF4-FFF2-40B4-BE49-F238E27FC236}">
                  <a16:creationId xmlns:a16="http://schemas.microsoft.com/office/drawing/2014/main" id="{5BEDF86A-FD9F-13B2-4716-B30EE946C8CE}"/>
                </a:ext>
              </a:extLst>
            </p:cNvPr>
            <p:cNvSpPr/>
            <p:nvPr/>
          </p:nvSpPr>
          <p:spPr>
            <a:xfrm rot="16200000">
              <a:off x="8770923" y="3078949"/>
              <a:ext cx="79595" cy="187458"/>
            </a:xfrm>
            <a:prstGeom prst="downArrow">
              <a:avLst/>
            </a:prstGeom>
            <a:solidFill>
              <a:srgbClr val="0961D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Down Arrow 23">
              <a:extLst>
                <a:ext uri="{FF2B5EF4-FFF2-40B4-BE49-F238E27FC236}">
                  <a16:creationId xmlns:a16="http://schemas.microsoft.com/office/drawing/2014/main" id="{F4883389-B850-00D7-19C4-5E31EB1B0432}"/>
                </a:ext>
              </a:extLst>
            </p:cNvPr>
            <p:cNvSpPr/>
            <p:nvPr/>
          </p:nvSpPr>
          <p:spPr>
            <a:xfrm rot="16200000">
              <a:off x="9804114" y="3075199"/>
              <a:ext cx="79595" cy="187459"/>
            </a:xfrm>
            <a:prstGeom prst="downArrow">
              <a:avLst/>
            </a:prstGeom>
            <a:solidFill>
              <a:srgbClr val="0961D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8AFB71DA-F999-E109-769E-FB87AD72F5E7}"/>
                </a:ext>
              </a:extLst>
            </p:cNvPr>
            <p:cNvSpPr/>
            <p:nvPr/>
          </p:nvSpPr>
          <p:spPr>
            <a:xfrm>
              <a:off x="7630670" y="2728222"/>
              <a:ext cx="2201052" cy="1064105"/>
            </a:xfrm>
            <a:prstGeom prst="rect">
              <a:avLst/>
            </a:prstGeom>
            <a:noFill/>
            <a:ln>
              <a:solidFill>
                <a:srgbClr val="0961D4"/>
              </a:solidFill>
              <a:prstDash val="sysDot"/>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b" anchorCtr="0"/>
            <a:lstStyle/>
            <a:p>
              <a:pPr algn="ctr"/>
              <a:r>
                <a:rPr lang="en-US" sz="1200" b="1" dirty="0">
                  <a:solidFill>
                    <a:schemeClr val="tx1"/>
                  </a:solidFill>
                </a:rPr>
                <a:t>Ingestion &amp; Index</a:t>
              </a:r>
            </a:p>
          </p:txBody>
        </p:sp>
        <p:grpSp>
          <p:nvGrpSpPr>
            <p:cNvPr id="53" name="Group 52">
              <a:extLst>
                <a:ext uri="{FF2B5EF4-FFF2-40B4-BE49-F238E27FC236}">
                  <a16:creationId xmlns:a16="http://schemas.microsoft.com/office/drawing/2014/main" id="{FCD46106-6700-2B55-4A3A-F4DADA1D576B}"/>
                </a:ext>
              </a:extLst>
            </p:cNvPr>
            <p:cNvGrpSpPr/>
            <p:nvPr/>
          </p:nvGrpSpPr>
          <p:grpSpPr>
            <a:xfrm>
              <a:off x="8933497" y="3201860"/>
              <a:ext cx="352385" cy="326805"/>
              <a:chOff x="-3028695" y="3390421"/>
              <a:chExt cx="1246548" cy="1156062"/>
            </a:xfrm>
          </p:grpSpPr>
          <p:pic>
            <p:nvPicPr>
              <p:cNvPr id="54" name="Graphic 53" descr="Database with solid fill">
                <a:extLst>
                  <a:ext uri="{FF2B5EF4-FFF2-40B4-BE49-F238E27FC236}">
                    <a16:creationId xmlns:a16="http://schemas.microsoft.com/office/drawing/2014/main" id="{E6B4650B-484F-E3BD-D6BD-B2525DEEF43C}"/>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2574380" y="3390421"/>
                <a:ext cx="792233" cy="792233"/>
              </a:xfrm>
              <a:prstGeom prst="rect">
                <a:avLst/>
              </a:prstGeom>
            </p:spPr>
          </p:pic>
          <p:sp>
            <p:nvSpPr>
              <p:cNvPr id="55" name="Data 64">
                <a:extLst>
                  <a:ext uri="{FF2B5EF4-FFF2-40B4-BE49-F238E27FC236}">
                    <a16:creationId xmlns:a16="http://schemas.microsoft.com/office/drawing/2014/main" id="{D9A59E03-6955-130E-5C11-838BEC407DD1}"/>
                  </a:ext>
                </a:extLst>
              </p:cNvPr>
              <p:cNvSpPr/>
              <p:nvPr/>
            </p:nvSpPr>
            <p:spPr>
              <a:xfrm rot="5400000">
                <a:off x="-2655599" y="3894260"/>
                <a:ext cx="576289" cy="295754"/>
              </a:xfrm>
              <a:custGeom>
                <a:avLst/>
                <a:gdLst>
                  <a:gd name="connsiteX0" fmla="*/ 0 w 10000"/>
                  <a:gd name="connsiteY0" fmla="*/ 10000 h 10000"/>
                  <a:gd name="connsiteX1" fmla="*/ 2000 w 10000"/>
                  <a:gd name="connsiteY1" fmla="*/ 0 h 10000"/>
                  <a:gd name="connsiteX2" fmla="*/ 10000 w 10000"/>
                  <a:gd name="connsiteY2" fmla="*/ 0 h 10000"/>
                  <a:gd name="connsiteX3" fmla="*/ 8000 w 10000"/>
                  <a:gd name="connsiteY3" fmla="*/ 10000 h 10000"/>
                  <a:gd name="connsiteX4" fmla="*/ 0 w 10000"/>
                  <a:gd name="connsiteY4" fmla="*/ 10000 h 10000"/>
                  <a:gd name="connsiteX0" fmla="*/ 0 w 10000"/>
                  <a:gd name="connsiteY0" fmla="*/ 10000 h 10000"/>
                  <a:gd name="connsiteX1" fmla="*/ 2331 w 10000"/>
                  <a:gd name="connsiteY1" fmla="*/ 0 h 10000"/>
                  <a:gd name="connsiteX2" fmla="*/ 10000 w 10000"/>
                  <a:gd name="connsiteY2" fmla="*/ 0 h 10000"/>
                  <a:gd name="connsiteX3" fmla="*/ 8000 w 10000"/>
                  <a:gd name="connsiteY3" fmla="*/ 10000 h 10000"/>
                  <a:gd name="connsiteX4" fmla="*/ 0 w 10000"/>
                  <a:gd name="connsiteY4" fmla="*/ 10000 h 10000"/>
                  <a:gd name="connsiteX0" fmla="*/ 0 w 10000"/>
                  <a:gd name="connsiteY0" fmla="*/ 10000 h 10000"/>
                  <a:gd name="connsiteX1" fmla="*/ 2331 w 10000"/>
                  <a:gd name="connsiteY1" fmla="*/ 0 h 10000"/>
                  <a:gd name="connsiteX2" fmla="*/ 10000 w 10000"/>
                  <a:gd name="connsiteY2" fmla="*/ 0 h 10000"/>
                  <a:gd name="connsiteX3" fmla="*/ 7669 w 10000"/>
                  <a:gd name="connsiteY3" fmla="*/ 9893 h 10000"/>
                  <a:gd name="connsiteX4" fmla="*/ 0 w 10000"/>
                  <a:gd name="connsiteY4" fmla="*/ 1000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0" y="10000"/>
                    </a:moveTo>
                    <a:lnTo>
                      <a:pt x="2331" y="0"/>
                    </a:lnTo>
                    <a:lnTo>
                      <a:pt x="10000" y="0"/>
                    </a:lnTo>
                    <a:lnTo>
                      <a:pt x="7669" y="9893"/>
                    </a:lnTo>
                    <a:lnTo>
                      <a:pt x="0" y="10000"/>
                    </a:lnTo>
                    <a:close/>
                  </a:path>
                </a:pathLst>
              </a:custGeom>
              <a:solidFill>
                <a:srgbClr val="01010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6" name="Graphic 55" descr="Cube with solid fill">
                <a:extLst>
                  <a:ext uri="{FF2B5EF4-FFF2-40B4-BE49-F238E27FC236}">
                    <a16:creationId xmlns:a16="http://schemas.microsoft.com/office/drawing/2014/main" id="{E3EE6A2F-0D8E-5C5F-C01F-CBD7722578A5}"/>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3028695" y="3632083"/>
                <a:ext cx="914400" cy="914400"/>
              </a:xfrm>
              <a:prstGeom prst="rect">
                <a:avLst/>
              </a:prstGeom>
            </p:spPr>
          </p:pic>
        </p:grpSp>
      </p:grpSp>
      <p:sp>
        <p:nvSpPr>
          <p:cNvPr id="61" name="TextBox 60">
            <a:extLst>
              <a:ext uri="{FF2B5EF4-FFF2-40B4-BE49-F238E27FC236}">
                <a16:creationId xmlns:a16="http://schemas.microsoft.com/office/drawing/2014/main" id="{629836C1-27C8-E09F-6B2F-F316D7AF9CE8}"/>
              </a:ext>
            </a:extLst>
          </p:cNvPr>
          <p:cNvSpPr txBox="1"/>
          <p:nvPr/>
        </p:nvSpPr>
        <p:spPr>
          <a:xfrm>
            <a:off x="7197262" y="649763"/>
            <a:ext cx="2666114" cy="369332"/>
          </a:xfrm>
          <a:prstGeom prst="rect">
            <a:avLst/>
          </a:prstGeom>
          <a:noFill/>
        </p:spPr>
        <p:txBody>
          <a:bodyPr wrap="none" rtlCol="0">
            <a:spAutoFit/>
          </a:bodyPr>
          <a:lstStyle/>
          <a:p>
            <a:r>
              <a:rPr lang="en-US" dirty="0"/>
              <a:t>&lt;div </a:t>
            </a:r>
            <a:r>
              <a:rPr lang="en-US" b="0" i="0" dirty="0">
                <a:solidFill>
                  <a:srgbClr val="FF0000"/>
                </a:solidFill>
                <a:effectLst/>
                <a:latin typeface="Consolas" panose="020B0609020204030204" pitchFamily="49" charset="0"/>
              </a:rPr>
              <a:t>class</a:t>
            </a:r>
            <a:r>
              <a:rPr lang="en-US" b="0" i="0" dirty="0">
                <a:solidFill>
                  <a:srgbClr val="0961D4"/>
                </a:solidFill>
                <a:effectLst/>
                <a:latin typeface="Consolas" panose="020B0609020204030204" pitchFamily="49" charset="0"/>
              </a:rPr>
              <a:t>="GARBAGE"</a:t>
            </a:r>
            <a:r>
              <a:rPr lang="en-US" dirty="0"/>
              <a:t>&gt;</a:t>
            </a:r>
          </a:p>
        </p:txBody>
      </p:sp>
      <p:sp>
        <p:nvSpPr>
          <p:cNvPr id="62" name="TextBox 61">
            <a:extLst>
              <a:ext uri="{FF2B5EF4-FFF2-40B4-BE49-F238E27FC236}">
                <a16:creationId xmlns:a16="http://schemas.microsoft.com/office/drawing/2014/main" id="{DE175788-77A7-79AC-2646-E0E796665858}"/>
              </a:ext>
            </a:extLst>
          </p:cNvPr>
          <p:cNvSpPr txBox="1"/>
          <p:nvPr/>
        </p:nvSpPr>
        <p:spPr>
          <a:xfrm>
            <a:off x="11105793" y="649763"/>
            <a:ext cx="784189" cy="369332"/>
          </a:xfrm>
          <a:prstGeom prst="rect">
            <a:avLst/>
          </a:prstGeom>
          <a:noFill/>
        </p:spPr>
        <p:txBody>
          <a:bodyPr wrap="none" rtlCol="0">
            <a:spAutoFit/>
          </a:bodyPr>
          <a:lstStyle/>
          <a:p>
            <a:r>
              <a:rPr lang="en-US" dirty="0"/>
              <a:t>&lt;/div&gt;</a:t>
            </a:r>
          </a:p>
        </p:txBody>
      </p:sp>
      <p:pic>
        <p:nvPicPr>
          <p:cNvPr id="2050" name="Picture 2" descr="Example qrencode">
            <a:extLst>
              <a:ext uri="{FF2B5EF4-FFF2-40B4-BE49-F238E27FC236}">
                <a16:creationId xmlns:a16="http://schemas.microsoft.com/office/drawing/2014/main" id="{A9C69ABE-6552-ED7E-475A-3C8B3FE21E25}"/>
              </a:ext>
            </a:extLst>
          </p:cNvPr>
          <p:cNvPicPr>
            <a:picLocks noChangeAspect="1" noChangeArrowheads="1"/>
          </p:cNvPicPr>
          <p:nvPr/>
        </p:nvPicPr>
        <p:blipFill rotWithShape="1">
          <a:blip r:embed="rId23">
            <a:extLst>
              <a:ext uri="{28A0092B-C50C-407E-A947-70E740481C1C}">
                <a14:useLocalDpi xmlns:a14="http://schemas.microsoft.com/office/drawing/2010/main" val="0"/>
              </a:ext>
            </a:extLst>
          </a:blip>
          <a:srcRect l="933" t="21652" r="58827" b="4637"/>
          <a:stretch/>
        </p:blipFill>
        <p:spPr bwMode="auto">
          <a:xfrm>
            <a:off x="9821509" y="124257"/>
            <a:ext cx="1303679" cy="1440346"/>
          </a:xfrm>
          <a:prstGeom prst="rect">
            <a:avLst/>
          </a:prstGeom>
          <a:noFill/>
          <a:extLst>
            <a:ext uri="{909E8E84-426E-40DD-AFC4-6F175D3DCCD1}">
              <a14:hiddenFill xmlns:a14="http://schemas.microsoft.com/office/drawing/2010/main">
                <a:solidFill>
                  <a:srgbClr val="FFFFFF"/>
                </a:solidFill>
              </a14:hiddenFill>
            </a:ext>
          </a:extLst>
        </p:spPr>
      </p:pic>
      <p:pic>
        <p:nvPicPr>
          <p:cNvPr id="63" name="Picture 62">
            <a:extLst>
              <a:ext uri="{FF2B5EF4-FFF2-40B4-BE49-F238E27FC236}">
                <a16:creationId xmlns:a16="http://schemas.microsoft.com/office/drawing/2014/main" id="{E840D197-3AC6-6093-BCD3-FEBC39B91FF2}"/>
              </a:ext>
            </a:extLst>
          </p:cNvPr>
          <p:cNvPicPr>
            <a:picLocks noChangeAspect="1"/>
          </p:cNvPicPr>
          <p:nvPr/>
        </p:nvPicPr>
        <p:blipFill>
          <a:blip r:embed="rId24"/>
          <a:stretch>
            <a:fillRect/>
          </a:stretch>
        </p:blipFill>
        <p:spPr>
          <a:xfrm>
            <a:off x="6980928" y="4338311"/>
            <a:ext cx="2459877" cy="1930845"/>
          </a:xfrm>
          <a:prstGeom prst="rect">
            <a:avLst/>
          </a:prstGeom>
        </p:spPr>
      </p:pic>
      <p:sp>
        <p:nvSpPr>
          <p:cNvPr id="3" name="TextBox 2">
            <a:extLst>
              <a:ext uri="{FF2B5EF4-FFF2-40B4-BE49-F238E27FC236}">
                <a16:creationId xmlns:a16="http://schemas.microsoft.com/office/drawing/2014/main" id="{008464D1-CAC6-0040-DF5D-FFFE898C88F7}"/>
              </a:ext>
            </a:extLst>
          </p:cNvPr>
          <p:cNvSpPr txBox="1"/>
          <p:nvPr/>
        </p:nvSpPr>
        <p:spPr>
          <a:xfrm>
            <a:off x="9737677" y="6389738"/>
            <a:ext cx="2032173" cy="215444"/>
          </a:xfrm>
          <a:prstGeom prst="rect">
            <a:avLst/>
          </a:prstGeom>
          <a:noFill/>
        </p:spPr>
        <p:txBody>
          <a:bodyPr wrap="square" lIns="0" tIns="0" rIns="0" bIns="0">
            <a:spAutoFit/>
          </a:bodyPr>
          <a:lstStyle/>
          <a:p>
            <a:pPr algn="r"/>
            <a:r>
              <a:rPr lang="en-US" sz="1400" dirty="0"/>
              <a:t>https://</a:t>
            </a:r>
            <a:r>
              <a:rPr lang="en-US" sz="1400" dirty="0" err="1"/>
              <a:t>linktr.ee</a:t>
            </a:r>
            <a:r>
              <a:rPr lang="en-US" sz="1400" dirty="0"/>
              <a:t>/</a:t>
            </a:r>
            <a:r>
              <a:rPr lang="en-US" sz="1400" dirty="0" err="1"/>
              <a:t>qdrddr</a:t>
            </a:r>
            <a:endParaRPr lang="en-US" sz="1400" dirty="0"/>
          </a:p>
        </p:txBody>
      </p:sp>
    </p:spTree>
    <p:extLst>
      <p:ext uri="{BB962C8B-B14F-4D97-AF65-F5344CB8AC3E}">
        <p14:creationId xmlns:p14="http://schemas.microsoft.com/office/powerpoint/2010/main" val="3423546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071"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a:extLst>
            <a:ext uri="{FF2B5EF4-FFF2-40B4-BE49-F238E27FC236}">
              <a16:creationId xmlns:a16="http://schemas.microsoft.com/office/drawing/2014/main" id="{08C774A2-73FB-04CE-8622-65C8EF2F2047}"/>
            </a:ext>
          </a:extLst>
        </p:cNvPr>
        <p:cNvGrpSpPr/>
        <p:nvPr/>
      </p:nvGrpSpPr>
      <p:grpSpPr>
        <a:xfrm>
          <a:off x="0" y="0"/>
          <a:ext cx="0" cy="0"/>
          <a:chOff x="0" y="0"/>
          <a:chExt cx="0" cy="0"/>
        </a:xfrm>
      </p:grpSpPr>
      <p:sp useBgFill="1">
        <p:nvSpPr>
          <p:cNvPr id="1030" name="Rectangle 1029">
            <a:extLst>
              <a:ext uri="{FF2B5EF4-FFF2-40B4-BE49-F238E27FC236}">
                <a16:creationId xmlns:a16="http://schemas.microsoft.com/office/drawing/2014/main" id="{81F10203-3627-B04F-4C03-B7ABEA8D73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4E41A6E-02F9-CFBF-3172-6DE38492CFBB}"/>
              </a:ext>
            </a:extLst>
          </p:cNvPr>
          <p:cNvSpPr>
            <a:spLocks noGrp="1"/>
          </p:cNvSpPr>
          <p:nvPr>
            <p:ph type="title"/>
          </p:nvPr>
        </p:nvSpPr>
        <p:spPr>
          <a:xfrm>
            <a:off x="572493" y="238539"/>
            <a:ext cx="11225930" cy="1434415"/>
          </a:xfrm>
        </p:spPr>
        <p:txBody>
          <a:bodyPr vert="horz" lIns="91440" tIns="45720" rIns="91440" bIns="45720" rtlCol="0" anchor="b">
            <a:normAutofit fontScale="90000"/>
          </a:bodyPr>
          <a:lstStyle/>
          <a:p>
            <a:r>
              <a:rPr lang="en-US" sz="5400" dirty="0"/>
              <a:t>Vector DB, Embeddings, Semantic Similarity</a:t>
            </a:r>
          </a:p>
        </p:txBody>
      </p:sp>
      <p:sp>
        <p:nvSpPr>
          <p:cNvPr id="1035" name="sketchy line">
            <a:extLst>
              <a:ext uri="{FF2B5EF4-FFF2-40B4-BE49-F238E27FC236}">
                <a16:creationId xmlns:a16="http://schemas.microsoft.com/office/drawing/2014/main" id="{7BE6E540-168C-EE94-B04C-B87A8C5F18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ontent Placeholder 6">
            <a:extLst>
              <a:ext uri="{FF2B5EF4-FFF2-40B4-BE49-F238E27FC236}">
                <a16:creationId xmlns:a16="http://schemas.microsoft.com/office/drawing/2014/main" id="{9B963465-5C0A-140D-A859-CB36068D8BEE}"/>
              </a:ext>
            </a:extLst>
          </p:cNvPr>
          <p:cNvSpPr>
            <a:spLocks noGrp="1"/>
          </p:cNvSpPr>
          <p:nvPr>
            <p:ph idx="1"/>
          </p:nvPr>
        </p:nvSpPr>
        <p:spPr>
          <a:xfrm>
            <a:off x="-3247537" y="1813741"/>
            <a:ext cx="1998944" cy="1603375"/>
          </a:xfrm>
        </p:spPr>
        <p:txBody>
          <a:bodyPr/>
          <a:lstStyle/>
          <a:p>
            <a:r>
              <a:rPr lang="en-US" dirty="0"/>
              <a:t>Milvus</a:t>
            </a:r>
          </a:p>
          <a:p>
            <a:r>
              <a:rPr lang="en-US" dirty="0"/>
              <a:t>Weavite</a:t>
            </a:r>
          </a:p>
          <a:p>
            <a:r>
              <a:rPr lang="en-US" dirty="0"/>
              <a:t>Pinecone</a:t>
            </a:r>
          </a:p>
        </p:txBody>
      </p:sp>
      <p:graphicFrame>
        <p:nvGraphicFramePr>
          <p:cNvPr id="9" name="Table 8">
            <a:extLst>
              <a:ext uri="{FF2B5EF4-FFF2-40B4-BE49-F238E27FC236}">
                <a16:creationId xmlns:a16="http://schemas.microsoft.com/office/drawing/2014/main" id="{8B830F77-66CA-932C-941F-F0390879767F}"/>
              </a:ext>
            </a:extLst>
          </p:cNvPr>
          <p:cNvGraphicFramePr>
            <a:graphicFrameLocks noGrp="1"/>
          </p:cNvGraphicFramePr>
          <p:nvPr>
            <p:extLst>
              <p:ext uri="{D42A27DB-BD31-4B8C-83A1-F6EECF244321}">
                <p14:modId xmlns:p14="http://schemas.microsoft.com/office/powerpoint/2010/main" val="431964269"/>
              </p:ext>
            </p:extLst>
          </p:nvPr>
        </p:nvGraphicFramePr>
        <p:xfrm>
          <a:off x="3475308" y="1825625"/>
          <a:ext cx="8128000" cy="1112520"/>
        </p:xfrm>
        <a:graphic>
          <a:graphicData uri="http://schemas.openxmlformats.org/drawingml/2006/table">
            <a:tbl>
              <a:tblPr firstRow="1" bandRow="1">
                <a:tableStyleId>{E929F9F4-4A8F-4326-A1B4-22849713DDAB}</a:tableStyleId>
              </a:tblPr>
              <a:tblGrid>
                <a:gridCol w="2032000">
                  <a:extLst>
                    <a:ext uri="{9D8B030D-6E8A-4147-A177-3AD203B41FA5}">
                      <a16:colId xmlns:a16="http://schemas.microsoft.com/office/drawing/2014/main" val="672740377"/>
                    </a:ext>
                  </a:extLst>
                </a:gridCol>
                <a:gridCol w="2032000">
                  <a:extLst>
                    <a:ext uri="{9D8B030D-6E8A-4147-A177-3AD203B41FA5}">
                      <a16:colId xmlns:a16="http://schemas.microsoft.com/office/drawing/2014/main" val="3567175064"/>
                    </a:ext>
                  </a:extLst>
                </a:gridCol>
                <a:gridCol w="2032000">
                  <a:extLst>
                    <a:ext uri="{9D8B030D-6E8A-4147-A177-3AD203B41FA5}">
                      <a16:colId xmlns:a16="http://schemas.microsoft.com/office/drawing/2014/main" val="1143417390"/>
                    </a:ext>
                  </a:extLst>
                </a:gridCol>
                <a:gridCol w="2032000">
                  <a:extLst>
                    <a:ext uri="{9D8B030D-6E8A-4147-A177-3AD203B41FA5}">
                      <a16:colId xmlns:a16="http://schemas.microsoft.com/office/drawing/2014/main" val="1709740878"/>
                    </a:ext>
                  </a:extLst>
                </a:gridCol>
              </a:tblGrid>
              <a:tr h="370840">
                <a:tc>
                  <a:txBody>
                    <a:bodyPr/>
                    <a:lstStyle/>
                    <a:p>
                      <a:r>
                        <a:rPr lang="en-US" dirty="0"/>
                        <a:t>City</a:t>
                      </a:r>
                    </a:p>
                  </a:txBody>
                  <a:tcPr/>
                </a:tc>
                <a:tc>
                  <a:txBody>
                    <a:bodyPr/>
                    <a:lstStyle/>
                    <a:p>
                      <a:r>
                        <a:rPr lang="en-US" dirty="0"/>
                        <a:t>Latitude</a:t>
                      </a:r>
                    </a:p>
                  </a:txBody>
                  <a:tcPr/>
                </a:tc>
                <a:tc>
                  <a:txBody>
                    <a:bodyPr/>
                    <a:lstStyle/>
                    <a:p>
                      <a:r>
                        <a:rPr lang="en-US" dirty="0"/>
                        <a:t>Longitude</a:t>
                      </a:r>
                    </a:p>
                  </a:txBody>
                  <a:tcPr/>
                </a:tc>
                <a:tc>
                  <a:txBody>
                    <a:bodyPr/>
                    <a:lstStyle/>
                    <a:p>
                      <a:r>
                        <a:rPr lang="en-US" dirty="0"/>
                        <a:t>Population</a:t>
                      </a:r>
                    </a:p>
                  </a:txBody>
                  <a:tcPr/>
                </a:tc>
                <a:extLst>
                  <a:ext uri="{0D108BD9-81ED-4DB2-BD59-A6C34878D82A}">
                    <a16:rowId xmlns:a16="http://schemas.microsoft.com/office/drawing/2014/main" val="2828906335"/>
                  </a:ext>
                </a:extLst>
              </a:tr>
              <a:tr h="370840">
                <a:tc>
                  <a:txBody>
                    <a:bodyPr/>
                    <a:lstStyle/>
                    <a:p>
                      <a:r>
                        <a:rPr lang="en-US" dirty="0"/>
                        <a:t>Chicago, IL</a:t>
                      </a:r>
                    </a:p>
                  </a:txBody>
                  <a:tcPr>
                    <a:solidFill>
                      <a:srgbClr val="0961D4"/>
                    </a:solidFill>
                  </a:tcPr>
                </a:tc>
                <a:tc>
                  <a:txBody>
                    <a:bodyPr/>
                    <a:lstStyle/>
                    <a:p>
                      <a:r>
                        <a:rPr lang="en-US" dirty="0"/>
                        <a:t>41°88’18”N</a:t>
                      </a:r>
                    </a:p>
                  </a:txBody>
                  <a:tcPr>
                    <a:solidFill>
                      <a:srgbClr val="0961D4"/>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-87°62’31”W</a:t>
                      </a:r>
                    </a:p>
                  </a:txBody>
                  <a:tcPr>
                    <a:solidFill>
                      <a:srgbClr val="0961D4"/>
                    </a:solidFill>
                  </a:tcPr>
                </a:tc>
                <a:tc>
                  <a:txBody>
                    <a:bodyPr/>
                    <a:lstStyle/>
                    <a:p>
                      <a:r>
                        <a:rPr lang="en-US" dirty="0"/>
                        <a:t>2, 668,000</a:t>
                      </a:r>
                    </a:p>
                  </a:txBody>
                  <a:tcPr>
                    <a:solidFill>
                      <a:srgbClr val="0961D4"/>
                    </a:solidFill>
                  </a:tcPr>
                </a:tc>
                <a:extLst>
                  <a:ext uri="{0D108BD9-81ED-4DB2-BD59-A6C34878D82A}">
                    <a16:rowId xmlns:a16="http://schemas.microsoft.com/office/drawing/2014/main" val="562877999"/>
                  </a:ext>
                </a:extLst>
              </a:tr>
              <a:tr h="370840">
                <a:tc>
                  <a:txBody>
                    <a:bodyPr/>
                    <a:lstStyle/>
                    <a:p>
                      <a:r>
                        <a:rPr lang="en-US" dirty="0"/>
                        <a:t>Cicero, IL</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41°84’56”N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-87°75’39”W</a:t>
                      </a:r>
                    </a:p>
                  </a:txBody>
                  <a:tcPr/>
                </a:tc>
                <a:tc>
                  <a:txBody>
                    <a:bodyPr/>
                    <a:lstStyle/>
                    <a:p>
                      <a:r>
                        <a:rPr lang="en-US" dirty="0"/>
                        <a:t>81,919</a:t>
                      </a:r>
                    </a:p>
                  </a:txBody>
                  <a:tcPr/>
                </a:tc>
                <a:extLst>
                  <a:ext uri="{0D108BD9-81ED-4DB2-BD59-A6C34878D82A}">
                    <a16:rowId xmlns:a16="http://schemas.microsoft.com/office/drawing/2014/main" val="4175155403"/>
                  </a:ext>
                </a:extLst>
              </a:tr>
            </a:tbl>
          </a:graphicData>
        </a:graphic>
      </p:graphicFrame>
      <p:sp>
        <p:nvSpPr>
          <p:cNvPr id="16" name="TextBox 15">
            <a:extLst>
              <a:ext uri="{FF2B5EF4-FFF2-40B4-BE49-F238E27FC236}">
                <a16:creationId xmlns:a16="http://schemas.microsoft.com/office/drawing/2014/main" id="{4D4AE99A-2E83-B1D5-4ED2-F8564B73EC0F}"/>
              </a:ext>
            </a:extLst>
          </p:cNvPr>
          <p:cNvSpPr txBox="1"/>
          <p:nvPr/>
        </p:nvSpPr>
        <p:spPr>
          <a:xfrm>
            <a:off x="6666409" y="5273423"/>
            <a:ext cx="1627369" cy="292388"/>
          </a:xfrm>
          <a:prstGeom prst="rect">
            <a:avLst/>
          </a:prstGeom>
          <a:noFill/>
        </p:spPr>
        <p:txBody>
          <a:bodyPr wrap="none" rtlCol="0">
            <a:spAutoFit/>
          </a:bodyPr>
          <a:lstStyle/>
          <a:p>
            <a:r>
              <a:rPr lang="en-US" sz="1300" dirty="0">
                <a:solidFill>
                  <a:schemeClr val="accent6"/>
                </a:solidFill>
              </a:rPr>
              <a:t>King = [0.5, 0.7, 0.1]</a:t>
            </a:r>
          </a:p>
        </p:txBody>
      </p:sp>
      <p:grpSp>
        <p:nvGrpSpPr>
          <p:cNvPr id="1125" name="Group 1124">
            <a:extLst>
              <a:ext uri="{FF2B5EF4-FFF2-40B4-BE49-F238E27FC236}">
                <a16:creationId xmlns:a16="http://schemas.microsoft.com/office/drawing/2014/main" id="{759C2DFD-3627-0DC4-C173-44F4BF2174AF}"/>
              </a:ext>
            </a:extLst>
          </p:cNvPr>
          <p:cNvGrpSpPr/>
          <p:nvPr/>
        </p:nvGrpSpPr>
        <p:grpSpPr>
          <a:xfrm>
            <a:off x="6261177" y="4954547"/>
            <a:ext cx="2051395" cy="299655"/>
            <a:chOff x="6261177" y="4954547"/>
            <a:chExt cx="2051395" cy="299655"/>
          </a:xfrm>
        </p:grpSpPr>
        <p:sp>
          <p:nvSpPr>
            <p:cNvPr id="18" name="TextBox 17">
              <a:extLst>
                <a:ext uri="{FF2B5EF4-FFF2-40B4-BE49-F238E27FC236}">
                  <a16:creationId xmlns:a16="http://schemas.microsoft.com/office/drawing/2014/main" id="{BFF21A7E-94B0-884E-B013-D747DAC68D8B}"/>
                </a:ext>
              </a:extLst>
            </p:cNvPr>
            <p:cNvSpPr txBox="1"/>
            <p:nvPr/>
          </p:nvSpPr>
          <p:spPr>
            <a:xfrm>
              <a:off x="6680394" y="4954547"/>
              <a:ext cx="1632178" cy="292388"/>
            </a:xfrm>
            <a:prstGeom prst="rect">
              <a:avLst/>
            </a:prstGeom>
            <a:noFill/>
          </p:spPr>
          <p:txBody>
            <a:bodyPr wrap="none" rtlCol="0">
              <a:spAutoFit/>
            </a:bodyPr>
            <a:lstStyle/>
            <a:p>
              <a:r>
                <a:rPr lang="en-US" sz="1300" dirty="0"/>
                <a:t>Man = [0.5, 0.2, 0.1]</a:t>
              </a:r>
            </a:p>
          </p:txBody>
        </p:sp>
        <p:sp>
          <p:nvSpPr>
            <p:cNvPr id="20" name="TextBox 19">
              <a:extLst>
                <a:ext uri="{FF2B5EF4-FFF2-40B4-BE49-F238E27FC236}">
                  <a16:creationId xmlns:a16="http://schemas.microsoft.com/office/drawing/2014/main" id="{9E9201AE-1753-2E55-5030-E41B804F21B1}"/>
                </a:ext>
              </a:extLst>
            </p:cNvPr>
            <p:cNvSpPr txBox="1"/>
            <p:nvPr/>
          </p:nvSpPr>
          <p:spPr>
            <a:xfrm>
              <a:off x="6261177" y="4954547"/>
              <a:ext cx="274434" cy="292388"/>
            </a:xfrm>
            <a:prstGeom prst="rect">
              <a:avLst/>
            </a:prstGeom>
            <a:noFill/>
          </p:spPr>
          <p:txBody>
            <a:bodyPr wrap="none" rtlCol="0">
              <a:spAutoFit/>
            </a:bodyPr>
            <a:lstStyle/>
            <a:p>
              <a:r>
                <a:rPr lang="en-US" sz="1300" dirty="0"/>
                <a:t>+</a:t>
              </a:r>
            </a:p>
          </p:txBody>
        </p:sp>
        <p:cxnSp>
          <p:nvCxnSpPr>
            <p:cNvPr id="22" name="Straight Arrow Connector 21">
              <a:extLst>
                <a:ext uri="{FF2B5EF4-FFF2-40B4-BE49-F238E27FC236}">
                  <a16:creationId xmlns:a16="http://schemas.microsoft.com/office/drawing/2014/main" id="{E9612764-6F17-24E5-F9C3-4A70EEA7599B}"/>
                </a:ext>
              </a:extLst>
            </p:cNvPr>
            <p:cNvCxnSpPr>
              <a:cxnSpLocks/>
            </p:cNvCxnSpPr>
            <p:nvPr/>
          </p:nvCxnSpPr>
          <p:spPr>
            <a:xfrm rot="16200000" flipV="1">
              <a:off x="7289222" y="4247847"/>
              <a:ext cx="0" cy="2012710"/>
            </a:xfrm>
            <a:prstGeom prst="straightConnector1">
              <a:avLst/>
            </a:prstGeom>
            <a:ln>
              <a:tailEnd type="none"/>
            </a:ln>
          </p:spPr>
          <p:style>
            <a:lnRef idx="2">
              <a:schemeClr val="accent1"/>
            </a:lnRef>
            <a:fillRef idx="0">
              <a:schemeClr val="accent1"/>
            </a:fillRef>
            <a:effectRef idx="1">
              <a:schemeClr val="accent1"/>
            </a:effectRef>
            <a:fontRef idx="minor">
              <a:schemeClr val="tx1"/>
            </a:fontRef>
          </p:style>
        </p:cxnSp>
      </p:grpSp>
      <p:grpSp>
        <p:nvGrpSpPr>
          <p:cNvPr id="1127" name="Group 1126">
            <a:extLst>
              <a:ext uri="{FF2B5EF4-FFF2-40B4-BE49-F238E27FC236}">
                <a16:creationId xmlns:a16="http://schemas.microsoft.com/office/drawing/2014/main" id="{2F3F21AE-9881-8919-710B-26389EC609FC}"/>
              </a:ext>
            </a:extLst>
          </p:cNvPr>
          <p:cNvGrpSpPr/>
          <p:nvPr/>
        </p:nvGrpSpPr>
        <p:grpSpPr>
          <a:xfrm>
            <a:off x="6284928" y="4277440"/>
            <a:ext cx="2024580" cy="766146"/>
            <a:chOff x="6284928" y="4277440"/>
            <a:chExt cx="2024580" cy="766146"/>
          </a:xfrm>
        </p:grpSpPr>
        <p:sp>
          <p:nvSpPr>
            <p:cNvPr id="19" name="TextBox 18">
              <a:extLst>
                <a:ext uri="{FF2B5EF4-FFF2-40B4-BE49-F238E27FC236}">
                  <a16:creationId xmlns:a16="http://schemas.microsoft.com/office/drawing/2014/main" id="{0FB21D07-16DD-A6AD-99E2-9042E7AABC71}"/>
                </a:ext>
              </a:extLst>
            </p:cNvPr>
            <p:cNvSpPr txBox="1"/>
            <p:nvPr/>
          </p:nvSpPr>
          <p:spPr>
            <a:xfrm>
              <a:off x="7145406" y="4751198"/>
              <a:ext cx="1130438" cy="292388"/>
            </a:xfrm>
            <a:prstGeom prst="rect">
              <a:avLst/>
            </a:prstGeom>
            <a:noFill/>
          </p:spPr>
          <p:txBody>
            <a:bodyPr wrap="none" rtlCol="0">
              <a:spAutoFit/>
            </a:bodyPr>
            <a:lstStyle/>
            <a:p>
              <a:r>
                <a:rPr lang="en-US" sz="1300" dirty="0"/>
                <a:t>[0.0, 0.5, 0.0]</a:t>
              </a:r>
            </a:p>
          </p:txBody>
        </p:sp>
        <p:sp>
          <p:nvSpPr>
            <p:cNvPr id="15" name="TextBox 14">
              <a:extLst>
                <a:ext uri="{FF2B5EF4-FFF2-40B4-BE49-F238E27FC236}">
                  <a16:creationId xmlns:a16="http://schemas.microsoft.com/office/drawing/2014/main" id="{80A9CD37-D3E7-54C3-7781-678D438ABF74}"/>
                </a:ext>
              </a:extLst>
            </p:cNvPr>
            <p:cNvSpPr txBox="1"/>
            <p:nvPr/>
          </p:nvSpPr>
          <p:spPr>
            <a:xfrm>
              <a:off x="6506857" y="4277440"/>
              <a:ext cx="1770036" cy="292388"/>
            </a:xfrm>
            <a:prstGeom prst="rect">
              <a:avLst/>
            </a:prstGeom>
            <a:noFill/>
          </p:spPr>
          <p:txBody>
            <a:bodyPr wrap="none" rtlCol="0">
              <a:spAutoFit/>
            </a:bodyPr>
            <a:lstStyle/>
            <a:p>
              <a:r>
                <a:rPr lang="en-US" sz="1300" dirty="0"/>
                <a:t>Queen = [0.3, 0.9, 0.1]</a:t>
              </a:r>
            </a:p>
          </p:txBody>
        </p:sp>
        <p:sp>
          <p:nvSpPr>
            <p:cNvPr id="17" name="TextBox 16">
              <a:extLst>
                <a:ext uri="{FF2B5EF4-FFF2-40B4-BE49-F238E27FC236}">
                  <a16:creationId xmlns:a16="http://schemas.microsoft.com/office/drawing/2014/main" id="{4AFB5065-7A90-4AA0-8698-E46F09634DA0}"/>
                </a:ext>
              </a:extLst>
            </p:cNvPr>
            <p:cNvSpPr txBox="1"/>
            <p:nvPr/>
          </p:nvSpPr>
          <p:spPr>
            <a:xfrm>
              <a:off x="6429826" y="4464786"/>
              <a:ext cx="1879682" cy="292388"/>
            </a:xfrm>
            <a:prstGeom prst="rect">
              <a:avLst/>
            </a:prstGeom>
            <a:noFill/>
          </p:spPr>
          <p:txBody>
            <a:bodyPr wrap="none" rtlCol="0">
              <a:spAutoFit/>
            </a:bodyPr>
            <a:lstStyle/>
            <a:p>
              <a:r>
                <a:rPr lang="en-US" sz="1300" dirty="0"/>
                <a:t>Woman = [0.3, 0.4, 0.1]</a:t>
              </a:r>
            </a:p>
          </p:txBody>
        </p:sp>
        <p:cxnSp>
          <p:nvCxnSpPr>
            <p:cNvPr id="21" name="Straight Arrow Connector 20">
              <a:extLst>
                <a:ext uri="{FF2B5EF4-FFF2-40B4-BE49-F238E27FC236}">
                  <a16:creationId xmlns:a16="http://schemas.microsoft.com/office/drawing/2014/main" id="{0F966F3A-1304-0EFE-33BF-71C3A4B5CA2D}"/>
                </a:ext>
              </a:extLst>
            </p:cNvPr>
            <p:cNvCxnSpPr>
              <a:cxnSpLocks/>
            </p:cNvCxnSpPr>
            <p:nvPr/>
          </p:nvCxnSpPr>
          <p:spPr>
            <a:xfrm rot="16200000" flipV="1">
              <a:off x="7295198" y="3750819"/>
              <a:ext cx="0" cy="2012710"/>
            </a:xfrm>
            <a:prstGeom prst="straightConnector1">
              <a:avLst/>
            </a:prstGeom>
            <a:ln>
              <a:tailEnd type="none"/>
            </a:ln>
          </p:spPr>
          <p:style>
            <a:lnRef idx="2">
              <a:schemeClr val="accent1"/>
            </a:lnRef>
            <a:fillRef idx="0">
              <a:schemeClr val="accent1"/>
            </a:fillRef>
            <a:effectRef idx="1">
              <a:schemeClr val="accent1"/>
            </a:effectRef>
            <a:fontRef idx="minor">
              <a:schemeClr val="tx1"/>
            </a:fontRef>
          </p:style>
        </p:cxnSp>
        <p:sp>
          <p:nvSpPr>
            <p:cNvPr id="23" name="TextBox 22">
              <a:extLst>
                <a:ext uri="{FF2B5EF4-FFF2-40B4-BE49-F238E27FC236}">
                  <a16:creationId xmlns:a16="http://schemas.microsoft.com/office/drawing/2014/main" id="{AE4140D4-3DCE-2D90-106D-07145DC17CFD}"/>
                </a:ext>
              </a:extLst>
            </p:cNvPr>
            <p:cNvSpPr txBox="1"/>
            <p:nvPr/>
          </p:nvSpPr>
          <p:spPr>
            <a:xfrm>
              <a:off x="6284928" y="4384876"/>
              <a:ext cx="240772" cy="292388"/>
            </a:xfrm>
            <a:prstGeom prst="rect">
              <a:avLst/>
            </a:prstGeom>
            <a:noFill/>
          </p:spPr>
          <p:txBody>
            <a:bodyPr wrap="none" rtlCol="0">
              <a:spAutoFit/>
            </a:bodyPr>
            <a:lstStyle/>
            <a:p>
              <a:r>
                <a:rPr lang="en-US" sz="1300" dirty="0"/>
                <a:t>-</a:t>
              </a:r>
            </a:p>
          </p:txBody>
        </p:sp>
      </p:grpSp>
      <p:grpSp>
        <p:nvGrpSpPr>
          <p:cNvPr id="1136" name="Group 1135">
            <a:extLst>
              <a:ext uri="{FF2B5EF4-FFF2-40B4-BE49-F238E27FC236}">
                <a16:creationId xmlns:a16="http://schemas.microsoft.com/office/drawing/2014/main" id="{60CAA805-86B3-906B-719B-7902EAD3DEA2}"/>
              </a:ext>
            </a:extLst>
          </p:cNvPr>
          <p:cNvGrpSpPr/>
          <p:nvPr/>
        </p:nvGrpSpPr>
        <p:grpSpPr>
          <a:xfrm>
            <a:off x="3284812" y="3743391"/>
            <a:ext cx="2923319" cy="2296682"/>
            <a:chOff x="3284812" y="3743391"/>
            <a:chExt cx="2923319" cy="2296682"/>
          </a:xfrm>
        </p:grpSpPr>
        <p:grpSp>
          <p:nvGrpSpPr>
            <p:cNvPr id="1134" name="Group 1133">
              <a:extLst>
                <a:ext uri="{FF2B5EF4-FFF2-40B4-BE49-F238E27FC236}">
                  <a16:creationId xmlns:a16="http://schemas.microsoft.com/office/drawing/2014/main" id="{2F33D7BF-4369-63D8-359D-8A01948CF63C}"/>
                </a:ext>
              </a:extLst>
            </p:cNvPr>
            <p:cNvGrpSpPr/>
            <p:nvPr/>
          </p:nvGrpSpPr>
          <p:grpSpPr>
            <a:xfrm>
              <a:off x="3284812" y="3743391"/>
              <a:ext cx="2923319" cy="2296682"/>
              <a:chOff x="3284812" y="3743391"/>
              <a:chExt cx="2923319" cy="2296682"/>
            </a:xfrm>
          </p:grpSpPr>
          <p:grpSp>
            <p:nvGrpSpPr>
              <p:cNvPr id="13" name="Group 12">
                <a:extLst>
                  <a:ext uri="{FF2B5EF4-FFF2-40B4-BE49-F238E27FC236}">
                    <a16:creationId xmlns:a16="http://schemas.microsoft.com/office/drawing/2014/main" id="{19B46AB1-4BAC-6D2C-8808-9D701849E09F}"/>
                  </a:ext>
                </a:extLst>
              </p:cNvPr>
              <p:cNvGrpSpPr/>
              <p:nvPr/>
            </p:nvGrpSpPr>
            <p:grpSpPr>
              <a:xfrm>
                <a:off x="4120601" y="3889290"/>
                <a:ext cx="2087530" cy="1792717"/>
                <a:chOff x="1672549" y="3873683"/>
                <a:chExt cx="2087530" cy="1792717"/>
              </a:xfrm>
            </p:grpSpPr>
            <p:sp>
              <p:nvSpPr>
                <p:cNvPr id="32" name="TextBox 31">
                  <a:extLst>
                    <a:ext uri="{FF2B5EF4-FFF2-40B4-BE49-F238E27FC236}">
                      <a16:creationId xmlns:a16="http://schemas.microsoft.com/office/drawing/2014/main" id="{7F4EAAFF-947A-EC32-8CB9-ECCD6FB67EBF}"/>
                    </a:ext>
                  </a:extLst>
                </p:cNvPr>
                <p:cNvSpPr txBox="1"/>
                <p:nvPr/>
              </p:nvSpPr>
              <p:spPr>
                <a:xfrm>
                  <a:off x="1672549" y="3873683"/>
                  <a:ext cx="1803699" cy="292388"/>
                </a:xfrm>
                <a:prstGeom prst="rect">
                  <a:avLst/>
                </a:prstGeom>
                <a:noFill/>
              </p:spPr>
              <p:txBody>
                <a:bodyPr wrap="none" rtlCol="0">
                  <a:spAutoFit/>
                </a:bodyPr>
                <a:lstStyle/>
                <a:p>
                  <a:r>
                    <a:rPr lang="en-US" sz="1300" dirty="0"/>
                    <a:t>Queen = [0.3, 0.9, 0.1]</a:t>
                  </a:r>
                </a:p>
              </p:txBody>
            </p:sp>
            <p:sp>
              <p:nvSpPr>
                <p:cNvPr id="34" name="TextBox 33">
                  <a:extLst>
                    <a:ext uri="{FF2B5EF4-FFF2-40B4-BE49-F238E27FC236}">
                      <a16:creationId xmlns:a16="http://schemas.microsoft.com/office/drawing/2014/main" id="{DE3CB40F-6E53-5005-7CA5-829FDA5DE034}"/>
                    </a:ext>
                  </a:extLst>
                </p:cNvPr>
                <p:cNvSpPr txBox="1"/>
                <p:nvPr/>
              </p:nvSpPr>
              <p:spPr>
                <a:xfrm>
                  <a:off x="1880397" y="4940496"/>
                  <a:ext cx="1879682" cy="292388"/>
                </a:xfrm>
                <a:prstGeom prst="rect">
                  <a:avLst/>
                </a:prstGeom>
                <a:noFill/>
              </p:spPr>
              <p:txBody>
                <a:bodyPr wrap="none" rtlCol="0">
                  <a:spAutoFit/>
                </a:bodyPr>
                <a:lstStyle/>
                <a:p>
                  <a:r>
                    <a:rPr lang="en-US" sz="1300" dirty="0"/>
                    <a:t>Woman = [0.3, 0.4, 0.1]</a:t>
                  </a:r>
                </a:p>
              </p:txBody>
            </p:sp>
            <p:sp>
              <p:nvSpPr>
                <p:cNvPr id="35" name="TextBox 34">
                  <a:extLst>
                    <a:ext uri="{FF2B5EF4-FFF2-40B4-BE49-F238E27FC236}">
                      <a16:creationId xmlns:a16="http://schemas.microsoft.com/office/drawing/2014/main" id="{C00B413A-A5C3-5D59-E3A0-AB78CD43FF9F}"/>
                    </a:ext>
                  </a:extLst>
                </p:cNvPr>
                <p:cNvSpPr txBox="1"/>
                <p:nvPr/>
              </p:nvSpPr>
              <p:spPr>
                <a:xfrm>
                  <a:off x="2126641" y="5374012"/>
                  <a:ext cx="1632178" cy="292388"/>
                </a:xfrm>
                <a:prstGeom prst="rect">
                  <a:avLst/>
                </a:prstGeom>
                <a:noFill/>
              </p:spPr>
              <p:txBody>
                <a:bodyPr wrap="none" rtlCol="0">
                  <a:spAutoFit/>
                </a:bodyPr>
                <a:lstStyle/>
                <a:p>
                  <a:r>
                    <a:rPr lang="en-US" sz="1300" dirty="0"/>
                    <a:t>Man = [0.5, 0.2, 0.1]</a:t>
                  </a:r>
                </a:p>
              </p:txBody>
            </p:sp>
          </p:grpSp>
          <p:grpSp>
            <p:nvGrpSpPr>
              <p:cNvPr id="1130" name="Group 1129">
                <a:extLst>
                  <a:ext uri="{FF2B5EF4-FFF2-40B4-BE49-F238E27FC236}">
                    <a16:creationId xmlns:a16="http://schemas.microsoft.com/office/drawing/2014/main" id="{6F438BC1-7890-5DB4-FF3C-6530E32431EB}"/>
                  </a:ext>
                </a:extLst>
              </p:cNvPr>
              <p:cNvGrpSpPr/>
              <p:nvPr/>
            </p:nvGrpSpPr>
            <p:grpSpPr>
              <a:xfrm>
                <a:off x="3284812" y="3743391"/>
                <a:ext cx="2382376" cy="2296682"/>
                <a:chOff x="3284812" y="3743391"/>
                <a:chExt cx="2382376" cy="2296682"/>
              </a:xfrm>
            </p:grpSpPr>
            <p:cxnSp>
              <p:nvCxnSpPr>
                <p:cNvPr id="40" name="Straight Arrow Connector 39">
                  <a:extLst>
                    <a:ext uri="{FF2B5EF4-FFF2-40B4-BE49-F238E27FC236}">
                      <a16:creationId xmlns:a16="http://schemas.microsoft.com/office/drawing/2014/main" id="{B7665AAA-2057-74FC-0896-6D5A79C8FAC6}"/>
                    </a:ext>
                  </a:extLst>
                </p:cNvPr>
                <p:cNvCxnSpPr>
                  <a:cxnSpLocks/>
                </p:cNvCxnSpPr>
                <p:nvPr/>
              </p:nvCxnSpPr>
              <p:spPr>
                <a:xfrm flipV="1">
                  <a:off x="3660491" y="4166071"/>
                  <a:ext cx="551284" cy="1567091"/>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41" name="Straight Arrow Connector 40">
                  <a:extLst>
                    <a:ext uri="{FF2B5EF4-FFF2-40B4-BE49-F238E27FC236}">
                      <a16:creationId xmlns:a16="http://schemas.microsoft.com/office/drawing/2014/main" id="{F798A162-9C99-7062-5C12-C72FBF03FB29}"/>
                    </a:ext>
                  </a:extLst>
                </p:cNvPr>
                <p:cNvCxnSpPr>
                  <a:cxnSpLocks/>
                </p:cNvCxnSpPr>
                <p:nvPr/>
              </p:nvCxnSpPr>
              <p:spPr>
                <a:xfrm flipV="1">
                  <a:off x="3657754" y="4443081"/>
                  <a:ext cx="843767" cy="1290081"/>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42" name="Straight Arrow Connector 41">
                  <a:extLst>
                    <a:ext uri="{FF2B5EF4-FFF2-40B4-BE49-F238E27FC236}">
                      <a16:creationId xmlns:a16="http://schemas.microsoft.com/office/drawing/2014/main" id="{6A0B889F-979B-7E06-8FD4-663FFDE9FAED}"/>
                    </a:ext>
                  </a:extLst>
                </p:cNvPr>
                <p:cNvCxnSpPr>
                  <a:cxnSpLocks/>
                </p:cNvCxnSpPr>
                <p:nvPr/>
              </p:nvCxnSpPr>
              <p:spPr>
                <a:xfrm flipV="1">
                  <a:off x="3651180" y="5231790"/>
                  <a:ext cx="683857" cy="501372"/>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43" name="Straight Arrow Connector 42">
                  <a:extLst>
                    <a:ext uri="{FF2B5EF4-FFF2-40B4-BE49-F238E27FC236}">
                      <a16:creationId xmlns:a16="http://schemas.microsoft.com/office/drawing/2014/main" id="{4BED7A0C-7DC4-B332-A178-93F1409E6CC5}"/>
                    </a:ext>
                  </a:extLst>
                </p:cNvPr>
                <p:cNvCxnSpPr>
                  <a:cxnSpLocks/>
                </p:cNvCxnSpPr>
                <p:nvPr/>
              </p:nvCxnSpPr>
              <p:spPr>
                <a:xfrm flipV="1">
                  <a:off x="3661054" y="5417733"/>
                  <a:ext cx="1007843" cy="315429"/>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44" name="Straight Arrow Connector 43">
                  <a:extLst>
                    <a:ext uri="{FF2B5EF4-FFF2-40B4-BE49-F238E27FC236}">
                      <a16:creationId xmlns:a16="http://schemas.microsoft.com/office/drawing/2014/main" id="{B61A0ED9-6EC2-6766-45C7-06D0A1138E58}"/>
                    </a:ext>
                  </a:extLst>
                </p:cNvPr>
                <p:cNvCxnSpPr>
                  <a:cxnSpLocks/>
                </p:cNvCxnSpPr>
                <p:nvPr/>
              </p:nvCxnSpPr>
              <p:spPr>
                <a:xfrm rot="5400000" flipH="1" flipV="1">
                  <a:off x="4660833" y="4737646"/>
                  <a:ext cx="0" cy="2012710"/>
                </a:xfrm>
                <a:prstGeom prst="straightConnector1">
                  <a:avLst/>
                </a:prstGeom>
                <a:ln>
                  <a:solidFill>
                    <a:srgbClr val="0961D4"/>
                  </a:solidFill>
                  <a:tailEnd type="triangle"/>
                </a:ln>
              </p:spPr>
              <p:style>
                <a:lnRef idx="2">
                  <a:schemeClr val="accent1"/>
                </a:lnRef>
                <a:fillRef idx="0">
                  <a:schemeClr val="accent1"/>
                </a:fillRef>
                <a:effectRef idx="1">
                  <a:schemeClr val="accent1"/>
                </a:effectRef>
                <a:fontRef idx="minor">
                  <a:schemeClr val="tx1"/>
                </a:fontRef>
              </p:style>
            </p:cxnSp>
            <p:cxnSp>
              <p:nvCxnSpPr>
                <p:cNvPr id="45" name="Straight Arrow Connector 44">
                  <a:extLst>
                    <a:ext uri="{FF2B5EF4-FFF2-40B4-BE49-F238E27FC236}">
                      <a16:creationId xmlns:a16="http://schemas.microsoft.com/office/drawing/2014/main" id="{884428F2-14CC-8153-378C-28BD0FF890D7}"/>
                    </a:ext>
                  </a:extLst>
                </p:cNvPr>
                <p:cNvCxnSpPr/>
                <p:nvPr/>
              </p:nvCxnSpPr>
              <p:spPr>
                <a:xfrm flipV="1">
                  <a:off x="3654478" y="3743391"/>
                  <a:ext cx="0" cy="2012710"/>
                </a:xfrm>
                <a:prstGeom prst="straightConnector1">
                  <a:avLst/>
                </a:prstGeom>
                <a:ln>
                  <a:solidFill>
                    <a:srgbClr val="0961D4"/>
                  </a:solidFill>
                  <a:tailEnd type="triangle"/>
                </a:ln>
              </p:spPr>
              <p:style>
                <a:lnRef idx="2">
                  <a:schemeClr val="accent1"/>
                </a:lnRef>
                <a:fillRef idx="0">
                  <a:schemeClr val="accent1"/>
                </a:fillRef>
                <a:effectRef idx="1">
                  <a:schemeClr val="accent1"/>
                </a:effectRef>
                <a:fontRef idx="minor">
                  <a:schemeClr val="tx1"/>
                </a:fontRef>
              </p:style>
            </p:cxnSp>
            <p:cxnSp>
              <p:nvCxnSpPr>
                <p:cNvPr id="46" name="Straight Arrow Connector 45">
                  <a:extLst>
                    <a:ext uri="{FF2B5EF4-FFF2-40B4-BE49-F238E27FC236}">
                      <a16:creationId xmlns:a16="http://schemas.microsoft.com/office/drawing/2014/main" id="{AF1F94C5-230A-9C21-A135-512C3A10AFF3}"/>
                    </a:ext>
                  </a:extLst>
                </p:cNvPr>
                <p:cNvCxnSpPr>
                  <a:cxnSpLocks/>
                  <a:stCxn id="51" idx="1"/>
                  <a:endCxn id="50" idx="5"/>
                </p:cNvCxnSpPr>
                <p:nvPr/>
              </p:nvCxnSpPr>
              <p:spPr>
                <a:xfrm flipH="1" flipV="1">
                  <a:off x="4244823" y="4151720"/>
                  <a:ext cx="257622" cy="229654"/>
                </a:xfrm>
                <a:prstGeom prst="straightConnector1">
                  <a:avLst/>
                </a:prstGeom>
                <a:ln>
                  <a:solidFill>
                    <a:srgbClr val="E28C0E"/>
                  </a:solidFill>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47" name="Straight Arrow Connector 46">
                  <a:extLst>
                    <a:ext uri="{FF2B5EF4-FFF2-40B4-BE49-F238E27FC236}">
                      <a16:creationId xmlns:a16="http://schemas.microsoft.com/office/drawing/2014/main" id="{D8D9D9E1-F459-6842-BA67-09DB382078CD}"/>
                    </a:ext>
                  </a:extLst>
                </p:cNvPr>
                <p:cNvCxnSpPr>
                  <a:cxnSpLocks/>
                  <a:stCxn id="53" idx="1"/>
                  <a:endCxn id="52" idx="5"/>
                </p:cNvCxnSpPr>
                <p:nvPr/>
              </p:nvCxnSpPr>
              <p:spPr>
                <a:xfrm flipH="1" flipV="1">
                  <a:off x="4402740" y="5225775"/>
                  <a:ext cx="277293" cy="157323"/>
                </a:xfrm>
                <a:prstGeom prst="straightConnector1">
                  <a:avLst/>
                </a:prstGeom>
                <a:ln>
                  <a:solidFill>
                    <a:srgbClr val="E28C0E"/>
                  </a:solidFill>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49" name="Straight Arrow Connector 48">
                  <a:extLst>
                    <a:ext uri="{FF2B5EF4-FFF2-40B4-BE49-F238E27FC236}">
                      <a16:creationId xmlns:a16="http://schemas.microsoft.com/office/drawing/2014/main" id="{8F3A86E0-DC2B-EB24-0A20-68709ACC959F}"/>
                    </a:ext>
                  </a:extLst>
                </p:cNvPr>
                <p:cNvCxnSpPr>
                  <a:cxnSpLocks/>
                </p:cNvCxnSpPr>
                <p:nvPr/>
              </p:nvCxnSpPr>
              <p:spPr>
                <a:xfrm flipH="1">
                  <a:off x="3284812" y="5747633"/>
                  <a:ext cx="369116" cy="292440"/>
                </a:xfrm>
                <a:prstGeom prst="straightConnector1">
                  <a:avLst/>
                </a:prstGeom>
                <a:ln>
                  <a:solidFill>
                    <a:srgbClr val="0961D4"/>
                  </a:solidFill>
                  <a:tailEnd type="triangle"/>
                </a:ln>
              </p:spPr>
              <p:style>
                <a:lnRef idx="2">
                  <a:schemeClr val="accent1"/>
                </a:lnRef>
                <a:fillRef idx="0">
                  <a:schemeClr val="accent1"/>
                </a:fillRef>
                <a:effectRef idx="1">
                  <a:schemeClr val="accent1"/>
                </a:effectRef>
                <a:fontRef idx="minor">
                  <a:schemeClr val="tx1"/>
                </a:fontRef>
              </p:style>
            </p:cxnSp>
          </p:grpSp>
        </p:grpSp>
        <p:sp>
          <p:nvSpPr>
            <p:cNvPr id="50" name="Oval 49">
              <a:extLst>
                <a:ext uri="{FF2B5EF4-FFF2-40B4-BE49-F238E27FC236}">
                  <a16:creationId xmlns:a16="http://schemas.microsoft.com/office/drawing/2014/main" id="{5C87740F-1BD0-9F77-30A1-5CFAD5622AE3}"/>
                </a:ext>
              </a:extLst>
            </p:cNvPr>
            <p:cNvSpPr/>
            <p:nvPr/>
          </p:nvSpPr>
          <p:spPr>
            <a:xfrm>
              <a:off x="4185557" y="4092454"/>
              <a:ext cx="69434" cy="69434"/>
            </a:xfrm>
            <a:prstGeom prst="ellipse">
              <a:avLst/>
            </a:prstGeom>
            <a:solidFill>
              <a:srgbClr val="E28C0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BA5949F9-6B65-E6FD-E278-1E795FAED6E8}"/>
                </a:ext>
              </a:extLst>
            </p:cNvPr>
            <p:cNvSpPr/>
            <p:nvPr/>
          </p:nvSpPr>
          <p:spPr>
            <a:xfrm>
              <a:off x="4492277" y="4371206"/>
              <a:ext cx="69434" cy="69434"/>
            </a:xfrm>
            <a:prstGeom prst="ellipse">
              <a:avLst/>
            </a:prstGeom>
            <a:solidFill>
              <a:srgbClr val="E28C0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C96A62A5-BE7B-CFFF-F8E0-5F8958B6C997}"/>
                </a:ext>
              </a:extLst>
            </p:cNvPr>
            <p:cNvSpPr/>
            <p:nvPr/>
          </p:nvSpPr>
          <p:spPr>
            <a:xfrm rot="20700000">
              <a:off x="4337957" y="5173699"/>
              <a:ext cx="69434" cy="69434"/>
            </a:xfrm>
            <a:prstGeom prst="ellipse">
              <a:avLst/>
            </a:prstGeom>
            <a:solidFill>
              <a:srgbClr val="E28C0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07277E70-2F67-55C3-DBCE-4C8FB8E1A62E}"/>
                </a:ext>
              </a:extLst>
            </p:cNvPr>
            <p:cNvSpPr/>
            <p:nvPr/>
          </p:nvSpPr>
          <p:spPr>
            <a:xfrm rot="20700000">
              <a:off x="4675382" y="5365740"/>
              <a:ext cx="69434" cy="69434"/>
            </a:xfrm>
            <a:prstGeom prst="ellipse">
              <a:avLst/>
            </a:prstGeom>
            <a:solidFill>
              <a:srgbClr val="E28C0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35" name="Group 1134">
            <a:extLst>
              <a:ext uri="{FF2B5EF4-FFF2-40B4-BE49-F238E27FC236}">
                <a16:creationId xmlns:a16="http://schemas.microsoft.com/office/drawing/2014/main" id="{9B19CECB-20AF-DF0A-7B01-BDB5278BE379}"/>
              </a:ext>
            </a:extLst>
          </p:cNvPr>
          <p:cNvGrpSpPr/>
          <p:nvPr/>
        </p:nvGrpSpPr>
        <p:grpSpPr>
          <a:xfrm>
            <a:off x="530957" y="3737255"/>
            <a:ext cx="2932236" cy="2294429"/>
            <a:chOff x="530957" y="3737255"/>
            <a:chExt cx="2932236" cy="2294429"/>
          </a:xfrm>
        </p:grpSpPr>
        <p:grpSp>
          <p:nvGrpSpPr>
            <p:cNvPr id="1133" name="Group 1132">
              <a:extLst>
                <a:ext uri="{FF2B5EF4-FFF2-40B4-BE49-F238E27FC236}">
                  <a16:creationId xmlns:a16="http://schemas.microsoft.com/office/drawing/2014/main" id="{3559DE92-2BFA-AEBD-7D7D-05BF87184C54}"/>
                </a:ext>
              </a:extLst>
            </p:cNvPr>
            <p:cNvGrpSpPr/>
            <p:nvPr/>
          </p:nvGrpSpPr>
          <p:grpSpPr>
            <a:xfrm>
              <a:off x="530957" y="3737255"/>
              <a:ext cx="2932236" cy="2294429"/>
              <a:chOff x="530957" y="3737255"/>
              <a:chExt cx="2932236" cy="2294429"/>
            </a:xfrm>
          </p:grpSpPr>
          <p:grpSp>
            <p:nvGrpSpPr>
              <p:cNvPr id="12" name="Group 11">
                <a:extLst>
                  <a:ext uri="{FF2B5EF4-FFF2-40B4-BE49-F238E27FC236}">
                    <a16:creationId xmlns:a16="http://schemas.microsoft.com/office/drawing/2014/main" id="{29D184C0-BAE8-38C0-F6F7-50C34A5E163F}"/>
                  </a:ext>
                </a:extLst>
              </p:cNvPr>
              <p:cNvGrpSpPr/>
              <p:nvPr/>
            </p:nvGrpSpPr>
            <p:grpSpPr>
              <a:xfrm>
                <a:off x="1375663" y="3873683"/>
                <a:ext cx="2087530" cy="1792717"/>
                <a:chOff x="1375663" y="3873683"/>
                <a:chExt cx="2087530" cy="1792717"/>
              </a:xfrm>
            </p:grpSpPr>
            <p:sp>
              <p:nvSpPr>
                <p:cNvPr id="36" name="TextBox 35">
                  <a:extLst>
                    <a:ext uri="{FF2B5EF4-FFF2-40B4-BE49-F238E27FC236}">
                      <a16:creationId xmlns:a16="http://schemas.microsoft.com/office/drawing/2014/main" id="{D4B68228-35C8-66BC-2372-67E87DC8264E}"/>
                    </a:ext>
                  </a:extLst>
                </p:cNvPr>
                <p:cNvSpPr txBox="1"/>
                <p:nvPr/>
              </p:nvSpPr>
              <p:spPr>
                <a:xfrm>
                  <a:off x="1375663" y="3873683"/>
                  <a:ext cx="1803699" cy="292388"/>
                </a:xfrm>
                <a:prstGeom prst="rect">
                  <a:avLst/>
                </a:prstGeom>
                <a:noFill/>
              </p:spPr>
              <p:txBody>
                <a:bodyPr wrap="none" rtlCol="0">
                  <a:spAutoFit/>
                </a:bodyPr>
                <a:lstStyle/>
                <a:p>
                  <a:r>
                    <a:rPr lang="en-US" sz="1300" dirty="0"/>
                    <a:t>Queen = [0.3, 0.9, 0.1]</a:t>
                  </a:r>
                </a:p>
              </p:txBody>
            </p:sp>
            <p:sp>
              <p:nvSpPr>
                <p:cNvPr id="38" name="TextBox 37">
                  <a:extLst>
                    <a:ext uri="{FF2B5EF4-FFF2-40B4-BE49-F238E27FC236}">
                      <a16:creationId xmlns:a16="http://schemas.microsoft.com/office/drawing/2014/main" id="{87A276B5-C8C3-A0AE-93E0-D36AE86E1B31}"/>
                    </a:ext>
                  </a:extLst>
                </p:cNvPr>
                <p:cNvSpPr txBox="1"/>
                <p:nvPr/>
              </p:nvSpPr>
              <p:spPr>
                <a:xfrm>
                  <a:off x="1583511" y="4940496"/>
                  <a:ext cx="1879682" cy="292388"/>
                </a:xfrm>
                <a:prstGeom prst="rect">
                  <a:avLst/>
                </a:prstGeom>
                <a:noFill/>
              </p:spPr>
              <p:txBody>
                <a:bodyPr wrap="none" rtlCol="0">
                  <a:spAutoFit/>
                </a:bodyPr>
                <a:lstStyle/>
                <a:p>
                  <a:r>
                    <a:rPr lang="en-US" sz="1300" dirty="0"/>
                    <a:t>Woman = [0.3, 0.4, 0.1]</a:t>
                  </a:r>
                </a:p>
              </p:txBody>
            </p:sp>
            <p:sp>
              <p:nvSpPr>
                <p:cNvPr id="39" name="TextBox 38">
                  <a:extLst>
                    <a:ext uri="{FF2B5EF4-FFF2-40B4-BE49-F238E27FC236}">
                      <a16:creationId xmlns:a16="http://schemas.microsoft.com/office/drawing/2014/main" id="{508A75FC-B233-CD10-07D4-7E7176C979BC}"/>
                    </a:ext>
                  </a:extLst>
                </p:cNvPr>
                <p:cNvSpPr txBox="1"/>
                <p:nvPr/>
              </p:nvSpPr>
              <p:spPr>
                <a:xfrm>
                  <a:off x="1829755" y="5374012"/>
                  <a:ext cx="1632178" cy="292388"/>
                </a:xfrm>
                <a:prstGeom prst="rect">
                  <a:avLst/>
                </a:prstGeom>
                <a:noFill/>
              </p:spPr>
              <p:txBody>
                <a:bodyPr wrap="none" rtlCol="0">
                  <a:spAutoFit/>
                </a:bodyPr>
                <a:lstStyle/>
                <a:p>
                  <a:r>
                    <a:rPr lang="en-US" sz="1300" dirty="0"/>
                    <a:t>Man = [0.5, 0.2, 0.1]</a:t>
                  </a:r>
                </a:p>
              </p:txBody>
            </p:sp>
          </p:grpSp>
          <p:grpSp>
            <p:nvGrpSpPr>
              <p:cNvPr id="1129" name="Group 1128">
                <a:extLst>
                  <a:ext uri="{FF2B5EF4-FFF2-40B4-BE49-F238E27FC236}">
                    <a16:creationId xmlns:a16="http://schemas.microsoft.com/office/drawing/2014/main" id="{92F107A7-FF33-AD43-8368-CC2A413B1D15}"/>
                  </a:ext>
                </a:extLst>
              </p:cNvPr>
              <p:cNvGrpSpPr/>
              <p:nvPr/>
            </p:nvGrpSpPr>
            <p:grpSpPr>
              <a:xfrm>
                <a:off x="530957" y="3737255"/>
                <a:ext cx="2384580" cy="2294429"/>
                <a:chOff x="530957" y="3737255"/>
                <a:chExt cx="2384580" cy="2294429"/>
              </a:xfrm>
            </p:grpSpPr>
            <p:cxnSp>
              <p:nvCxnSpPr>
                <p:cNvPr id="24" name="Straight Arrow Connector 23">
                  <a:extLst>
                    <a:ext uri="{FF2B5EF4-FFF2-40B4-BE49-F238E27FC236}">
                      <a16:creationId xmlns:a16="http://schemas.microsoft.com/office/drawing/2014/main" id="{49BFF57D-0D22-292B-2F7C-A603C79624ED}"/>
                    </a:ext>
                  </a:extLst>
                </p:cNvPr>
                <p:cNvCxnSpPr>
                  <a:cxnSpLocks/>
                </p:cNvCxnSpPr>
                <p:nvPr/>
              </p:nvCxnSpPr>
              <p:spPr>
                <a:xfrm flipV="1">
                  <a:off x="908840" y="4159935"/>
                  <a:ext cx="551284" cy="1567091"/>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5" name="Straight Arrow Connector 24">
                  <a:extLst>
                    <a:ext uri="{FF2B5EF4-FFF2-40B4-BE49-F238E27FC236}">
                      <a16:creationId xmlns:a16="http://schemas.microsoft.com/office/drawing/2014/main" id="{BFB8F10F-0987-0D48-C4C7-81A00ABBB6FC}"/>
                    </a:ext>
                  </a:extLst>
                </p:cNvPr>
                <p:cNvCxnSpPr>
                  <a:cxnSpLocks/>
                </p:cNvCxnSpPr>
                <p:nvPr/>
              </p:nvCxnSpPr>
              <p:spPr>
                <a:xfrm flipV="1">
                  <a:off x="906103" y="4436945"/>
                  <a:ext cx="843767" cy="1290081"/>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6" name="Straight Arrow Connector 25">
                  <a:extLst>
                    <a:ext uri="{FF2B5EF4-FFF2-40B4-BE49-F238E27FC236}">
                      <a16:creationId xmlns:a16="http://schemas.microsoft.com/office/drawing/2014/main" id="{A5BE84FB-A021-46B8-39BC-9808E706EC07}"/>
                    </a:ext>
                  </a:extLst>
                </p:cNvPr>
                <p:cNvCxnSpPr>
                  <a:cxnSpLocks/>
                </p:cNvCxnSpPr>
                <p:nvPr/>
              </p:nvCxnSpPr>
              <p:spPr>
                <a:xfrm flipV="1">
                  <a:off x="899529" y="5225654"/>
                  <a:ext cx="683857" cy="501372"/>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7" name="Straight Arrow Connector 26">
                  <a:extLst>
                    <a:ext uri="{FF2B5EF4-FFF2-40B4-BE49-F238E27FC236}">
                      <a16:creationId xmlns:a16="http://schemas.microsoft.com/office/drawing/2014/main" id="{D78920C7-7F4F-7580-6CE1-D91A8E74F696}"/>
                    </a:ext>
                  </a:extLst>
                </p:cNvPr>
                <p:cNvCxnSpPr>
                  <a:cxnSpLocks/>
                </p:cNvCxnSpPr>
                <p:nvPr/>
              </p:nvCxnSpPr>
              <p:spPr>
                <a:xfrm flipV="1">
                  <a:off x="909403" y="5411597"/>
                  <a:ext cx="1007843" cy="315429"/>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8" name="Straight Arrow Connector 27">
                  <a:extLst>
                    <a:ext uri="{FF2B5EF4-FFF2-40B4-BE49-F238E27FC236}">
                      <a16:creationId xmlns:a16="http://schemas.microsoft.com/office/drawing/2014/main" id="{9B1FD374-375C-0A10-7681-71C40395D32B}"/>
                    </a:ext>
                  </a:extLst>
                </p:cNvPr>
                <p:cNvCxnSpPr>
                  <a:cxnSpLocks/>
                </p:cNvCxnSpPr>
                <p:nvPr/>
              </p:nvCxnSpPr>
              <p:spPr>
                <a:xfrm rot="5400000" flipH="1" flipV="1">
                  <a:off x="1909182" y="4731510"/>
                  <a:ext cx="0" cy="2012710"/>
                </a:xfrm>
                <a:prstGeom prst="straightConnector1">
                  <a:avLst/>
                </a:prstGeom>
                <a:ln>
                  <a:solidFill>
                    <a:srgbClr val="0961D4"/>
                  </a:solidFill>
                  <a:tailEnd type="triangle"/>
                </a:ln>
              </p:spPr>
              <p:style>
                <a:lnRef idx="2">
                  <a:schemeClr val="accent1"/>
                </a:lnRef>
                <a:fillRef idx="0">
                  <a:schemeClr val="accent1"/>
                </a:fillRef>
                <a:effectRef idx="1">
                  <a:schemeClr val="accent1"/>
                </a:effectRef>
                <a:fontRef idx="minor">
                  <a:schemeClr val="tx1"/>
                </a:fontRef>
              </p:style>
            </p:cxnSp>
            <p:cxnSp>
              <p:nvCxnSpPr>
                <p:cNvPr id="29" name="Straight Arrow Connector 28">
                  <a:extLst>
                    <a:ext uri="{FF2B5EF4-FFF2-40B4-BE49-F238E27FC236}">
                      <a16:creationId xmlns:a16="http://schemas.microsoft.com/office/drawing/2014/main" id="{7D982E95-6E12-4BC1-D38B-FD6320F61D50}"/>
                    </a:ext>
                  </a:extLst>
                </p:cNvPr>
                <p:cNvCxnSpPr/>
                <p:nvPr/>
              </p:nvCxnSpPr>
              <p:spPr>
                <a:xfrm flipV="1">
                  <a:off x="902827" y="3737255"/>
                  <a:ext cx="0" cy="2012710"/>
                </a:xfrm>
                <a:prstGeom prst="straightConnector1">
                  <a:avLst/>
                </a:prstGeom>
                <a:ln>
                  <a:solidFill>
                    <a:srgbClr val="0961D4"/>
                  </a:solidFill>
                  <a:tailEnd type="triangle"/>
                </a:ln>
              </p:spPr>
              <p:style>
                <a:lnRef idx="2">
                  <a:schemeClr val="accent1"/>
                </a:lnRef>
                <a:fillRef idx="0">
                  <a:schemeClr val="accent1"/>
                </a:fillRef>
                <a:effectRef idx="1">
                  <a:schemeClr val="accent1"/>
                </a:effectRef>
                <a:fontRef idx="minor">
                  <a:schemeClr val="tx1"/>
                </a:fontRef>
              </p:style>
            </p:cxnSp>
            <p:cxnSp>
              <p:nvCxnSpPr>
                <p:cNvPr id="30" name="Straight Arrow Connector 29">
                  <a:extLst>
                    <a:ext uri="{FF2B5EF4-FFF2-40B4-BE49-F238E27FC236}">
                      <a16:creationId xmlns:a16="http://schemas.microsoft.com/office/drawing/2014/main" id="{BABFED54-37C6-1F6C-A99C-6E6CEB49833C}"/>
                    </a:ext>
                  </a:extLst>
                </p:cNvPr>
                <p:cNvCxnSpPr>
                  <a:cxnSpLocks/>
                  <a:stCxn id="56" idx="0"/>
                  <a:endCxn id="54" idx="4"/>
                </p:cNvCxnSpPr>
                <p:nvPr/>
              </p:nvCxnSpPr>
              <p:spPr>
                <a:xfrm flipH="1" flipV="1">
                  <a:off x="1478128" y="4161888"/>
                  <a:ext cx="143415" cy="1012994"/>
                </a:xfrm>
                <a:prstGeom prst="straightConnector1">
                  <a:avLst/>
                </a:prstGeom>
                <a:ln>
                  <a:solidFill>
                    <a:srgbClr val="E28C0E"/>
                  </a:solidFill>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31" name="Straight Arrow Connector 30">
                  <a:extLst>
                    <a:ext uri="{FF2B5EF4-FFF2-40B4-BE49-F238E27FC236}">
                      <a16:creationId xmlns:a16="http://schemas.microsoft.com/office/drawing/2014/main" id="{C7158C62-F2B5-7E1B-29C2-1E9F4A6B3468}"/>
                    </a:ext>
                  </a:extLst>
                </p:cNvPr>
                <p:cNvCxnSpPr>
                  <a:cxnSpLocks/>
                  <a:stCxn id="57" idx="0"/>
                  <a:endCxn id="55" idx="4"/>
                </p:cNvCxnSpPr>
                <p:nvPr/>
              </p:nvCxnSpPr>
              <p:spPr>
                <a:xfrm flipH="1" flipV="1">
                  <a:off x="1784848" y="4440640"/>
                  <a:ext cx="174120" cy="926283"/>
                </a:xfrm>
                <a:prstGeom prst="straightConnector1">
                  <a:avLst/>
                </a:prstGeom>
                <a:ln>
                  <a:solidFill>
                    <a:srgbClr val="E28C0E"/>
                  </a:solidFill>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48" name="Straight Arrow Connector 47">
                  <a:extLst>
                    <a:ext uri="{FF2B5EF4-FFF2-40B4-BE49-F238E27FC236}">
                      <a16:creationId xmlns:a16="http://schemas.microsoft.com/office/drawing/2014/main" id="{ECAC5B2F-E6A6-4D95-534B-6903C82DF2A2}"/>
                    </a:ext>
                  </a:extLst>
                </p:cNvPr>
                <p:cNvCxnSpPr>
                  <a:cxnSpLocks/>
                </p:cNvCxnSpPr>
                <p:nvPr/>
              </p:nvCxnSpPr>
              <p:spPr>
                <a:xfrm flipH="1">
                  <a:off x="530957" y="5739244"/>
                  <a:ext cx="369116" cy="292440"/>
                </a:xfrm>
                <a:prstGeom prst="straightConnector1">
                  <a:avLst/>
                </a:prstGeom>
                <a:ln>
                  <a:solidFill>
                    <a:srgbClr val="0961D4"/>
                  </a:solidFill>
                  <a:tailEnd type="triangle"/>
                </a:ln>
              </p:spPr>
              <p:style>
                <a:lnRef idx="2">
                  <a:schemeClr val="accent1"/>
                </a:lnRef>
                <a:fillRef idx="0">
                  <a:schemeClr val="accent1"/>
                </a:fillRef>
                <a:effectRef idx="1">
                  <a:schemeClr val="accent1"/>
                </a:effectRef>
                <a:fontRef idx="minor">
                  <a:schemeClr val="tx1"/>
                </a:fontRef>
              </p:style>
            </p:cxnSp>
          </p:grpSp>
        </p:grpSp>
        <p:sp>
          <p:nvSpPr>
            <p:cNvPr id="54" name="Oval 53">
              <a:extLst>
                <a:ext uri="{FF2B5EF4-FFF2-40B4-BE49-F238E27FC236}">
                  <a16:creationId xmlns:a16="http://schemas.microsoft.com/office/drawing/2014/main" id="{0DD3C032-ACF6-6A4E-89B0-FE83E26A150F}"/>
                </a:ext>
              </a:extLst>
            </p:cNvPr>
            <p:cNvSpPr/>
            <p:nvPr/>
          </p:nvSpPr>
          <p:spPr>
            <a:xfrm>
              <a:off x="1443411" y="4092454"/>
              <a:ext cx="69434" cy="69434"/>
            </a:xfrm>
            <a:prstGeom prst="ellipse">
              <a:avLst/>
            </a:prstGeom>
            <a:solidFill>
              <a:srgbClr val="E28C0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12AA689B-D85E-6EE2-C390-CEE6B7B58174}"/>
                </a:ext>
              </a:extLst>
            </p:cNvPr>
            <p:cNvSpPr/>
            <p:nvPr/>
          </p:nvSpPr>
          <p:spPr>
            <a:xfrm>
              <a:off x="1750131" y="4371206"/>
              <a:ext cx="69434" cy="69434"/>
            </a:xfrm>
            <a:prstGeom prst="ellipse">
              <a:avLst/>
            </a:prstGeom>
            <a:solidFill>
              <a:srgbClr val="E28C0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5A20DEB6-E5E5-2818-D02E-E9307056C1CD}"/>
                </a:ext>
              </a:extLst>
            </p:cNvPr>
            <p:cNvSpPr/>
            <p:nvPr/>
          </p:nvSpPr>
          <p:spPr>
            <a:xfrm rot="20700000">
              <a:off x="1595811" y="5173699"/>
              <a:ext cx="69434" cy="69434"/>
            </a:xfrm>
            <a:prstGeom prst="ellipse">
              <a:avLst/>
            </a:prstGeom>
            <a:solidFill>
              <a:srgbClr val="E28C0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a:extLst>
                <a:ext uri="{FF2B5EF4-FFF2-40B4-BE49-F238E27FC236}">
                  <a16:creationId xmlns:a16="http://schemas.microsoft.com/office/drawing/2014/main" id="{5B6B2601-E68D-8C4B-A062-BF417FBA0FA2}"/>
                </a:ext>
              </a:extLst>
            </p:cNvPr>
            <p:cNvSpPr/>
            <p:nvPr/>
          </p:nvSpPr>
          <p:spPr>
            <a:xfrm rot="20700000">
              <a:off x="1933236" y="5365740"/>
              <a:ext cx="69434" cy="69434"/>
            </a:xfrm>
            <a:prstGeom prst="ellipse">
              <a:avLst/>
            </a:prstGeom>
            <a:solidFill>
              <a:srgbClr val="E28C0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a:extLst>
                <a:ext uri="{FF2B5EF4-FFF2-40B4-BE49-F238E27FC236}">
                  <a16:creationId xmlns:a16="http://schemas.microsoft.com/office/drawing/2014/main" id="{AB3BFBB8-5B23-6404-69F2-2161998E2ADE}"/>
                </a:ext>
              </a:extLst>
            </p:cNvPr>
            <p:cNvSpPr/>
            <p:nvPr/>
          </p:nvSpPr>
          <p:spPr>
            <a:xfrm>
              <a:off x="1750131" y="5712811"/>
              <a:ext cx="69434" cy="69434"/>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9" name="Group 58">
            <a:extLst>
              <a:ext uri="{FF2B5EF4-FFF2-40B4-BE49-F238E27FC236}">
                <a16:creationId xmlns:a16="http://schemas.microsoft.com/office/drawing/2014/main" id="{1B725A44-956E-6E79-57F9-535530793D94}"/>
              </a:ext>
            </a:extLst>
          </p:cNvPr>
          <p:cNvGrpSpPr/>
          <p:nvPr/>
        </p:nvGrpSpPr>
        <p:grpSpPr>
          <a:xfrm>
            <a:off x="8731480" y="3315127"/>
            <a:ext cx="2747074" cy="2861836"/>
            <a:chOff x="8731480" y="3315127"/>
            <a:chExt cx="2747074" cy="2861836"/>
          </a:xfrm>
        </p:grpSpPr>
        <p:cxnSp>
          <p:nvCxnSpPr>
            <p:cNvPr id="60" name="Straight Arrow Connector 59">
              <a:extLst>
                <a:ext uri="{FF2B5EF4-FFF2-40B4-BE49-F238E27FC236}">
                  <a16:creationId xmlns:a16="http://schemas.microsoft.com/office/drawing/2014/main" id="{E3C35357-82CD-12A3-7958-5DC0B2AE1FE6}"/>
                </a:ext>
              </a:extLst>
            </p:cNvPr>
            <p:cNvCxnSpPr/>
            <p:nvPr/>
          </p:nvCxnSpPr>
          <p:spPr>
            <a:xfrm flipH="1">
              <a:off x="8746265" y="4776303"/>
              <a:ext cx="1363851" cy="782665"/>
            </a:xfrm>
            <a:prstGeom prst="straightConnector1">
              <a:avLst/>
            </a:prstGeom>
            <a:ln>
              <a:solidFill>
                <a:srgbClr val="0961D4"/>
              </a:solidFill>
              <a:tailEnd type="triangle"/>
            </a:ln>
          </p:spPr>
          <p:style>
            <a:lnRef idx="2">
              <a:schemeClr val="accent1"/>
            </a:lnRef>
            <a:fillRef idx="0">
              <a:schemeClr val="accent1"/>
            </a:fillRef>
            <a:effectRef idx="1">
              <a:schemeClr val="accent1"/>
            </a:effectRef>
            <a:fontRef idx="minor">
              <a:schemeClr val="tx1"/>
            </a:fontRef>
          </p:style>
        </p:cxnSp>
        <p:cxnSp>
          <p:nvCxnSpPr>
            <p:cNvPr id="61" name="Straight Arrow Connector 60">
              <a:extLst>
                <a:ext uri="{FF2B5EF4-FFF2-40B4-BE49-F238E27FC236}">
                  <a16:creationId xmlns:a16="http://schemas.microsoft.com/office/drawing/2014/main" id="{0039958C-354D-156B-153C-37745FC225C8}"/>
                </a:ext>
              </a:extLst>
            </p:cNvPr>
            <p:cNvCxnSpPr>
              <a:cxnSpLocks/>
            </p:cNvCxnSpPr>
            <p:nvPr/>
          </p:nvCxnSpPr>
          <p:spPr>
            <a:xfrm>
              <a:off x="10106954" y="4776303"/>
              <a:ext cx="1363851" cy="782665"/>
            </a:xfrm>
            <a:prstGeom prst="straightConnector1">
              <a:avLst/>
            </a:prstGeom>
            <a:ln>
              <a:solidFill>
                <a:srgbClr val="0961D4"/>
              </a:solidFill>
              <a:tailEnd type="triangle"/>
            </a:ln>
          </p:spPr>
          <p:style>
            <a:lnRef idx="2">
              <a:schemeClr val="accent1"/>
            </a:lnRef>
            <a:fillRef idx="0">
              <a:schemeClr val="accent1"/>
            </a:fillRef>
            <a:effectRef idx="1">
              <a:schemeClr val="accent1"/>
            </a:effectRef>
            <a:fontRef idx="minor">
              <a:schemeClr val="tx1"/>
            </a:fontRef>
          </p:style>
        </p:cxnSp>
        <p:grpSp>
          <p:nvGrpSpPr>
            <p:cNvPr id="62" name="Group 61">
              <a:extLst>
                <a:ext uri="{FF2B5EF4-FFF2-40B4-BE49-F238E27FC236}">
                  <a16:creationId xmlns:a16="http://schemas.microsoft.com/office/drawing/2014/main" id="{C6E13704-83B6-E85B-09FE-C64782CFCEED}"/>
                </a:ext>
              </a:extLst>
            </p:cNvPr>
            <p:cNvGrpSpPr/>
            <p:nvPr/>
          </p:nvGrpSpPr>
          <p:grpSpPr>
            <a:xfrm>
              <a:off x="10106954" y="3563561"/>
              <a:ext cx="1371600" cy="1604074"/>
              <a:chOff x="10186974" y="3723468"/>
              <a:chExt cx="1371600" cy="1604074"/>
            </a:xfrm>
          </p:grpSpPr>
          <p:cxnSp>
            <p:nvCxnSpPr>
              <p:cNvPr id="1112" name="Straight Connector 1111">
                <a:extLst>
                  <a:ext uri="{FF2B5EF4-FFF2-40B4-BE49-F238E27FC236}">
                    <a16:creationId xmlns:a16="http://schemas.microsoft.com/office/drawing/2014/main" id="{520C24AA-4BD2-AD2A-44E2-82DE7E156565}"/>
                  </a:ext>
                </a:extLst>
              </p:cNvPr>
              <p:cNvCxnSpPr/>
              <p:nvPr/>
            </p:nvCxnSpPr>
            <p:spPr>
              <a:xfrm>
                <a:off x="10186974" y="4533254"/>
                <a:ext cx="1363851" cy="794288"/>
              </a:xfrm>
              <a:prstGeom prst="line">
                <a:avLst/>
              </a:prstGeom>
              <a:ln>
                <a:solidFill>
                  <a:schemeClr val="tx1">
                    <a:lumMod val="50000"/>
                    <a:lumOff val="50000"/>
                    <a:alpha val="50000"/>
                  </a:schemeClr>
                </a:solidFill>
              </a:ln>
            </p:spPr>
            <p:style>
              <a:lnRef idx="2">
                <a:schemeClr val="accent1"/>
              </a:lnRef>
              <a:fillRef idx="0">
                <a:schemeClr val="accent1"/>
              </a:fillRef>
              <a:effectRef idx="1">
                <a:schemeClr val="accent1"/>
              </a:effectRef>
              <a:fontRef idx="minor">
                <a:schemeClr val="tx1"/>
              </a:fontRef>
            </p:style>
          </p:cxnSp>
          <p:cxnSp>
            <p:nvCxnSpPr>
              <p:cNvPr id="1113" name="Straight Connector 1112">
                <a:extLst>
                  <a:ext uri="{FF2B5EF4-FFF2-40B4-BE49-F238E27FC236}">
                    <a16:creationId xmlns:a16="http://schemas.microsoft.com/office/drawing/2014/main" id="{4DC8A8B1-37EB-44A7-238B-EDB316331FC4}"/>
                  </a:ext>
                </a:extLst>
              </p:cNvPr>
              <p:cNvCxnSpPr/>
              <p:nvPr/>
            </p:nvCxnSpPr>
            <p:spPr>
              <a:xfrm>
                <a:off x="10186974" y="4141922"/>
                <a:ext cx="1363851" cy="794288"/>
              </a:xfrm>
              <a:prstGeom prst="line">
                <a:avLst/>
              </a:prstGeom>
              <a:ln>
                <a:solidFill>
                  <a:schemeClr val="tx1">
                    <a:lumMod val="50000"/>
                    <a:lumOff val="50000"/>
                    <a:alpha val="50000"/>
                  </a:schemeClr>
                </a:solidFill>
              </a:ln>
            </p:spPr>
            <p:style>
              <a:lnRef idx="2">
                <a:schemeClr val="accent1"/>
              </a:lnRef>
              <a:fillRef idx="0">
                <a:schemeClr val="accent1"/>
              </a:fillRef>
              <a:effectRef idx="1">
                <a:schemeClr val="accent1"/>
              </a:effectRef>
              <a:fontRef idx="minor">
                <a:schemeClr val="tx1"/>
              </a:fontRef>
            </p:style>
          </p:cxnSp>
          <p:cxnSp>
            <p:nvCxnSpPr>
              <p:cNvPr id="1114" name="Straight Connector 1113">
                <a:extLst>
                  <a:ext uri="{FF2B5EF4-FFF2-40B4-BE49-F238E27FC236}">
                    <a16:creationId xmlns:a16="http://schemas.microsoft.com/office/drawing/2014/main" id="{DA5468C8-3BBE-92B4-7F94-1CB4717F19CC}"/>
                  </a:ext>
                </a:extLst>
              </p:cNvPr>
              <p:cNvCxnSpPr/>
              <p:nvPr/>
            </p:nvCxnSpPr>
            <p:spPr>
              <a:xfrm>
                <a:off x="10194723" y="3723468"/>
                <a:ext cx="1363851" cy="794288"/>
              </a:xfrm>
              <a:prstGeom prst="line">
                <a:avLst/>
              </a:prstGeom>
              <a:ln>
                <a:solidFill>
                  <a:schemeClr val="tx1">
                    <a:lumMod val="50000"/>
                    <a:lumOff val="50000"/>
                    <a:alpha val="50000"/>
                  </a:schemeClr>
                </a:solidFill>
              </a:ln>
            </p:spPr>
            <p:style>
              <a:lnRef idx="2">
                <a:schemeClr val="accent1"/>
              </a:lnRef>
              <a:fillRef idx="0">
                <a:schemeClr val="accent1"/>
              </a:fillRef>
              <a:effectRef idx="1">
                <a:schemeClr val="accent1"/>
              </a:effectRef>
              <a:fontRef idx="minor">
                <a:schemeClr val="tx1"/>
              </a:fontRef>
            </p:style>
          </p:cxnSp>
        </p:grpSp>
        <p:grpSp>
          <p:nvGrpSpPr>
            <p:cNvPr id="63" name="Group 62">
              <a:extLst>
                <a:ext uri="{FF2B5EF4-FFF2-40B4-BE49-F238E27FC236}">
                  <a16:creationId xmlns:a16="http://schemas.microsoft.com/office/drawing/2014/main" id="{7A8B3CB4-1ED8-31DB-996F-2F4D45F8ED4E}"/>
                </a:ext>
              </a:extLst>
            </p:cNvPr>
            <p:cNvGrpSpPr/>
            <p:nvPr/>
          </p:nvGrpSpPr>
          <p:grpSpPr>
            <a:xfrm flipH="1">
              <a:off x="8731480" y="3569373"/>
              <a:ext cx="1371600" cy="1604074"/>
              <a:chOff x="10186974" y="3723468"/>
              <a:chExt cx="1371600" cy="1604074"/>
            </a:xfrm>
          </p:grpSpPr>
          <p:cxnSp>
            <p:nvCxnSpPr>
              <p:cNvPr id="1109" name="Straight Connector 1108">
                <a:extLst>
                  <a:ext uri="{FF2B5EF4-FFF2-40B4-BE49-F238E27FC236}">
                    <a16:creationId xmlns:a16="http://schemas.microsoft.com/office/drawing/2014/main" id="{EB1E5B9F-80A4-B476-F591-FAF2388F9E60}"/>
                  </a:ext>
                </a:extLst>
              </p:cNvPr>
              <p:cNvCxnSpPr/>
              <p:nvPr/>
            </p:nvCxnSpPr>
            <p:spPr>
              <a:xfrm>
                <a:off x="10186974" y="4533254"/>
                <a:ext cx="1363851" cy="794288"/>
              </a:xfrm>
              <a:prstGeom prst="line">
                <a:avLst/>
              </a:prstGeom>
              <a:ln>
                <a:solidFill>
                  <a:schemeClr val="tx1">
                    <a:lumMod val="50000"/>
                    <a:lumOff val="50000"/>
                    <a:alpha val="50000"/>
                  </a:schemeClr>
                </a:solidFill>
              </a:ln>
            </p:spPr>
            <p:style>
              <a:lnRef idx="2">
                <a:schemeClr val="accent1"/>
              </a:lnRef>
              <a:fillRef idx="0">
                <a:schemeClr val="accent1"/>
              </a:fillRef>
              <a:effectRef idx="1">
                <a:schemeClr val="accent1"/>
              </a:effectRef>
              <a:fontRef idx="minor">
                <a:schemeClr val="tx1"/>
              </a:fontRef>
            </p:style>
          </p:cxnSp>
          <p:cxnSp>
            <p:nvCxnSpPr>
              <p:cNvPr id="1110" name="Straight Connector 1109">
                <a:extLst>
                  <a:ext uri="{FF2B5EF4-FFF2-40B4-BE49-F238E27FC236}">
                    <a16:creationId xmlns:a16="http://schemas.microsoft.com/office/drawing/2014/main" id="{8443D3F5-C1EB-50A9-E1AD-6CD4B3DCA38B}"/>
                  </a:ext>
                </a:extLst>
              </p:cNvPr>
              <p:cNvCxnSpPr/>
              <p:nvPr/>
            </p:nvCxnSpPr>
            <p:spPr>
              <a:xfrm>
                <a:off x="10186974" y="4141922"/>
                <a:ext cx="1363851" cy="794288"/>
              </a:xfrm>
              <a:prstGeom prst="line">
                <a:avLst/>
              </a:prstGeom>
              <a:ln>
                <a:solidFill>
                  <a:schemeClr val="tx1">
                    <a:lumMod val="50000"/>
                    <a:lumOff val="50000"/>
                    <a:alpha val="50000"/>
                  </a:schemeClr>
                </a:solidFill>
              </a:ln>
            </p:spPr>
            <p:style>
              <a:lnRef idx="2">
                <a:schemeClr val="accent1"/>
              </a:lnRef>
              <a:fillRef idx="0">
                <a:schemeClr val="accent1"/>
              </a:fillRef>
              <a:effectRef idx="1">
                <a:schemeClr val="accent1"/>
              </a:effectRef>
              <a:fontRef idx="minor">
                <a:schemeClr val="tx1"/>
              </a:fontRef>
            </p:style>
          </p:cxnSp>
          <p:cxnSp>
            <p:nvCxnSpPr>
              <p:cNvPr id="1111" name="Straight Connector 1110">
                <a:extLst>
                  <a:ext uri="{FF2B5EF4-FFF2-40B4-BE49-F238E27FC236}">
                    <a16:creationId xmlns:a16="http://schemas.microsoft.com/office/drawing/2014/main" id="{2730EF51-30FF-97DE-50C4-FF3210863573}"/>
                  </a:ext>
                </a:extLst>
              </p:cNvPr>
              <p:cNvCxnSpPr/>
              <p:nvPr/>
            </p:nvCxnSpPr>
            <p:spPr>
              <a:xfrm>
                <a:off x="10194723" y="3723468"/>
                <a:ext cx="1363851" cy="794288"/>
              </a:xfrm>
              <a:prstGeom prst="line">
                <a:avLst/>
              </a:prstGeom>
              <a:ln>
                <a:solidFill>
                  <a:schemeClr val="tx1">
                    <a:lumMod val="50000"/>
                    <a:lumOff val="50000"/>
                    <a:alpha val="50000"/>
                  </a:schemeClr>
                </a:solidFill>
              </a:ln>
            </p:spPr>
            <p:style>
              <a:lnRef idx="2">
                <a:schemeClr val="accent1"/>
              </a:lnRef>
              <a:fillRef idx="0">
                <a:schemeClr val="accent1"/>
              </a:fillRef>
              <a:effectRef idx="1">
                <a:schemeClr val="accent1"/>
              </a:effectRef>
              <a:fontRef idx="minor">
                <a:schemeClr val="tx1"/>
              </a:fontRef>
            </p:style>
          </p:cxnSp>
        </p:grpSp>
        <p:grpSp>
          <p:nvGrpSpPr>
            <p:cNvPr id="1024" name="Group 1023">
              <a:extLst>
                <a:ext uri="{FF2B5EF4-FFF2-40B4-BE49-F238E27FC236}">
                  <a16:creationId xmlns:a16="http://schemas.microsoft.com/office/drawing/2014/main" id="{15626518-9DD1-C735-2882-E0E67B06D65A}"/>
                </a:ext>
              </a:extLst>
            </p:cNvPr>
            <p:cNvGrpSpPr/>
            <p:nvPr/>
          </p:nvGrpSpPr>
          <p:grpSpPr>
            <a:xfrm>
              <a:off x="9072443" y="4979719"/>
              <a:ext cx="2084345" cy="1197244"/>
              <a:chOff x="9152463" y="5139626"/>
              <a:chExt cx="2084345" cy="1197244"/>
            </a:xfrm>
          </p:grpSpPr>
          <p:cxnSp>
            <p:nvCxnSpPr>
              <p:cNvPr id="1106" name="Straight Connector 1105">
                <a:extLst>
                  <a:ext uri="{FF2B5EF4-FFF2-40B4-BE49-F238E27FC236}">
                    <a16:creationId xmlns:a16="http://schemas.microsoft.com/office/drawing/2014/main" id="{FE18B1C9-A275-0F89-3C85-2289C2E443EE}"/>
                  </a:ext>
                </a:extLst>
              </p:cNvPr>
              <p:cNvCxnSpPr/>
              <p:nvPr/>
            </p:nvCxnSpPr>
            <p:spPr>
              <a:xfrm flipH="1">
                <a:off x="9525014" y="5343929"/>
                <a:ext cx="1363851" cy="794288"/>
              </a:xfrm>
              <a:prstGeom prst="line">
                <a:avLst/>
              </a:prstGeom>
              <a:ln>
                <a:solidFill>
                  <a:schemeClr val="tx1">
                    <a:lumMod val="50000"/>
                    <a:lumOff val="50000"/>
                    <a:alpha val="50000"/>
                  </a:schemeClr>
                </a:solidFill>
              </a:ln>
            </p:spPr>
            <p:style>
              <a:lnRef idx="2">
                <a:schemeClr val="accent1"/>
              </a:lnRef>
              <a:fillRef idx="0">
                <a:schemeClr val="accent1"/>
              </a:fillRef>
              <a:effectRef idx="1">
                <a:schemeClr val="accent1"/>
              </a:effectRef>
              <a:fontRef idx="minor">
                <a:schemeClr val="tx1"/>
              </a:fontRef>
            </p:style>
          </p:cxnSp>
          <p:cxnSp>
            <p:nvCxnSpPr>
              <p:cNvPr id="1107" name="Straight Connector 1106">
                <a:extLst>
                  <a:ext uri="{FF2B5EF4-FFF2-40B4-BE49-F238E27FC236}">
                    <a16:creationId xmlns:a16="http://schemas.microsoft.com/office/drawing/2014/main" id="{FAC8ACF9-8A22-8255-8CA1-6B7F0AC6799A}"/>
                  </a:ext>
                </a:extLst>
              </p:cNvPr>
              <p:cNvCxnSpPr/>
              <p:nvPr/>
            </p:nvCxnSpPr>
            <p:spPr>
              <a:xfrm flipH="1">
                <a:off x="9872957" y="5542582"/>
                <a:ext cx="1363851" cy="794288"/>
              </a:xfrm>
              <a:prstGeom prst="line">
                <a:avLst/>
              </a:prstGeom>
              <a:ln>
                <a:solidFill>
                  <a:schemeClr val="tx1">
                    <a:lumMod val="50000"/>
                    <a:lumOff val="50000"/>
                    <a:alpha val="50000"/>
                  </a:schemeClr>
                </a:solidFill>
              </a:ln>
            </p:spPr>
            <p:style>
              <a:lnRef idx="2">
                <a:schemeClr val="accent1"/>
              </a:lnRef>
              <a:fillRef idx="0">
                <a:schemeClr val="accent1"/>
              </a:fillRef>
              <a:effectRef idx="1">
                <a:schemeClr val="accent1"/>
              </a:effectRef>
              <a:fontRef idx="minor">
                <a:schemeClr val="tx1"/>
              </a:fontRef>
            </p:style>
          </p:cxnSp>
          <p:cxnSp>
            <p:nvCxnSpPr>
              <p:cNvPr id="1108" name="Straight Connector 1107">
                <a:extLst>
                  <a:ext uri="{FF2B5EF4-FFF2-40B4-BE49-F238E27FC236}">
                    <a16:creationId xmlns:a16="http://schemas.microsoft.com/office/drawing/2014/main" id="{611CC132-4CE1-7AE5-1670-5C1EE036A427}"/>
                  </a:ext>
                </a:extLst>
              </p:cNvPr>
              <p:cNvCxnSpPr/>
              <p:nvPr/>
            </p:nvCxnSpPr>
            <p:spPr>
              <a:xfrm flipH="1">
                <a:off x="9152463" y="5139626"/>
                <a:ext cx="1363851" cy="794288"/>
              </a:xfrm>
              <a:prstGeom prst="line">
                <a:avLst/>
              </a:prstGeom>
              <a:ln>
                <a:solidFill>
                  <a:schemeClr val="tx1">
                    <a:lumMod val="50000"/>
                    <a:lumOff val="50000"/>
                    <a:alpha val="50000"/>
                  </a:schemeClr>
                </a:solidFill>
              </a:ln>
            </p:spPr>
            <p:style>
              <a:lnRef idx="2">
                <a:schemeClr val="accent1"/>
              </a:lnRef>
              <a:fillRef idx="0">
                <a:schemeClr val="accent1"/>
              </a:fillRef>
              <a:effectRef idx="1">
                <a:schemeClr val="accent1"/>
              </a:effectRef>
              <a:fontRef idx="minor">
                <a:schemeClr val="tx1"/>
              </a:fontRef>
            </p:style>
          </p:cxnSp>
        </p:grpSp>
        <p:grpSp>
          <p:nvGrpSpPr>
            <p:cNvPr id="1025" name="Group 1024">
              <a:extLst>
                <a:ext uri="{FF2B5EF4-FFF2-40B4-BE49-F238E27FC236}">
                  <a16:creationId xmlns:a16="http://schemas.microsoft.com/office/drawing/2014/main" id="{F2B14E97-545E-CF17-D9FE-1BCF1205D479}"/>
                </a:ext>
              </a:extLst>
            </p:cNvPr>
            <p:cNvGrpSpPr/>
            <p:nvPr/>
          </p:nvGrpSpPr>
          <p:grpSpPr>
            <a:xfrm flipH="1">
              <a:off x="9053246" y="4977552"/>
              <a:ext cx="2084345" cy="1197244"/>
              <a:chOff x="9152463" y="5139626"/>
              <a:chExt cx="2084345" cy="1197244"/>
            </a:xfrm>
          </p:grpSpPr>
          <p:cxnSp>
            <p:nvCxnSpPr>
              <p:cNvPr id="1103" name="Straight Connector 1102">
                <a:extLst>
                  <a:ext uri="{FF2B5EF4-FFF2-40B4-BE49-F238E27FC236}">
                    <a16:creationId xmlns:a16="http://schemas.microsoft.com/office/drawing/2014/main" id="{A3B2A48C-8A3D-5C64-8089-DFD19146FCEE}"/>
                  </a:ext>
                </a:extLst>
              </p:cNvPr>
              <p:cNvCxnSpPr/>
              <p:nvPr/>
            </p:nvCxnSpPr>
            <p:spPr>
              <a:xfrm flipH="1">
                <a:off x="9548261" y="5351678"/>
                <a:ext cx="1363851" cy="794288"/>
              </a:xfrm>
              <a:prstGeom prst="line">
                <a:avLst/>
              </a:prstGeom>
              <a:ln>
                <a:solidFill>
                  <a:schemeClr val="tx1">
                    <a:lumMod val="50000"/>
                    <a:lumOff val="50000"/>
                    <a:alpha val="50000"/>
                  </a:schemeClr>
                </a:solidFill>
              </a:ln>
            </p:spPr>
            <p:style>
              <a:lnRef idx="2">
                <a:schemeClr val="accent1"/>
              </a:lnRef>
              <a:fillRef idx="0">
                <a:schemeClr val="accent1"/>
              </a:fillRef>
              <a:effectRef idx="1">
                <a:schemeClr val="accent1"/>
              </a:effectRef>
              <a:fontRef idx="minor">
                <a:schemeClr val="tx1"/>
              </a:fontRef>
            </p:style>
          </p:cxnSp>
          <p:cxnSp>
            <p:nvCxnSpPr>
              <p:cNvPr id="1104" name="Straight Connector 1103">
                <a:extLst>
                  <a:ext uri="{FF2B5EF4-FFF2-40B4-BE49-F238E27FC236}">
                    <a16:creationId xmlns:a16="http://schemas.microsoft.com/office/drawing/2014/main" id="{42D0D81B-D4CC-F332-B87B-8534E382283F}"/>
                  </a:ext>
                </a:extLst>
              </p:cNvPr>
              <p:cNvCxnSpPr/>
              <p:nvPr/>
            </p:nvCxnSpPr>
            <p:spPr>
              <a:xfrm flipH="1">
                <a:off x="9872957" y="5542582"/>
                <a:ext cx="1363851" cy="794288"/>
              </a:xfrm>
              <a:prstGeom prst="line">
                <a:avLst/>
              </a:prstGeom>
              <a:ln>
                <a:solidFill>
                  <a:schemeClr val="tx1">
                    <a:lumMod val="50000"/>
                    <a:lumOff val="50000"/>
                    <a:alpha val="50000"/>
                  </a:schemeClr>
                </a:solidFill>
              </a:ln>
            </p:spPr>
            <p:style>
              <a:lnRef idx="2">
                <a:schemeClr val="accent1"/>
              </a:lnRef>
              <a:fillRef idx="0">
                <a:schemeClr val="accent1"/>
              </a:fillRef>
              <a:effectRef idx="1">
                <a:schemeClr val="accent1"/>
              </a:effectRef>
              <a:fontRef idx="minor">
                <a:schemeClr val="tx1"/>
              </a:fontRef>
            </p:style>
          </p:cxnSp>
          <p:cxnSp>
            <p:nvCxnSpPr>
              <p:cNvPr id="1105" name="Straight Connector 1104">
                <a:extLst>
                  <a:ext uri="{FF2B5EF4-FFF2-40B4-BE49-F238E27FC236}">
                    <a16:creationId xmlns:a16="http://schemas.microsoft.com/office/drawing/2014/main" id="{2510F49F-8D3F-2773-DAB1-EE270B721C94}"/>
                  </a:ext>
                </a:extLst>
              </p:cNvPr>
              <p:cNvCxnSpPr/>
              <p:nvPr/>
            </p:nvCxnSpPr>
            <p:spPr>
              <a:xfrm flipH="1">
                <a:off x="9152463" y="5139626"/>
                <a:ext cx="1363851" cy="794288"/>
              </a:xfrm>
              <a:prstGeom prst="line">
                <a:avLst/>
              </a:prstGeom>
              <a:ln>
                <a:solidFill>
                  <a:schemeClr val="tx1">
                    <a:lumMod val="50000"/>
                    <a:lumOff val="50000"/>
                    <a:alpha val="50000"/>
                  </a:schemeClr>
                </a:solidFill>
              </a:ln>
            </p:spPr>
            <p:style>
              <a:lnRef idx="2">
                <a:schemeClr val="accent1"/>
              </a:lnRef>
              <a:fillRef idx="0">
                <a:schemeClr val="accent1"/>
              </a:fillRef>
              <a:effectRef idx="1">
                <a:schemeClr val="accent1"/>
              </a:effectRef>
              <a:fontRef idx="minor">
                <a:schemeClr val="tx1"/>
              </a:fontRef>
            </p:style>
          </p:cxnSp>
        </p:grpSp>
        <p:grpSp>
          <p:nvGrpSpPr>
            <p:cNvPr id="1026" name="Group 1025">
              <a:extLst>
                <a:ext uri="{FF2B5EF4-FFF2-40B4-BE49-F238E27FC236}">
                  <a16:creationId xmlns:a16="http://schemas.microsoft.com/office/drawing/2014/main" id="{774F6CFC-6E57-72B5-2C8F-95E7C2524A07}"/>
                </a:ext>
              </a:extLst>
            </p:cNvPr>
            <p:cNvGrpSpPr/>
            <p:nvPr/>
          </p:nvGrpSpPr>
          <p:grpSpPr>
            <a:xfrm>
              <a:off x="10436294" y="3356507"/>
              <a:ext cx="716795" cy="2018189"/>
              <a:chOff x="10516314" y="3516414"/>
              <a:chExt cx="716795" cy="2018189"/>
            </a:xfrm>
          </p:grpSpPr>
          <p:cxnSp>
            <p:nvCxnSpPr>
              <p:cNvPr id="1100" name="Straight Connector 1099">
                <a:extLst>
                  <a:ext uri="{FF2B5EF4-FFF2-40B4-BE49-F238E27FC236}">
                    <a16:creationId xmlns:a16="http://schemas.microsoft.com/office/drawing/2014/main" id="{A271A59A-2A82-7526-FC92-A8076532E5E6}"/>
                  </a:ext>
                </a:extLst>
              </p:cNvPr>
              <p:cNvCxnSpPr>
                <a:cxnSpLocks/>
              </p:cNvCxnSpPr>
              <p:nvPr/>
            </p:nvCxnSpPr>
            <p:spPr>
              <a:xfrm>
                <a:off x="10516314" y="3516414"/>
                <a:ext cx="0" cy="1604658"/>
              </a:xfrm>
              <a:prstGeom prst="line">
                <a:avLst/>
              </a:prstGeom>
              <a:ln>
                <a:solidFill>
                  <a:schemeClr val="tx1">
                    <a:lumMod val="50000"/>
                    <a:lumOff val="50000"/>
                    <a:alpha val="50000"/>
                  </a:schemeClr>
                </a:solidFill>
              </a:ln>
            </p:spPr>
            <p:style>
              <a:lnRef idx="2">
                <a:schemeClr val="accent1"/>
              </a:lnRef>
              <a:fillRef idx="0">
                <a:schemeClr val="accent1"/>
              </a:fillRef>
              <a:effectRef idx="1">
                <a:schemeClr val="accent1"/>
              </a:effectRef>
              <a:fontRef idx="minor">
                <a:schemeClr val="tx1"/>
              </a:fontRef>
            </p:style>
          </p:cxnSp>
          <p:cxnSp>
            <p:nvCxnSpPr>
              <p:cNvPr id="1101" name="Straight Connector 1100">
                <a:extLst>
                  <a:ext uri="{FF2B5EF4-FFF2-40B4-BE49-F238E27FC236}">
                    <a16:creationId xmlns:a16="http://schemas.microsoft.com/office/drawing/2014/main" id="{6DC51822-D3E9-DA24-512B-EB8250E35069}"/>
                  </a:ext>
                </a:extLst>
              </p:cNvPr>
              <p:cNvCxnSpPr>
                <a:cxnSpLocks/>
              </p:cNvCxnSpPr>
              <p:nvPr/>
            </p:nvCxnSpPr>
            <p:spPr>
              <a:xfrm>
                <a:off x="10892146" y="3726932"/>
                <a:ext cx="0" cy="1604658"/>
              </a:xfrm>
              <a:prstGeom prst="line">
                <a:avLst/>
              </a:prstGeom>
              <a:ln>
                <a:solidFill>
                  <a:schemeClr val="tx1">
                    <a:lumMod val="50000"/>
                    <a:lumOff val="50000"/>
                    <a:alpha val="50000"/>
                  </a:schemeClr>
                </a:solidFill>
              </a:ln>
            </p:spPr>
            <p:style>
              <a:lnRef idx="2">
                <a:schemeClr val="accent1"/>
              </a:lnRef>
              <a:fillRef idx="0">
                <a:schemeClr val="accent1"/>
              </a:fillRef>
              <a:effectRef idx="1">
                <a:schemeClr val="accent1"/>
              </a:effectRef>
              <a:fontRef idx="minor">
                <a:schemeClr val="tx1"/>
              </a:fontRef>
            </p:style>
          </p:cxnSp>
          <p:cxnSp>
            <p:nvCxnSpPr>
              <p:cNvPr id="1102" name="Straight Connector 1101">
                <a:extLst>
                  <a:ext uri="{FF2B5EF4-FFF2-40B4-BE49-F238E27FC236}">
                    <a16:creationId xmlns:a16="http://schemas.microsoft.com/office/drawing/2014/main" id="{E4394749-92D6-38B2-94C8-09A315460BCF}"/>
                  </a:ext>
                </a:extLst>
              </p:cNvPr>
              <p:cNvCxnSpPr>
                <a:cxnSpLocks/>
              </p:cNvCxnSpPr>
              <p:nvPr/>
            </p:nvCxnSpPr>
            <p:spPr>
              <a:xfrm>
                <a:off x="11233109" y="3929945"/>
                <a:ext cx="0" cy="1604658"/>
              </a:xfrm>
              <a:prstGeom prst="line">
                <a:avLst/>
              </a:prstGeom>
              <a:ln>
                <a:solidFill>
                  <a:schemeClr val="tx1">
                    <a:lumMod val="50000"/>
                    <a:lumOff val="50000"/>
                    <a:alpha val="50000"/>
                  </a:schemeClr>
                </a:solidFill>
              </a:ln>
            </p:spPr>
            <p:style>
              <a:lnRef idx="2">
                <a:schemeClr val="accent1"/>
              </a:lnRef>
              <a:fillRef idx="0">
                <a:schemeClr val="accent1"/>
              </a:fillRef>
              <a:effectRef idx="1">
                <a:schemeClr val="accent1"/>
              </a:effectRef>
              <a:fontRef idx="minor">
                <a:schemeClr val="tx1"/>
              </a:fontRef>
            </p:style>
          </p:cxnSp>
        </p:grpSp>
        <p:grpSp>
          <p:nvGrpSpPr>
            <p:cNvPr id="1027" name="Group 1026">
              <a:extLst>
                <a:ext uri="{FF2B5EF4-FFF2-40B4-BE49-F238E27FC236}">
                  <a16:creationId xmlns:a16="http://schemas.microsoft.com/office/drawing/2014/main" id="{E69099C9-0C6C-45C4-2C1E-D10C7B5D4793}"/>
                </a:ext>
              </a:extLst>
            </p:cNvPr>
            <p:cNvGrpSpPr/>
            <p:nvPr/>
          </p:nvGrpSpPr>
          <p:grpSpPr>
            <a:xfrm>
              <a:off x="9041447" y="3368345"/>
              <a:ext cx="716795" cy="2018189"/>
              <a:chOff x="9121467" y="3528252"/>
              <a:chExt cx="716795" cy="2018189"/>
            </a:xfrm>
          </p:grpSpPr>
          <p:cxnSp>
            <p:nvCxnSpPr>
              <p:cNvPr id="1097" name="Straight Connector 1096">
                <a:extLst>
                  <a:ext uri="{FF2B5EF4-FFF2-40B4-BE49-F238E27FC236}">
                    <a16:creationId xmlns:a16="http://schemas.microsoft.com/office/drawing/2014/main" id="{40A40E99-6955-B5DE-A61D-DD3E26462F3C}"/>
                  </a:ext>
                </a:extLst>
              </p:cNvPr>
              <p:cNvCxnSpPr>
                <a:cxnSpLocks/>
              </p:cNvCxnSpPr>
              <p:nvPr/>
            </p:nvCxnSpPr>
            <p:spPr>
              <a:xfrm flipH="1">
                <a:off x="9838262" y="3528252"/>
                <a:ext cx="0" cy="1604658"/>
              </a:xfrm>
              <a:prstGeom prst="line">
                <a:avLst/>
              </a:prstGeom>
              <a:ln>
                <a:solidFill>
                  <a:schemeClr val="tx1">
                    <a:lumMod val="50000"/>
                    <a:lumOff val="50000"/>
                    <a:alpha val="50000"/>
                  </a:schemeClr>
                </a:solidFill>
              </a:ln>
            </p:spPr>
            <p:style>
              <a:lnRef idx="2">
                <a:schemeClr val="accent1"/>
              </a:lnRef>
              <a:fillRef idx="0">
                <a:schemeClr val="accent1"/>
              </a:fillRef>
              <a:effectRef idx="1">
                <a:schemeClr val="accent1"/>
              </a:effectRef>
              <a:fontRef idx="minor">
                <a:schemeClr val="tx1"/>
              </a:fontRef>
            </p:style>
          </p:cxnSp>
          <p:cxnSp>
            <p:nvCxnSpPr>
              <p:cNvPr id="1098" name="Straight Connector 1097">
                <a:extLst>
                  <a:ext uri="{FF2B5EF4-FFF2-40B4-BE49-F238E27FC236}">
                    <a16:creationId xmlns:a16="http://schemas.microsoft.com/office/drawing/2014/main" id="{26360E03-0678-C686-6608-5F80901FF9D4}"/>
                  </a:ext>
                </a:extLst>
              </p:cNvPr>
              <p:cNvCxnSpPr>
                <a:cxnSpLocks/>
              </p:cNvCxnSpPr>
              <p:nvPr/>
            </p:nvCxnSpPr>
            <p:spPr>
              <a:xfrm flipH="1">
                <a:off x="9462430" y="3738770"/>
                <a:ext cx="0" cy="1604658"/>
              </a:xfrm>
              <a:prstGeom prst="line">
                <a:avLst/>
              </a:prstGeom>
              <a:ln>
                <a:solidFill>
                  <a:schemeClr val="tx1">
                    <a:lumMod val="50000"/>
                    <a:lumOff val="50000"/>
                    <a:alpha val="50000"/>
                  </a:schemeClr>
                </a:solidFill>
              </a:ln>
            </p:spPr>
            <p:style>
              <a:lnRef idx="2">
                <a:schemeClr val="accent1"/>
              </a:lnRef>
              <a:fillRef idx="0">
                <a:schemeClr val="accent1"/>
              </a:fillRef>
              <a:effectRef idx="1">
                <a:schemeClr val="accent1"/>
              </a:effectRef>
              <a:fontRef idx="minor">
                <a:schemeClr val="tx1"/>
              </a:fontRef>
            </p:style>
          </p:cxnSp>
          <p:cxnSp>
            <p:nvCxnSpPr>
              <p:cNvPr id="1099" name="Straight Connector 1098">
                <a:extLst>
                  <a:ext uri="{FF2B5EF4-FFF2-40B4-BE49-F238E27FC236}">
                    <a16:creationId xmlns:a16="http://schemas.microsoft.com/office/drawing/2014/main" id="{225A3520-4B76-815F-1DD8-93FD931A2819}"/>
                  </a:ext>
                </a:extLst>
              </p:cNvPr>
              <p:cNvCxnSpPr>
                <a:cxnSpLocks/>
              </p:cNvCxnSpPr>
              <p:nvPr/>
            </p:nvCxnSpPr>
            <p:spPr>
              <a:xfrm flipH="1">
                <a:off x="9121467" y="3941783"/>
                <a:ext cx="0" cy="1604658"/>
              </a:xfrm>
              <a:prstGeom prst="line">
                <a:avLst/>
              </a:prstGeom>
              <a:ln>
                <a:solidFill>
                  <a:schemeClr val="tx1">
                    <a:lumMod val="50000"/>
                    <a:lumOff val="50000"/>
                    <a:alpha val="50000"/>
                  </a:schemeClr>
                </a:solidFill>
              </a:ln>
            </p:spPr>
            <p:style>
              <a:lnRef idx="2">
                <a:schemeClr val="accent1"/>
              </a:lnRef>
              <a:fillRef idx="0">
                <a:schemeClr val="accent1"/>
              </a:fillRef>
              <a:effectRef idx="1">
                <a:schemeClr val="accent1"/>
              </a:effectRef>
              <a:fontRef idx="minor">
                <a:schemeClr val="tx1"/>
              </a:fontRef>
            </p:style>
          </p:cxnSp>
        </p:grpSp>
        <p:sp>
          <p:nvSpPr>
            <p:cNvPr id="1029" name="Oval 1028">
              <a:extLst>
                <a:ext uri="{FF2B5EF4-FFF2-40B4-BE49-F238E27FC236}">
                  <a16:creationId xmlns:a16="http://schemas.microsoft.com/office/drawing/2014/main" id="{01AF3211-E0DE-D421-A6FD-C63CE6786B0F}"/>
                </a:ext>
              </a:extLst>
            </p:cNvPr>
            <p:cNvSpPr/>
            <p:nvPr/>
          </p:nvSpPr>
          <p:spPr>
            <a:xfrm>
              <a:off x="9537026" y="4442676"/>
              <a:ext cx="123111" cy="123111"/>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1" name="Oval 1030">
              <a:extLst>
                <a:ext uri="{FF2B5EF4-FFF2-40B4-BE49-F238E27FC236}">
                  <a16:creationId xmlns:a16="http://schemas.microsoft.com/office/drawing/2014/main" id="{2F5A7550-5266-F351-DE3A-19829E2BCA41}"/>
                </a:ext>
              </a:extLst>
            </p:cNvPr>
            <p:cNvSpPr/>
            <p:nvPr/>
          </p:nvSpPr>
          <p:spPr>
            <a:xfrm>
              <a:off x="10350253" y="4188874"/>
              <a:ext cx="69434" cy="69434"/>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2" name="Oval 1031">
              <a:extLst>
                <a:ext uri="{FF2B5EF4-FFF2-40B4-BE49-F238E27FC236}">
                  <a16:creationId xmlns:a16="http://schemas.microsoft.com/office/drawing/2014/main" id="{C8DB7117-2660-00A7-D16A-2A15F914F264}"/>
                </a:ext>
              </a:extLst>
            </p:cNvPr>
            <p:cNvSpPr/>
            <p:nvPr/>
          </p:nvSpPr>
          <p:spPr>
            <a:xfrm>
              <a:off x="11020483" y="3931418"/>
              <a:ext cx="45719" cy="45719"/>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3" name="Oval 1032">
              <a:extLst>
                <a:ext uri="{FF2B5EF4-FFF2-40B4-BE49-F238E27FC236}">
                  <a16:creationId xmlns:a16="http://schemas.microsoft.com/office/drawing/2014/main" id="{9D9405F2-9C72-9DD0-1721-0047DD25EB2C}"/>
                </a:ext>
              </a:extLst>
            </p:cNvPr>
            <p:cNvSpPr/>
            <p:nvPr/>
          </p:nvSpPr>
          <p:spPr>
            <a:xfrm>
              <a:off x="9594981" y="4615504"/>
              <a:ext cx="69434" cy="69434"/>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4" name="Oval 1033">
              <a:extLst>
                <a:ext uri="{FF2B5EF4-FFF2-40B4-BE49-F238E27FC236}">
                  <a16:creationId xmlns:a16="http://schemas.microsoft.com/office/drawing/2014/main" id="{C99C7247-5F5B-1E94-AFD7-4A5631894CD6}"/>
                </a:ext>
              </a:extLst>
            </p:cNvPr>
            <p:cNvSpPr/>
            <p:nvPr/>
          </p:nvSpPr>
          <p:spPr>
            <a:xfrm>
              <a:off x="9620598" y="5129682"/>
              <a:ext cx="69434" cy="69434"/>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6" name="Oval 1035">
              <a:extLst>
                <a:ext uri="{FF2B5EF4-FFF2-40B4-BE49-F238E27FC236}">
                  <a16:creationId xmlns:a16="http://schemas.microsoft.com/office/drawing/2014/main" id="{7864CA40-8768-A44E-C2D0-1BA3A503F0AC}"/>
                </a:ext>
              </a:extLst>
            </p:cNvPr>
            <p:cNvSpPr/>
            <p:nvPr/>
          </p:nvSpPr>
          <p:spPr>
            <a:xfrm>
              <a:off x="9900655" y="5417734"/>
              <a:ext cx="69434" cy="69434"/>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7" name="Oval 1036">
              <a:extLst>
                <a:ext uri="{FF2B5EF4-FFF2-40B4-BE49-F238E27FC236}">
                  <a16:creationId xmlns:a16="http://schemas.microsoft.com/office/drawing/2014/main" id="{5064D420-39A2-4A7E-CCC4-0D892E38C8A3}"/>
                </a:ext>
              </a:extLst>
            </p:cNvPr>
            <p:cNvSpPr/>
            <p:nvPr/>
          </p:nvSpPr>
          <p:spPr>
            <a:xfrm>
              <a:off x="10439671" y="5355457"/>
              <a:ext cx="69434" cy="69434"/>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8" name="Oval 1037">
              <a:extLst>
                <a:ext uri="{FF2B5EF4-FFF2-40B4-BE49-F238E27FC236}">
                  <a16:creationId xmlns:a16="http://schemas.microsoft.com/office/drawing/2014/main" id="{CDC0EFA6-D5AD-6454-4FDF-51F4B1F9BB16}"/>
                </a:ext>
              </a:extLst>
            </p:cNvPr>
            <p:cNvSpPr/>
            <p:nvPr/>
          </p:nvSpPr>
          <p:spPr>
            <a:xfrm>
              <a:off x="10512257" y="4708386"/>
              <a:ext cx="69434" cy="69434"/>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9" name="Oval 1038">
              <a:extLst>
                <a:ext uri="{FF2B5EF4-FFF2-40B4-BE49-F238E27FC236}">
                  <a16:creationId xmlns:a16="http://schemas.microsoft.com/office/drawing/2014/main" id="{BF445265-B79D-9343-CF80-2FF1A9C3847B}"/>
                </a:ext>
              </a:extLst>
            </p:cNvPr>
            <p:cNvSpPr/>
            <p:nvPr/>
          </p:nvSpPr>
          <p:spPr>
            <a:xfrm>
              <a:off x="9205613" y="4297715"/>
              <a:ext cx="69434" cy="69434"/>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0" name="Oval 1039">
              <a:extLst>
                <a:ext uri="{FF2B5EF4-FFF2-40B4-BE49-F238E27FC236}">
                  <a16:creationId xmlns:a16="http://schemas.microsoft.com/office/drawing/2014/main" id="{D1D3B906-6CF0-F311-2BDE-56494137465E}"/>
                </a:ext>
              </a:extLst>
            </p:cNvPr>
            <p:cNvSpPr/>
            <p:nvPr/>
          </p:nvSpPr>
          <p:spPr>
            <a:xfrm>
              <a:off x="9822171" y="5617527"/>
              <a:ext cx="45719" cy="45719"/>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1" name="Oval 1040">
              <a:extLst>
                <a:ext uri="{FF2B5EF4-FFF2-40B4-BE49-F238E27FC236}">
                  <a16:creationId xmlns:a16="http://schemas.microsoft.com/office/drawing/2014/main" id="{D268EABD-0AB4-9921-5791-B8C32C62BA5A}"/>
                </a:ext>
              </a:extLst>
            </p:cNvPr>
            <p:cNvSpPr/>
            <p:nvPr/>
          </p:nvSpPr>
          <p:spPr>
            <a:xfrm>
              <a:off x="9418155" y="5710303"/>
              <a:ext cx="45719" cy="45719"/>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2" name="Oval 1041">
              <a:extLst>
                <a:ext uri="{FF2B5EF4-FFF2-40B4-BE49-F238E27FC236}">
                  <a16:creationId xmlns:a16="http://schemas.microsoft.com/office/drawing/2014/main" id="{E954D595-4363-7440-23FB-400ECF54BD7E}"/>
                </a:ext>
              </a:extLst>
            </p:cNvPr>
            <p:cNvSpPr/>
            <p:nvPr/>
          </p:nvSpPr>
          <p:spPr>
            <a:xfrm>
              <a:off x="9506180" y="4910575"/>
              <a:ext cx="45719" cy="45719"/>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3" name="Oval 1042">
              <a:extLst>
                <a:ext uri="{FF2B5EF4-FFF2-40B4-BE49-F238E27FC236}">
                  <a16:creationId xmlns:a16="http://schemas.microsoft.com/office/drawing/2014/main" id="{D16C8086-EE9A-8398-5B23-F173CEDB2F3D}"/>
                </a:ext>
              </a:extLst>
            </p:cNvPr>
            <p:cNvSpPr/>
            <p:nvPr/>
          </p:nvSpPr>
          <p:spPr>
            <a:xfrm>
              <a:off x="9067246" y="4818718"/>
              <a:ext cx="45719" cy="45719"/>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4" name="Oval 1043">
              <a:extLst>
                <a:ext uri="{FF2B5EF4-FFF2-40B4-BE49-F238E27FC236}">
                  <a16:creationId xmlns:a16="http://schemas.microsoft.com/office/drawing/2014/main" id="{EB67D436-16F8-E53D-3C61-DB7E6E2CB144}"/>
                </a:ext>
              </a:extLst>
            </p:cNvPr>
            <p:cNvSpPr/>
            <p:nvPr/>
          </p:nvSpPr>
          <p:spPr>
            <a:xfrm>
              <a:off x="9430096" y="4037748"/>
              <a:ext cx="45719" cy="45719"/>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5" name="Oval 1044">
              <a:extLst>
                <a:ext uri="{FF2B5EF4-FFF2-40B4-BE49-F238E27FC236}">
                  <a16:creationId xmlns:a16="http://schemas.microsoft.com/office/drawing/2014/main" id="{C129EBAD-1FEC-6869-4472-A878B6DF2BB3}"/>
                </a:ext>
              </a:extLst>
            </p:cNvPr>
            <p:cNvSpPr/>
            <p:nvPr/>
          </p:nvSpPr>
          <p:spPr>
            <a:xfrm>
              <a:off x="9888186" y="3925231"/>
              <a:ext cx="45719" cy="45719"/>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6" name="Oval 1045">
              <a:extLst>
                <a:ext uri="{FF2B5EF4-FFF2-40B4-BE49-F238E27FC236}">
                  <a16:creationId xmlns:a16="http://schemas.microsoft.com/office/drawing/2014/main" id="{6DBF89AA-B1E4-C158-C06D-B2DD706EA016}"/>
                </a:ext>
              </a:extLst>
            </p:cNvPr>
            <p:cNvSpPr/>
            <p:nvPr/>
          </p:nvSpPr>
          <p:spPr>
            <a:xfrm>
              <a:off x="10210212" y="4595646"/>
              <a:ext cx="45719" cy="45719"/>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7" name="Oval 1046">
              <a:extLst>
                <a:ext uri="{FF2B5EF4-FFF2-40B4-BE49-F238E27FC236}">
                  <a16:creationId xmlns:a16="http://schemas.microsoft.com/office/drawing/2014/main" id="{6F54EF18-C535-C0E8-48B9-9367F2CC6DA7}"/>
                </a:ext>
              </a:extLst>
            </p:cNvPr>
            <p:cNvSpPr/>
            <p:nvPr/>
          </p:nvSpPr>
          <p:spPr>
            <a:xfrm>
              <a:off x="11228060" y="4785801"/>
              <a:ext cx="45719" cy="45719"/>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8" name="Oval 1047">
              <a:extLst>
                <a:ext uri="{FF2B5EF4-FFF2-40B4-BE49-F238E27FC236}">
                  <a16:creationId xmlns:a16="http://schemas.microsoft.com/office/drawing/2014/main" id="{79BA219A-250E-A685-3E80-D13F74A01267}"/>
                </a:ext>
              </a:extLst>
            </p:cNvPr>
            <p:cNvSpPr/>
            <p:nvPr/>
          </p:nvSpPr>
          <p:spPr>
            <a:xfrm>
              <a:off x="11250920" y="4431995"/>
              <a:ext cx="45719" cy="45719"/>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9" name="Oval 1048">
              <a:extLst>
                <a:ext uri="{FF2B5EF4-FFF2-40B4-BE49-F238E27FC236}">
                  <a16:creationId xmlns:a16="http://schemas.microsoft.com/office/drawing/2014/main" id="{D0ADDEEB-7788-F821-A2EA-CED5EA06BBB9}"/>
                </a:ext>
              </a:extLst>
            </p:cNvPr>
            <p:cNvSpPr/>
            <p:nvPr/>
          </p:nvSpPr>
          <p:spPr>
            <a:xfrm>
              <a:off x="10668346" y="4982254"/>
              <a:ext cx="45719" cy="45719"/>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0" name="Oval 1049">
              <a:extLst>
                <a:ext uri="{FF2B5EF4-FFF2-40B4-BE49-F238E27FC236}">
                  <a16:creationId xmlns:a16="http://schemas.microsoft.com/office/drawing/2014/main" id="{9200F578-B141-B1B8-9376-4EDDC21E126E}"/>
                </a:ext>
              </a:extLst>
            </p:cNvPr>
            <p:cNvSpPr/>
            <p:nvPr/>
          </p:nvSpPr>
          <p:spPr>
            <a:xfrm>
              <a:off x="10426286" y="5170560"/>
              <a:ext cx="45719" cy="45719"/>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1" name="Oval 1050">
              <a:extLst>
                <a:ext uri="{FF2B5EF4-FFF2-40B4-BE49-F238E27FC236}">
                  <a16:creationId xmlns:a16="http://schemas.microsoft.com/office/drawing/2014/main" id="{BBF18FCF-968E-A5A8-0D4F-E80BAB629FC2}"/>
                </a:ext>
              </a:extLst>
            </p:cNvPr>
            <p:cNvSpPr/>
            <p:nvPr/>
          </p:nvSpPr>
          <p:spPr>
            <a:xfrm>
              <a:off x="10233071" y="5064300"/>
              <a:ext cx="45719" cy="45719"/>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2" name="Oval 1051">
              <a:extLst>
                <a:ext uri="{FF2B5EF4-FFF2-40B4-BE49-F238E27FC236}">
                  <a16:creationId xmlns:a16="http://schemas.microsoft.com/office/drawing/2014/main" id="{E3F4822C-3120-45E4-7B64-F8DD39BF9D85}"/>
                </a:ext>
              </a:extLst>
            </p:cNvPr>
            <p:cNvSpPr/>
            <p:nvPr/>
          </p:nvSpPr>
          <p:spPr>
            <a:xfrm>
              <a:off x="10763493" y="5395257"/>
              <a:ext cx="45719" cy="45719"/>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3" name="Oval 1052">
              <a:extLst>
                <a:ext uri="{FF2B5EF4-FFF2-40B4-BE49-F238E27FC236}">
                  <a16:creationId xmlns:a16="http://schemas.microsoft.com/office/drawing/2014/main" id="{6EF43E3A-B649-7F0D-B713-B9CBDDED2962}"/>
                </a:ext>
              </a:extLst>
            </p:cNvPr>
            <p:cNvSpPr/>
            <p:nvPr/>
          </p:nvSpPr>
          <p:spPr>
            <a:xfrm>
              <a:off x="10040683" y="4954673"/>
              <a:ext cx="69434" cy="69434"/>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4" name="Oval 1053">
              <a:extLst>
                <a:ext uri="{FF2B5EF4-FFF2-40B4-BE49-F238E27FC236}">
                  <a16:creationId xmlns:a16="http://schemas.microsoft.com/office/drawing/2014/main" id="{33A0C8BC-31B4-D35A-4838-63AA7CF48FAB}"/>
                </a:ext>
              </a:extLst>
            </p:cNvPr>
            <p:cNvSpPr/>
            <p:nvPr/>
          </p:nvSpPr>
          <p:spPr>
            <a:xfrm>
              <a:off x="9923655" y="4166071"/>
              <a:ext cx="69434" cy="69434"/>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5" name="Oval 1054">
              <a:extLst>
                <a:ext uri="{FF2B5EF4-FFF2-40B4-BE49-F238E27FC236}">
                  <a16:creationId xmlns:a16="http://schemas.microsoft.com/office/drawing/2014/main" id="{88FEEAFC-F462-EDE7-49E5-E3CE45ADE984}"/>
                </a:ext>
              </a:extLst>
            </p:cNvPr>
            <p:cNvSpPr/>
            <p:nvPr/>
          </p:nvSpPr>
          <p:spPr>
            <a:xfrm>
              <a:off x="11020483" y="4205150"/>
              <a:ext cx="69434" cy="69434"/>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6" name="Oval 1055">
              <a:extLst>
                <a:ext uri="{FF2B5EF4-FFF2-40B4-BE49-F238E27FC236}">
                  <a16:creationId xmlns:a16="http://schemas.microsoft.com/office/drawing/2014/main" id="{EC533CC5-7B6A-D0DA-422F-35CF5B6DD2E7}"/>
                </a:ext>
              </a:extLst>
            </p:cNvPr>
            <p:cNvSpPr/>
            <p:nvPr/>
          </p:nvSpPr>
          <p:spPr>
            <a:xfrm>
              <a:off x="10293670" y="3759949"/>
              <a:ext cx="69434" cy="69434"/>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7" name="Oval 1056">
              <a:extLst>
                <a:ext uri="{FF2B5EF4-FFF2-40B4-BE49-F238E27FC236}">
                  <a16:creationId xmlns:a16="http://schemas.microsoft.com/office/drawing/2014/main" id="{40FCBA95-CD9A-3D28-D5F8-1180263DACE9}"/>
                </a:ext>
              </a:extLst>
            </p:cNvPr>
            <p:cNvSpPr/>
            <p:nvPr/>
          </p:nvSpPr>
          <p:spPr>
            <a:xfrm>
              <a:off x="8779906" y="4131354"/>
              <a:ext cx="69434" cy="69434"/>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8" name="Oval 1057">
              <a:extLst>
                <a:ext uri="{FF2B5EF4-FFF2-40B4-BE49-F238E27FC236}">
                  <a16:creationId xmlns:a16="http://schemas.microsoft.com/office/drawing/2014/main" id="{F7B62E6A-E25A-C381-1F8F-9B1BF60DE904}"/>
                </a:ext>
              </a:extLst>
            </p:cNvPr>
            <p:cNvSpPr/>
            <p:nvPr/>
          </p:nvSpPr>
          <p:spPr>
            <a:xfrm>
              <a:off x="9305277" y="4512092"/>
              <a:ext cx="45719" cy="45719"/>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9" name="Oval 1058">
              <a:extLst>
                <a:ext uri="{FF2B5EF4-FFF2-40B4-BE49-F238E27FC236}">
                  <a16:creationId xmlns:a16="http://schemas.microsoft.com/office/drawing/2014/main" id="{7FA00FFF-93CE-C723-D29A-10FAEB3C1515}"/>
                </a:ext>
              </a:extLst>
            </p:cNvPr>
            <p:cNvSpPr/>
            <p:nvPr/>
          </p:nvSpPr>
          <p:spPr>
            <a:xfrm>
              <a:off x="9217470" y="3947285"/>
              <a:ext cx="45719" cy="45719"/>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0" name="Oval 1059">
              <a:extLst>
                <a:ext uri="{FF2B5EF4-FFF2-40B4-BE49-F238E27FC236}">
                  <a16:creationId xmlns:a16="http://schemas.microsoft.com/office/drawing/2014/main" id="{D22BF945-C74B-58A7-429B-A9F7EDAF74F7}"/>
                </a:ext>
              </a:extLst>
            </p:cNvPr>
            <p:cNvSpPr/>
            <p:nvPr/>
          </p:nvSpPr>
          <p:spPr>
            <a:xfrm>
              <a:off x="9606461" y="4000023"/>
              <a:ext cx="45719" cy="45719"/>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1" name="Oval 1060">
              <a:extLst>
                <a:ext uri="{FF2B5EF4-FFF2-40B4-BE49-F238E27FC236}">
                  <a16:creationId xmlns:a16="http://schemas.microsoft.com/office/drawing/2014/main" id="{8C8AB8DC-C9B9-E468-CEF6-8884152E4501}"/>
                </a:ext>
              </a:extLst>
            </p:cNvPr>
            <p:cNvSpPr/>
            <p:nvPr/>
          </p:nvSpPr>
          <p:spPr>
            <a:xfrm>
              <a:off x="9924373" y="3720452"/>
              <a:ext cx="45719" cy="45719"/>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2" name="Oval 1061">
              <a:extLst>
                <a:ext uri="{FF2B5EF4-FFF2-40B4-BE49-F238E27FC236}">
                  <a16:creationId xmlns:a16="http://schemas.microsoft.com/office/drawing/2014/main" id="{08F0AD85-F2FB-2084-86C8-C37C6C771390}"/>
                </a:ext>
              </a:extLst>
            </p:cNvPr>
            <p:cNvSpPr/>
            <p:nvPr/>
          </p:nvSpPr>
          <p:spPr>
            <a:xfrm>
              <a:off x="10222394" y="3481461"/>
              <a:ext cx="45719" cy="45719"/>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3" name="Oval 1062">
              <a:extLst>
                <a:ext uri="{FF2B5EF4-FFF2-40B4-BE49-F238E27FC236}">
                  <a16:creationId xmlns:a16="http://schemas.microsoft.com/office/drawing/2014/main" id="{BAECECCD-184A-3ADE-7707-3CAC2C33F696}"/>
                </a:ext>
              </a:extLst>
            </p:cNvPr>
            <p:cNvSpPr/>
            <p:nvPr/>
          </p:nvSpPr>
          <p:spPr>
            <a:xfrm>
              <a:off x="9561133" y="3645846"/>
              <a:ext cx="45719" cy="45719"/>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4" name="Oval 1063">
              <a:extLst>
                <a:ext uri="{FF2B5EF4-FFF2-40B4-BE49-F238E27FC236}">
                  <a16:creationId xmlns:a16="http://schemas.microsoft.com/office/drawing/2014/main" id="{E2179D83-E030-6681-500C-7F6D1521E64A}"/>
                </a:ext>
              </a:extLst>
            </p:cNvPr>
            <p:cNvSpPr/>
            <p:nvPr/>
          </p:nvSpPr>
          <p:spPr>
            <a:xfrm>
              <a:off x="10647845" y="3687149"/>
              <a:ext cx="45719" cy="45719"/>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5" name="Oval 1064">
              <a:extLst>
                <a:ext uri="{FF2B5EF4-FFF2-40B4-BE49-F238E27FC236}">
                  <a16:creationId xmlns:a16="http://schemas.microsoft.com/office/drawing/2014/main" id="{73F4F0EB-3F77-0715-90E2-042CB1B10190}"/>
                </a:ext>
              </a:extLst>
            </p:cNvPr>
            <p:cNvSpPr/>
            <p:nvPr/>
          </p:nvSpPr>
          <p:spPr>
            <a:xfrm>
              <a:off x="10850010" y="4181624"/>
              <a:ext cx="45719" cy="45719"/>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6" name="Oval 1065">
              <a:extLst>
                <a:ext uri="{FF2B5EF4-FFF2-40B4-BE49-F238E27FC236}">
                  <a16:creationId xmlns:a16="http://schemas.microsoft.com/office/drawing/2014/main" id="{E994165F-D813-F6AC-7F9F-96E8CBA5DB59}"/>
                </a:ext>
              </a:extLst>
            </p:cNvPr>
            <p:cNvSpPr/>
            <p:nvPr/>
          </p:nvSpPr>
          <p:spPr>
            <a:xfrm>
              <a:off x="11020483" y="4339155"/>
              <a:ext cx="45719" cy="45719"/>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7" name="Oval 1066">
              <a:extLst>
                <a:ext uri="{FF2B5EF4-FFF2-40B4-BE49-F238E27FC236}">
                  <a16:creationId xmlns:a16="http://schemas.microsoft.com/office/drawing/2014/main" id="{B946A9A9-2BE0-AF83-9C41-D4501DE50D9B}"/>
                </a:ext>
              </a:extLst>
            </p:cNvPr>
            <p:cNvSpPr/>
            <p:nvPr/>
          </p:nvSpPr>
          <p:spPr>
            <a:xfrm>
              <a:off x="11360374" y="4422497"/>
              <a:ext cx="45719" cy="45719"/>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8" name="Oval 1067">
              <a:extLst>
                <a:ext uri="{FF2B5EF4-FFF2-40B4-BE49-F238E27FC236}">
                  <a16:creationId xmlns:a16="http://schemas.microsoft.com/office/drawing/2014/main" id="{F5FC9754-977F-5908-1563-BABC386F36E5}"/>
                </a:ext>
              </a:extLst>
            </p:cNvPr>
            <p:cNvSpPr/>
            <p:nvPr/>
          </p:nvSpPr>
          <p:spPr>
            <a:xfrm>
              <a:off x="11093186" y="4724806"/>
              <a:ext cx="45719" cy="45719"/>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9" name="Oval 1068">
              <a:extLst>
                <a:ext uri="{FF2B5EF4-FFF2-40B4-BE49-F238E27FC236}">
                  <a16:creationId xmlns:a16="http://schemas.microsoft.com/office/drawing/2014/main" id="{0089F323-B986-3EE3-EE6D-75DC702EFDB4}"/>
                </a:ext>
              </a:extLst>
            </p:cNvPr>
            <p:cNvSpPr/>
            <p:nvPr/>
          </p:nvSpPr>
          <p:spPr>
            <a:xfrm>
              <a:off x="10942836" y="5157306"/>
              <a:ext cx="45719" cy="45719"/>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0" name="Oval 1069">
              <a:extLst>
                <a:ext uri="{FF2B5EF4-FFF2-40B4-BE49-F238E27FC236}">
                  <a16:creationId xmlns:a16="http://schemas.microsoft.com/office/drawing/2014/main" id="{32B95EE2-AB5A-541A-3A20-8E76F98D767C}"/>
                </a:ext>
              </a:extLst>
            </p:cNvPr>
            <p:cNvSpPr/>
            <p:nvPr/>
          </p:nvSpPr>
          <p:spPr>
            <a:xfrm>
              <a:off x="10329574" y="4718637"/>
              <a:ext cx="45719" cy="45719"/>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1" name="Oval 1070">
              <a:extLst>
                <a:ext uri="{FF2B5EF4-FFF2-40B4-BE49-F238E27FC236}">
                  <a16:creationId xmlns:a16="http://schemas.microsoft.com/office/drawing/2014/main" id="{FA74F764-FCDB-0770-A62A-BBEC34D50224}"/>
                </a:ext>
              </a:extLst>
            </p:cNvPr>
            <p:cNvSpPr/>
            <p:nvPr/>
          </p:nvSpPr>
          <p:spPr>
            <a:xfrm>
              <a:off x="10478108" y="4310659"/>
              <a:ext cx="45719" cy="45719"/>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2" name="Oval 1071">
              <a:extLst>
                <a:ext uri="{FF2B5EF4-FFF2-40B4-BE49-F238E27FC236}">
                  <a16:creationId xmlns:a16="http://schemas.microsoft.com/office/drawing/2014/main" id="{2E69DA07-AF7D-2EF2-6E1F-8C3D081A09ED}"/>
                </a:ext>
              </a:extLst>
            </p:cNvPr>
            <p:cNvSpPr/>
            <p:nvPr/>
          </p:nvSpPr>
          <p:spPr>
            <a:xfrm>
              <a:off x="10416812" y="4431996"/>
              <a:ext cx="45719" cy="45719"/>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3" name="Oval 1072">
              <a:extLst>
                <a:ext uri="{FF2B5EF4-FFF2-40B4-BE49-F238E27FC236}">
                  <a16:creationId xmlns:a16="http://schemas.microsoft.com/office/drawing/2014/main" id="{619ECD6B-1AD0-753E-46D2-397989489FAD}"/>
                </a:ext>
              </a:extLst>
            </p:cNvPr>
            <p:cNvSpPr/>
            <p:nvPr/>
          </p:nvSpPr>
          <p:spPr>
            <a:xfrm>
              <a:off x="10217278" y="4348925"/>
              <a:ext cx="45719" cy="45719"/>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4" name="Oval 1073">
              <a:extLst>
                <a:ext uri="{FF2B5EF4-FFF2-40B4-BE49-F238E27FC236}">
                  <a16:creationId xmlns:a16="http://schemas.microsoft.com/office/drawing/2014/main" id="{326F5A2B-721B-DFAC-DC98-D941D45A246B}"/>
                </a:ext>
              </a:extLst>
            </p:cNvPr>
            <p:cNvSpPr/>
            <p:nvPr/>
          </p:nvSpPr>
          <p:spPr>
            <a:xfrm>
              <a:off x="9951781" y="4574265"/>
              <a:ext cx="45719" cy="45719"/>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5" name="Oval 1074">
              <a:extLst>
                <a:ext uri="{FF2B5EF4-FFF2-40B4-BE49-F238E27FC236}">
                  <a16:creationId xmlns:a16="http://schemas.microsoft.com/office/drawing/2014/main" id="{C082998C-E046-2751-0CBD-38508A339276}"/>
                </a:ext>
              </a:extLst>
            </p:cNvPr>
            <p:cNvSpPr/>
            <p:nvPr/>
          </p:nvSpPr>
          <p:spPr>
            <a:xfrm>
              <a:off x="9833504" y="4493093"/>
              <a:ext cx="45719" cy="45719"/>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6" name="Oval 1075">
              <a:extLst>
                <a:ext uri="{FF2B5EF4-FFF2-40B4-BE49-F238E27FC236}">
                  <a16:creationId xmlns:a16="http://schemas.microsoft.com/office/drawing/2014/main" id="{14B5C960-98B9-7745-8366-DB66B9100DA2}"/>
                </a:ext>
              </a:extLst>
            </p:cNvPr>
            <p:cNvSpPr/>
            <p:nvPr/>
          </p:nvSpPr>
          <p:spPr>
            <a:xfrm>
              <a:off x="9790152" y="4812930"/>
              <a:ext cx="45719" cy="45719"/>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7" name="Oval 1076">
              <a:extLst>
                <a:ext uri="{FF2B5EF4-FFF2-40B4-BE49-F238E27FC236}">
                  <a16:creationId xmlns:a16="http://schemas.microsoft.com/office/drawing/2014/main" id="{256A76AD-1DD2-F7E6-41D1-F9C28112E2DE}"/>
                </a:ext>
              </a:extLst>
            </p:cNvPr>
            <p:cNvSpPr/>
            <p:nvPr/>
          </p:nvSpPr>
          <p:spPr>
            <a:xfrm>
              <a:off x="9816248" y="5138731"/>
              <a:ext cx="45719" cy="45719"/>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8" name="Oval 1077">
              <a:extLst>
                <a:ext uri="{FF2B5EF4-FFF2-40B4-BE49-F238E27FC236}">
                  <a16:creationId xmlns:a16="http://schemas.microsoft.com/office/drawing/2014/main" id="{08BFC77A-08ED-4B7D-78E2-A872F3821092}"/>
                </a:ext>
              </a:extLst>
            </p:cNvPr>
            <p:cNvSpPr/>
            <p:nvPr/>
          </p:nvSpPr>
          <p:spPr>
            <a:xfrm>
              <a:off x="9594169" y="5304979"/>
              <a:ext cx="45719" cy="45719"/>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9" name="Oval 1078">
              <a:extLst>
                <a:ext uri="{FF2B5EF4-FFF2-40B4-BE49-F238E27FC236}">
                  <a16:creationId xmlns:a16="http://schemas.microsoft.com/office/drawing/2014/main" id="{AA17405A-4AFD-AE2C-DD37-12D8C81B7D39}"/>
                </a:ext>
              </a:extLst>
            </p:cNvPr>
            <p:cNvSpPr/>
            <p:nvPr/>
          </p:nvSpPr>
          <p:spPr>
            <a:xfrm>
              <a:off x="9372436" y="5394874"/>
              <a:ext cx="45719" cy="45719"/>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0" name="Oval 1079">
              <a:extLst>
                <a:ext uri="{FF2B5EF4-FFF2-40B4-BE49-F238E27FC236}">
                  <a16:creationId xmlns:a16="http://schemas.microsoft.com/office/drawing/2014/main" id="{63D8763F-F98A-5960-7044-7C1EF828F705}"/>
                </a:ext>
              </a:extLst>
            </p:cNvPr>
            <p:cNvSpPr/>
            <p:nvPr/>
          </p:nvSpPr>
          <p:spPr>
            <a:xfrm>
              <a:off x="9043635" y="5493333"/>
              <a:ext cx="45719" cy="45719"/>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1" name="Oval 1080">
              <a:extLst>
                <a:ext uri="{FF2B5EF4-FFF2-40B4-BE49-F238E27FC236}">
                  <a16:creationId xmlns:a16="http://schemas.microsoft.com/office/drawing/2014/main" id="{AB5B7F48-A4D7-4B62-EF35-508E39BD4275}"/>
                </a:ext>
              </a:extLst>
            </p:cNvPr>
            <p:cNvSpPr/>
            <p:nvPr/>
          </p:nvSpPr>
          <p:spPr>
            <a:xfrm>
              <a:off x="10189760" y="5400457"/>
              <a:ext cx="45719" cy="45719"/>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2" name="Oval 1081">
              <a:extLst>
                <a:ext uri="{FF2B5EF4-FFF2-40B4-BE49-F238E27FC236}">
                  <a16:creationId xmlns:a16="http://schemas.microsoft.com/office/drawing/2014/main" id="{AAEAD12E-27D1-4D56-B7AF-2E63CD46E5BA}"/>
                </a:ext>
              </a:extLst>
            </p:cNvPr>
            <p:cNvSpPr/>
            <p:nvPr/>
          </p:nvSpPr>
          <p:spPr>
            <a:xfrm>
              <a:off x="10340244" y="5630750"/>
              <a:ext cx="45719" cy="45719"/>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3" name="Oval 1082">
              <a:extLst>
                <a:ext uri="{FF2B5EF4-FFF2-40B4-BE49-F238E27FC236}">
                  <a16:creationId xmlns:a16="http://schemas.microsoft.com/office/drawing/2014/main" id="{5076AA61-B17D-5CBE-D1A2-F2D540FF8A85}"/>
                </a:ext>
              </a:extLst>
            </p:cNvPr>
            <p:cNvSpPr/>
            <p:nvPr/>
          </p:nvSpPr>
          <p:spPr>
            <a:xfrm>
              <a:off x="10612692" y="5558968"/>
              <a:ext cx="45719" cy="45719"/>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4" name="Oval 1083">
              <a:extLst>
                <a:ext uri="{FF2B5EF4-FFF2-40B4-BE49-F238E27FC236}">
                  <a16:creationId xmlns:a16="http://schemas.microsoft.com/office/drawing/2014/main" id="{177C5235-A31C-A6C6-C713-AF643C245F8D}"/>
                </a:ext>
              </a:extLst>
            </p:cNvPr>
            <p:cNvSpPr/>
            <p:nvPr/>
          </p:nvSpPr>
          <p:spPr>
            <a:xfrm>
              <a:off x="11070326" y="5513442"/>
              <a:ext cx="45719" cy="45719"/>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5" name="Oval 1084">
              <a:extLst>
                <a:ext uri="{FF2B5EF4-FFF2-40B4-BE49-F238E27FC236}">
                  <a16:creationId xmlns:a16="http://schemas.microsoft.com/office/drawing/2014/main" id="{BD504B34-590F-EA22-C7EE-48C896473651}"/>
                </a:ext>
              </a:extLst>
            </p:cNvPr>
            <p:cNvSpPr/>
            <p:nvPr/>
          </p:nvSpPr>
          <p:spPr>
            <a:xfrm>
              <a:off x="10668346" y="5216279"/>
              <a:ext cx="45719" cy="45719"/>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6" name="Oval 1085">
              <a:extLst>
                <a:ext uri="{FF2B5EF4-FFF2-40B4-BE49-F238E27FC236}">
                  <a16:creationId xmlns:a16="http://schemas.microsoft.com/office/drawing/2014/main" id="{9D170BA4-1FBC-A5FD-1189-F5F00C3A072D}"/>
                </a:ext>
              </a:extLst>
            </p:cNvPr>
            <p:cNvSpPr/>
            <p:nvPr/>
          </p:nvSpPr>
          <p:spPr>
            <a:xfrm>
              <a:off x="9703432" y="4268834"/>
              <a:ext cx="45719" cy="45719"/>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87" name="Straight Arrow Connector 1086">
              <a:extLst>
                <a:ext uri="{FF2B5EF4-FFF2-40B4-BE49-F238E27FC236}">
                  <a16:creationId xmlns:a16="http://schemas.microsoft.com/office/drawing/2014/main" id="{3CD2B13C-F685-87E2-DD62-AC80EEE12077}"/>
                </a:ext>
              </a:extLst>
            </p:cNvPr>
            <p:cNvCxnSpPr>
              <a:cxnSpLocks/>
            </p:cNvCxnSpPr>
            <p:nvPr/>
          </p:nvCxnSpPr>
          <p:spPr>
            <a:xfrm flipV="1">
              <a:off x="10106954" y="3315127"/>
              <a:ext cx="0" cy="1461176"/>
            </a:xfrm>
            <a:prstGeom prst="straightConnector1">
              <a:avLst/>
            </a:prstGeom>
            <a:ln>
              <a:solidFill>
                <a:srgbClr val="0961D4"/>
              </a:solidFill>
              <a:tailEnd type="triangle"/>
            </a:ln>
          </p:spPr>
          <p:style>
            <a:lnRef idx="2">
              <a:schemeClr val="accent1"/>
            </a:lnRef>
            <a:fillRef idx="0">
              <a:schemeClr val="accent1"/>
            </a:fillRef>
            <a:effectRef idx="1">
              <a:schemeClr val="accent1"/>
            </a:effectRef>
            <a:fontRef idx="minor">
              <a:schemeClr val="tx1"/>
            </a:fontRef>
          </p:style>
        </p:cxnSp>
        <p:sp>
          <p:nvSpPr>
            <p:cNvPr id="1088" name="Oval 1087">
              <a:extLst>
                <a:ext uri="{FF2B5EF4-FFF2-40B4-BE49-F238E27FC236}">
                  <a16:creationId xmlns:a16="http://schemas.microsoft.com/office/drawing/2014/main" id="{A1A87B3C-41F6-78CC-CB72-3DB39ED729A5}"/>
                </a:ext>
              </a:extLst>
            </p:cNvPr>
            <p:cNvSpPr/>
            <p:nvPr/>
          </p:nvSpPr>
          <p:spPr>
            <a:xfrm>
              <a:off x="10503721" y="3543149"/>
              <a:ext cx="69434" cy="69434"/>
            </a:xfrm>
            <a:prstGeom prst="ellipse">
              <a:avLst/>
            </a:prstGeom>
            <a:solidFill>
              <a:srgbClr val="E28C0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9" name="Oval 1088">
              <a:extLst>
                <a:ext uri="{FF2B5EF4-FFF2-40B4-BE49-F238E27FC236}">
                  <a16:creationId xmlns:a16="http://schemas.microsoft.com/office/drawing/2014/main" id="{C1901F8E-15E9-0E39-9786-355CA69AB32F}"/>
                </a:ext>
              </a:extLst>
            </p:cNvPr>
            <p:cNvSpPr/>
            <p:nvPr/>
          </p:nvSpPr>
          <p:spPr>
            <a:xfrm>
              <a:off x="10559856" y="4095901"/>
              <a:ext cx="69434" cy="69434"/>
            </a:xfrm>
            <a:prstGeom prst="ellipse">
              <a:avLst/>
            </a:prstGeom>
            <a:solidFill>
              <a:srgbClr val="E28C0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0" name="Oval 1089">
              <a:extLst>
                <a:ext uri="{FF2B5EF4-FFF2-40B4-BE49-F238E27FC236}">
                  <a16:creationId xmlns:a16="http://schemas.microsoft.com/office/drawing/2014/main" id="{13D6758D-5043-BB6C-6726-7EA023D9E8E3}"/>
                </a:ext>
              </a:extLst>
            </p:cNvPr>
            <p:cNvSpPr/>
            <p:nvPr/>
          </p:nvSpPr>
          <p:spPr>
            <a:xfrm>
              <a:off x="10709210" y="4505380"/>
              <a:ext cx="69434" cy="69434"/>
            </a:xfrm>
            <a:prstGeom prst="ellipse">
              <a:avLst/>
            </a:prstGeom>
            <a:solidFill>
              <a:srgbClr val="E28C0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1" name="Oval 1090">
              <a:extLst>
                <a:ext uri="{FF2B5EF4-FFF2-40B4-BE49-F238E27FC236}">
                  <a16:creationId xmlns:a16="http://schemas.microsoft.com/office/drawing/2014/main" id="{CAD2F840-5586-9AB2-64B1-2201CF1CFE68}"/>
                </a:ext>
              </a:extLst>
            </p:cNvPr>
            <p:cNvSpPr/>
            <p:nvPr/>
          </p:nvSpPr>
          <p:spPr>
            <a:xfrm>
              <a:off x="10876477" y="4868247"/>
              <a:ext cx="69434" cy="69434"/>
            </a:xfrm>
            <a:prstGeom prst="ellipse">
              <a:avLst/>
            </a:prstGeom>
            <a:solidFill>
              <a:srgbClr val="E28C0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6" name="Oval 1095">
              <a:extLst>
                <a:ext uri="{FF2B5EF4-FFF2-40B4-BE49-F238E27FC236}">
                  <a16:creationId xmlns:a16="http://schemas.microsoft.com/office/drawing/2014/main" id="{4AA90173-192F-9554-10DD-788813C4A460}"/>
                </a:ext>
              </a:extLst>
            </p:cNvPr>
            <p:cNvSpPr/>
            <p:nvPr/>
          </p:nvSpPr>
          <p:spPr>
            <a:xfrm>
              <a:off x="11227205" y="4071171"/>
              <a:ext cx="69434" cy="69434"/>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15" name="TextBox 1114">
            <a:extLst>
              <a:ext uri="{FF2B5EF4-FFF2-40B4-BE49-F238E27FC236}">
                <a16:creationId xmlns:a16="http://schemas.microsoft.com/office/drawing/2014/main" id="{71A9FD4D-9FC0-4612-43A7-A5BD52159A01}"/>
              </a:ext>
            </a:extLst>
          </p:cNvPr>
          <p:cNvSpPr txBox="1"/>
          <p:nvPr/>
        </p:nvSpPr>
        <p:spPr>
          <a:xfrm>
            <a:off x="8997696" y="4435529"/>
            <a:ext cx="517770" cy="123111"/>
          </a:xfrm>
          <a:prstGeom prst="rect">
            <a:avLst/>
          </a:prstGeom>
          <a:noFill/>
        </p:spPr>
        <p:txBody>
          <a:bodyPr wrap="none" lIns="0" tIns="0" rIns="0" bIns="0" rtlCol="0">
            <a:spAutoFit/>
          </a:bodyPr>
          <a:lstStyle/>
          <a:p>
            <a:r>
              <a:rPr lang="en-US" sz="800" b="1" dirty="0"/>
              <a:t>Chicago, IL</a:t>
            </a:r>
          </a:p>
        </p:txBody>
      </p:sp>
      <p:sp>
        <p:nvSpPr>
          <p:cNvPr id="1116" name="TextBox 1115">
            <a:extLst>
              <a:ext uri="{FF2B5EF4-FFF2-40B4-BE49-F238E27FC236}">
                <a16:creationId xmlns:a16="http://schemas.microsoft.com/office/drawing/2014/main" id="{6E815B0A-4205-8C3B-D40B-9DFC6C2BF0E5}"/>
              </a:ext>
            </a:extLst>
          </p:cNvPr>
          <p:cNvSpPr txBox="1"/>
          <p:nvPr/>
        </p:nvSpPr>
        <p:spPr>
          <a:xfrm>
            <a:off x="9112965" y="4586084"/>
            <a:ext cx="445635" cy="123111"/>
          </a:xfrm>
          <a:prstGeom prst="rect">
            <a:avLst/>
          </a:prstGeom>
          <a:noFill/>
        </p:spPr>
        <p:txBody>
          <a:bodyPr wrap="none" lIns="0" tIns="0" rIns="0" bIns="0" rtlCol="0">
            <a:spAutoFit/>
          </a:bodyPr>
          <a:lstStyle/>
          <a:p>
            <a:r>
              <a:rPr lang="en-US" sz="800" b="1" dirty="0"/>
              <a:t>Cicero, IL</a:t>
            </a:r>
          </a:p>
        </p:txBody>
      </p:sp>
      <p:sp>
        <p:nvSpPr>
          <p:cNvPr id="1117" name="TextBox 1116">
            <a:extLst>
              <a:ext uri="{FF2B5EF4-FFF2-40B4-BE49-F238E27FC236}">
                <a16:creationId xmlns:a16="http://schemas.microsoft.com/office/drawing/2014/main" id="{C1770A5F-401C-51F9-BCB4-8D520DA8629C}"/>
              </a:ext>
            </a:extLst>
          </p:cNvPr>
          <p:cNvSpPr txBox="1"/>
          <p:nvPr/>
        </p:nvSpPr>
        <p:spPr>
          <a:xfrm>
            <a:off x="10462531" y="3400273"/>
            <a:ext cx="309380" cy="123111"/>
          </a:xfrm>
          <a:prstGeom prst="rect">
            <a:avLst/>
          </a:prstGeom>
          <a:noFill/>
        </p:spPr>
        <p:txBody>
          <a:bodyPr wrap="none" lIns="0" tIns="0" rIns="0" bIns="0" rtlCol="0">
            <a:spAutoFit/>
          </a:bodyPr>
          <a:lstStyle/>
          <a:p>
            <a:r>
              <a:rPr lang="en-US" sz="800" b="1" dirty="0"/>
              <a:t>Queen</a:t>
            </a:r>
          </a:p>
        </p:txBody>
      </p:sp>
      <p:sp>
        <p:nvSpPr>
          <p:cNvPr id="1118" name="TextBox 1117">
            <a:extLst>
              <a:ext uri="{FF2B5EF4-FFF2-40B4-BE49-F238E27FC236}">
                <a16:creationId xmlns:a16="http://schemas.microsoft.com/office/drawing/2014/main" id="{B1FC686F-5FE8-662F-D968-9A8002DA1EF3}"/>
              </a:ext>
            </a:extLst>
          </p:cNvPr>
          <p:cNvSpPr txBox="1"/>
          <p:nvPr/>
        </p:nvSpPr>
        <p:spPr>
          <a:xfrm>
            <a:off x="10529303" y="3968841"/>
            <a:ext cx="203582" cy="123111"/>
          </a:xfrm>
          <a:prstGeom prst="rect">
            <a:avLst/>
          </a:prstGeom>
          <a:noFill/>
        </p:spPr>
        <p:txBody>
          <a:bodyPr wrap="none" lIns="0" tIns="0" rIns="0" bIns="0" rtlCol="0">
            <a:spAutoFit/>
          </a:bodyPr>
          <a:lstStyle/>
          <a:p>
            <a:r>
              <a:rPr lang="en-US" sz="800" b="1" dirty="0"/>
              <a:t>King</a:t>
            </a:r>
          </a:p>
        </p:txBody>
      </p:sp>
      <p:sp>
        <p:nvSpPr>
          <p:cNvPr id="1119" name="TextBox 1118">
            <a:extLst>
              <a:ext uri="{FF2B5EF4-FFF2-40B4-BE49-F238E27FC236}">
                <a16:creationId xmlns:a16="http://schemas.microsoft.com/office/drawing/2014/main" id="{E023A123-8309-13EF-922E-EA8F92A077AA}"/>
              </a:ext>
            </a:extLst>
          </p:cNvPr>
          <p:cNvSpPr txBox="1"/>
          <p:nvPr/>
        </p:nvSpPr>
        <p:spPr>
          <a:xfrm>
            <a:off x="10639133" y="4391503"/>
            <a:ext cx="362279" cy="123111"/>
          </a:xfrm>
          <a:prstGeom prst="rect">
            <a:avLst/>
          </a:prstGeom>
          <a:noFill/>
        </p:spPr>
        <p:txBody>
          <a:bodyPr wrap="none" lIns="0" tIns="0" rIns="0" bIns="0" rtlCol="0">
            <a:spAutoFit/>
          </a:bodyPr>
          <a:lstStyle/>
          <a:p>
            <a:r>
              <a:rPr lang="en-US" sz="800" b="1" dirty="0"/>
              <a:t>Woman</a:t>
            </a:r>
          </a:p>
        </p:txBody>
      </p:sp>
      <p:sp>
        <p:nvSpPr>
          <p:cNvPr id="1120" name="TextBox 1119">
            <a:extLst>
              <a:ext uri="{FF2B5EF4-FFF2-40B4-BE49-F238E27FC236}">
                <a16:creationId xmlns:a16="http://schemas.microsoft.com/office/drawing/2014/main" id="{BC6438EC-F067-FF99-7261-B9D104F22771}"/>
              </a:ext>
            </a:extLst>
          </p:cNvPr>
          <p:cNvSpPr txBox="1"/>
          <p:nvPr/>
        </p:nvSpPr>
        <p:spPr>
          <a:xfrm>
            <a:off x="10875904" y="4751374"/>
            <a:ext cx="200376" cy="123111"/>
          </a:xfrm>
          <a:prstGeom prst="rect">
            <a:avLst/>
          </a:prstGeom>
          <a:noFill/>
        </p:spPr>
        <p:txBody>
          <a:bodyPr wrap="none" lIns="0" tIns="0" rIns="0" bIns="0" rtlCol="0">
            <a:spAutoFit/>
          </a:bodyPr>
          <a:lstStyle/>
          <a:p>
            <a:r>
              <a:rPr lang="en-US" sz="800" b="1" dirty="0"/>
              <a:t>Man</a:t>
            </a:r>
          </a:p>
        </p:txBody>
      </p:sp>
      <p:sp>
        <p:nvSpPr>
          <p:cNvPr id="1121" name="TextBox 1120">
            <a:extLst>
              <a:ext uri="{FF2B5EF4-FFF2-40B4-BE49-F238E27FC236}">
                <a16:creationId xmlns:a16="http://schemas.microsoft.com/office/drawing/2014/main" id="{AFA73BE9-D576-002D-F3D0-72BF5959CCDE}"/>
              </a:ext>
            </a:extLst>
          </p:cNvPr>
          <p:cNvSpPr txBox="1"/>
          <p:nvPr/>
        </p:nvSpPr>
        <p:spPr>
          <a:xfrm>
            <a:off x="4580762" y="4295581"/>
            <a:ext cx="1627369" cy="292388"/>
          </a:xfrm>
          <a:prstGeom prst="rect">
            <a:avLst/>
          </a:prstGeom>
          <a:noFill/>
        </p:spPr>
        <p:txBody>
          <a:bodyPr wrap="none" rtlCol="0">
            <a:spAutoFit/>
          </a:bodyPr>
          <a:lstStyle/>
          <a:p>
            <a:r>
              <a:rPr lang="en-US" sz="1300" dirty="0">
                <a:solidFill>
                  <a:schemeClr val="accent6"/>
                </a:solidFill>
              </a:rPr>
              <a:t>King = [0.5, 0.7, 0.1]</a:t>
            </a:r>
          </a:p>
        </p:txBody>
      </p:sp>
      <p:sp>
        <p:nvSpPr>
          <p:cNvPr id="1122" name="TextBox 1121">
            <a:extLst>
              <a:ext uri="{FF2B5EF4-FFF2-40B4-BE49-F238E27FC236}">
                <a16:creationId xmlns:a16="http://schemas.microsoft.com/office/drawing/2014/main" id="{40CAAD25-AB50-8F40-F6A3-A934953FFA0C}"/>
              </a:ext>
            </a:extLst>
          </p:cNvPr>
          <p:cNvSpPr txBox="1"/>
          <p:nvPr/>
        </p:nvSpPr>
        <p:spPr>
          <a:xfrm>
            <a:off x="1835824" y="4279974"/>
            <a:ext cx="1627369" cy="292388"/>
          </a:xfrm>
          <a:prstGeom prst="rect">
            <a:avLst/>
          </a:prstGeom>
          <a:noFill/>
        </p:spPr>
        <p:txBody>
          <a:bodyPr wrap="none" rtlCol="0">
            <a:spAutoFit/>
          </a:bodyPr>
          <a:lstStyle/>
          <a:p>
            <a:r>
              <a:rPr lang="en-US" sz="1300" dirty="0">
                <a:solidFill>
                  <a:schemeClr val="accent6"/>
                </a:solidFill>
              </a:rPr>
              <a:t>King = [0.5, 0.7, 0.1]</a:t>
            </a:r>
          </a:p>
        </p:txBody>
      </p:sp>
      <p:grpSp>
        <p:nvGrpSpPr>
          <p:cNvPr id="3" name="Group 2">
            <a:extLst>
              <a:ext uri="{FF2B5EF4-FFF2-40B4-BE49-F238E27FC236}">
                <a16:creationId xmlns:a16="http://schemas.microsoft.com/office/drawing/2014/main" id="{37FD48F7-BEF5-FC93-D1D3-32DB305F0F28}"/>
              </a:ext>
            </a:extLst>
          </p:cNvPr>
          <p:cNvGrpSpPr/>
          <p:nvPr/>
        </p:nvGrpSpPr>
        <p:grpSpPr>
          <a:xfrm>
            <a:off x="1347445" y="2207706"/>
            <a:ext cx="879270" cy="815443"/>
            <a:chOff x="-3028695" y="3390421"/>
            <a:chExt cx="1246548" cy="1156062"/>
          </a:xfrm>
        </p:grpSpPr>
        <p:pic>
          <p:nvPicPr>
            <p:cNvPr id="4" name="Graphic 3" descr="Database with solid fill">
              <a:extLst>
                <a:ext uri="{FF2B5EF4-FFF2-40B4-BE49-F238E27FC236}">
                  <a16:creationId xmlns:a16="http://schemas.microsoft.com/office/drawing/2014/main" id="{F38CA3B9-FF73-D535-4BE3-3BCFC75E26C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574380" y="3390421"/>
              <a:ext cx="792233" cy="792233"/>
            </a:xfrm>
            <a:prstGeom prst="rect">
              <a:avLst/>
            </a:prstGeom>
          </p:spPr>
        </p:pic>
        <p:sp>
          <p:nvSpPr>
            <p:cNvPr id="5" name="Data 64">
              <a:extLst>
                <a:ext uri="{FF2B5EF4-FFF2-40B4-BE49-F238E27FC236}">
                  <a16:creationId xmlns:a16="http://schemas.microsoft.com/office/drawing/2014/main" id="{DC9CF0B3-E739-A512-D971-D3E59CC3231A}"/>
                </a:ext>
              </a:extLst>
            </p:cNvPr>
            <p:cNvSpPr/>
            <p:nvPr/>
          </p:nvSpPr>
          <p:spPr>
            <a:xfrm rot="5400000">
              <a:off x="-2655599" y="3894260"/>
              <a:ext cx="576289" cy="295754"/>
            </a:xfrm>
            <a:custGeom>
              <a:avLst/>
              <a:gdLst>
                <a:gd name="connsiteX0" fmla="*/ 0 w 10000"/>
                <a:gd name="connsiteY0" fmla="*/ 10000 h 10000"/>
                <a:gd name="connsiteX1" fmla="*/ 2000 w 10000"/>
                <a:gd name="connsiteY1" fmla="*/ 0 h 10000"/>
                <a:gd name="connsiteX2" fmla="*/ 10000 w 10000"/>
                <a:gd name="connsiteY2" fmla="*/ 0 h 10000"/>
                <a:gd name="connsiteX3" fmla="*/ 8000 w 10000"/>
                <a:gd name="connsiteY3" fmla="*/ 10000 h 10000"/>
                <a:gd name="connsiteX4" fmla="*/ 0 w 10000"/>
                <a:gd name="connsiteY4" fmla="*/ 10000 h 10000"/>
                <a:gd name="connsiteX0" fmla="*/ 0 w 10000"/>
                <a:gd name="connsiteY0" fmla="*/ 10000 h 10000"/>
                <a:gd name="connsiteX1" fmla="*/ 2331 w 10000"/>
                <a:gd name="connsiteY1" fmla="*/ 0 h 10000"/>
                <a:gd name="connsiteX2" fmla="*/ 10000 w 10000"/>
                <a:gd name="connsiteY2" fmla="*/ 0 h 10000"/>
                <a:gd name="connsiteX3" fmla="*/ 8000 w 10000"/>
                <a:gd name="connsiteY3" fmla="*/ 10000 h 10000"/>
                <a:gd name="connsiteX4" fmla="*/ 0 w 10000"/>
                <a:gd name="connsiteY4" fmla="*/ 10000 h 10000"/>
                <a:gd name="connsiteX0" fmla="*/ 0 w 10000"/>
                <a:gd name="connsiteY0" fmla="*/ 10000 h 10000"/>
                <a:gd name="connsiteX1" fmla="*/ 2331 w 10000"/>
                <a:gd name="connsiteY1" fmla="*/ 0 h 10000"/>
                <a:gd name="connsiteX2" fmla="*/ 10000 w 10000"/>
                <a:gd name="connsiteY2" fmla="*/ 0 h 10000"/>
                <a:gd name="connsiteX3" fmla="*/ 7669 w 10000"/>
                <a:gd name="connsiteY3" fmla="*/ 9893 h 10000"/>
                <a:gd name="connsiteX4" fmla="*/ 0 w 10000"/>
                <a:gd name="connsiteY4" fmla="*/ 1000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0" y="10000"/>
                  </a:moveTo>
                  <a:lnTo>
                    <a:pt x="2331" y="0"/>
                  </a:lnTo>
                  <a:lnTo>
                    <a:pt x="10000" y="0"/>
                  </a:lnTo>
                  <a:lnTo>
                    <a:pt x="7669" y="9893"/>
                  </a:lnTo>
                  <a:lnTo>
                    <a:pt x="0" y="10000"/>
                  </a:lnTo>
                  <a:close/>
                </a:path>
              </a:pathLst>
            </a:custGeom>
            <a:solidFill>
              <a:srgbClr val="01010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Graphic 5" descr="Cube with solid fill">
              <a:extLst>
                <a:ext uri="{FF2B5EF4-FFF2-40B4-BE49-F238E27FC236}">
                  <a16:creationId xmlns:a16="http://schemas.microsoft.com/office/drawing/2014/main" id="{850498FE-19CC-985B-C95F-244166A0433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028695" y="3632083"/>
              <a:ext cx="914400" cy="914400"/>
            </a:xfrm>
            <a:prstGeom prst="rect">
              <a:avLst/>
            </a:prstGeom>
          </p:spPr>
        </p:pic>
      </p:grpSp>
      <p:sp>
        <p:nvSpPr>
          <p:cNvPr id="11" name="TextBox 10">
            <a:extLst>
              <a:ext uri="{FF2B5EF4-FFF2-40B4-BE49-F238E27FC236}">
                <a16:creationId xmlns:a16="http://schemas.microsoft.com/office/drawing/2014/main" id="{3BCE5EAF-21D4-8716-3816-42B04A36CEDB}"/>
              </a:ext>
            </a:extLst>
          </p:cNvPr>
          <p:cNvSpPr txBox="1"/>
          <p:nvPr/>
        </p:nvSpPr>
        <p:spPr>
          <a:xfrm>
            <a:off x="9737677" y="6389738"/>
            <a:ext cx="2032173" cy="215444"/>
          </a:xfrm>
          <a:prstGeom prst="rect">
            <a:avLst/>
          </a:prstGeom>
          <a:noFill/>
        </p:spPr>
        <p:txBody>
          <a:bodyPr wrap="square" lIns="0" tIns="0" rIns="0" bIns="0">
            <a:spAutoFit/>
          </a:bodyPr>
          <a:lstStyle/>
          <a:p>
            <a:pPr algn="r"/>
            <a:r>
              <a:rPr lang="en-US" sz="1400" dirty="0"/>
              <a:t>https://</a:t>
            </a:r>
            <a:r>
              <a:rPr lang="en-US" sz="1400" dirty="0" err="1"/>
              <a:t>linktr.ee</a:t>
            </a:r>
            <a:r>
              <a:rPr lang="en-US" sz="1400" dirty="0"/>
              <a:t>/</a:t>
            </a:r>
            <a:r>
              <a:rPr lang="en-US" sz="1400" dirty="0" err="1"/>
              <a:t>qdrddr</a:t>
            </a:r>
            <a:endParaRPr lang="en-US" sz="1400" dirty="0"/>
          </a:p>
        </p:txBody>
      </p:sp>
    </p:spTree>
    <p:extLst>
      <p:ext uri="{BB962C8B-B14F-4D97-AF65-F5344CB8AC3E}">
        <p14:creationId xmlns:p14="http://schemas.microsoft.com/office/powerpoint/2010/main" val="3074826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17"/>
                                        </p:tgtEl>
                                        <p:attrNameLst>
                                          <p:attrName>style.visibility</p:attrName>
                                        </p:attrNameLst>
                                      </p:cBhvr>
                                      <p:to>
                                        <p:strVal val="visible"/>
                                      </p:to>
                                    </p:set>
                                    <p:animEffect transition="in" filter="blinds(horizontal)">
                                      <p:cBhvr>
                                        <p:cTn id="7" dur="500"/>
                                        <p:tgtEl>
                                          <p:spTgt spid="1117"/>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118"/>
                                        </p:tgtEl>
                                        <p:attrNameLst>
                                          <p:attrName>style.visibility</p:attrName>
                                        </p:attrNameLst>
                                      </p:cBhvr>
                                      <p:to>
                                        <p:strVal val="visible"/>
                                      </p:to>
                                    </p:set>
                                    <p:animEffect transition="in" filter="blinds(horizontal)">
                                      <p:cBhvr>
                                        <p:cTn id="10" dur="500"/>
                                        <p:tgtEl>
                                          <p:spTgt spid="1118"/>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119"/>
                                        </p:tgtEl>
                                        <p:attrNameLst>
                                          <p:attrName>style.visibility</p:attrName>
                                        </p:attrNameLst>
                                      </p:cBhvr>
                                      <p:to>
                                        <p:strVal val="visible"/>
                                      </p:to>
                                    </p:set>
                                    <p:animEffect transition="in" filter="blinds(horizontal)">
                                      <p:cBhvr>
                                        <p:cTn id="13" dur="500"/>
                                        <p:tgtEl>
                                          <p:spTgt spid="1119"/>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1120"/>
                                        </p:tgtEl>
                                        <p:attrNameLst>
                                          <p:attrName>style.visibility</p:attrName>
                                        </p:attrNameLst>
                                      </p:cBhvr>
                                      <p:to>
                                        <p:strVal val="visible"/>
                                      </p:to>
                                    </p:set>
                                    <p:animEffect transition="in" filter="blinds(horizontal)">
                                      <p:cBhvr>
                                        <p:cTn id="16" dur="500"/>
                                        <p:tgtEl>
                                          <p:spTgt spid="1120"/>
                                        </p:tgtEl>
                                      </p:cBhvr>
                                    </p:animEffect>
                                  </p:childTnLst>
                                </p:cTn>
                              </p:par>
                            </p:childTnLst>
                          </p:cTn>
                        </p:par>
                        <p:par>
                          <p:cTn id="17" fill="hold">
                            <p:stCondLst>
                              <p:cond delay="500"/>
                            </p:stCondLst>
                            <p:childTnLst>
                              <p:par>
                                <p:cTn id="18" presetID="3" presetClass="exit" presetSubtype="10" fill="hold" grpId="0" nodeType="afterEffect">
                                  <p:stCondLst>
                                    <p:cond delay="0"/>
                                  </p:stCondLst>
                                  <p:childTnLst>
                                    <p:animEffect transition="out" filter="blinds(horizontal)">
                                      <p:cBhvr>
                                        <p:cTn id="19" dur="500"/>
                                        <p:tgtEl>
                                          <p:spTgt spid="1115"/>
                                        </p:tgtEl>
                                      </p:cBhvr>
                                    </p:animEffect>
                                    <p:set>
                                      <p:cBhvr>
                                        <p:cTn id="20" dur="1" fill="hold">
                                          <p:stCondLst>
                                            <p:cond delay="499"/>
                                          </p:stCondLst>
                                        </p:cTn>
                                        <p:tgtEl>
                                          <p:spTgt spid="1115"/>
                                        </p:tgtEl>
                                        <p:attrNameLst>
                                          <p:attrName>style.visibility</p:attrName>
                                        </p:attrNameLst>
                                      </p:cBhvr>
                                      <p:to>
                                        <p:strVal val="hidden"/>
                                      </p:to>
                                    </p:set>
                                  </p:childTnLst>
                                </p:cTn>
                              </p:par>
                              <p:par>
                                <p:cTn id="21" presetID="3" presetClass="exit" presetSubtype="10" fill="hold" grpId="0" nodeType="withEffect">
                                  <p:stCondLst>
                                    <p:cond delay="0"/>
                                  </p:stCondLst>
                                  <p:childTnLst>
                                    <p:animEffect transition="out" filter="blinds(horizontal)">
                                      <p:cBhvr>
                                        <p:cTn id="22" dur="500"/>
                                        <p:tgtEl>
                                          <p:spTgt spid="1116"/>
                                        </p:tgtEl>
                                      </p:cBhvr>
                                    </p:animEffect>
                                    <p:set>
                                      <p:cBhvr>
                                        <p:cTn id="23" dur="1" fill="hold">
                                          <p:stCondLst>
                                            <p:cond delay="499"/>
                                          </p:stCondLst>
                                        </p:cTn>
                                        <p:tgtEl>
                                          <p:spTgt spid="1116"/>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nodeType="clickEffect">
                                  <p:stCondLst>
                                    <p:cond delay="0"/>
                                  </p:stCondLst>
                                  <p:childTnLst>
                                    <p:set>
                                      <p:cBhvr>
                                        <p:cTn id="27" dur="1" fill="hold">
                                          <p:stCondLst>
                                            <p:cond delay="0"/>
                                          </p:stCondLst>
                                        </p:cTn>
                                        <p:tgtEl>
                                          <p:spTgt spid="1135"/>
                                        </p:tgtEl>
                                        <p:attrNameLst>
                                          <p:attrName>style.visibility</p:attrName>
                                        </p:attrNameLst>
                                      </p:cBhvr>
                                      <p:to>
                                        <p:strVal val="visible"/>
                                      </p:to>
                                    </p:set>
                                    <p:animEffect transition="in" filter="dissolve">
                                      <p:cBhvr>
                                        <p:cTn id="28" dur="500"/>
                                        <p:tgtEl>
                                          <p:spTgt spid="1135"/>
                                        </p:tgtEl>
                                      </p:cBhvr>
                                    </p:animEffect>
                                  </p:childTnLst>
                                </p:cTn>
                              </p:par>
                              <p:par>
                                <p:cTn id="29" presetID="9" presetClass="entr" presetSubtype="0" fill="hold" nodeType="withEffect">
                                  <p:stCondLst>
                                    <p:cond delay="0"/>
                                  </p:stCondLst>
                                  <p:childTnLst>
                                    <p:set>
                                      <p:cBhvr>
                                        <p:cTn id="30" dur="1" fill="hold">
                                          <p:stCondLst>
                                            <p:cond delay="0"/>
                                          </p:stCondLst>
                                        </p:cTn>
                                        <p:tgtEl>
                                          <p:spTgt spid="1136"/>
                                        </p:tgtEl>
                                        <p:attrNameLst>
                                          <p:attrName>style.visibility</p:attrName>
                                        </p:attrNameLst>
                                      </p:cBhvr>
                                      <p:to>
                                        <p:strVal val="visible"/>
                                      </p:to>
                                    </p:set>
                                    <p:animEffect transition="in" filter="dissolve">
                                      <p:cBhvr>
                                        <p:cTn id="31" dur="500"/>
                                        <p:tgtEl>
                                          <p:spTgt spid="1136"/>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nodeType="clickEffect">
                                  <p:stCondLst>
                                    <p:cond delay="0"/>
                                  </p:stCondLst>
                                  <p:childTnLst>
                                    <p:set>
                                      <p:cBhvr>
                                        <p:cTn id="35" dur="1" fill="hold">
                                          <p:stCondLst>
                                            <p:cond delay="0"/>
                                          </p:stCondLst>
                                        </p:cTn>
                                        <p:tgtEl>
                                          <p:spTgt spid="1127"/>
                                        </p:tgtEl>
                                        <p:attrNameLst>
                                          <p:attrName>style.visibility</p:attrName>
                                        </p:attrNameLst>
                                      </p:cBhvr>
                                      <p:to>
                                        <p:strVal val="visible"/>
                                      </p:to>
                                    </p:set>
                                    <p:animEffect transition="in" filter="blinds(horizontal)">
                                      <p:cBhvr>
                                        <p:cTn id="36" dur="500"/>
                                        <p:tgtEl>
                                          <p:spTgt spid="1127"/>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nodeType="clickEffect">
                                  <p:stCondLst>
                                    <p:cond delay="0"/>
                                  </p:stCondLst>
                                  <p:childTnLst>
                                    <p:set>
                                      <p:cBhvr>
                                        <p:cTn id="40" dur="1" fill="hold">
                                          <p:stCondLst>
                                            <p:cond delay="0"/>
                                          </p:stCondLst>
                                        </p:cTn>
                                        <p:tgtEl>
                                          <p:spTgt spid="1125"/>
                                        </p:tgtEl>
                                        <p:attrNameLst>
                                          <p:attrName>style.visibility</p:attrName>
                                        </p:attrNameLst>
                                      </p:cBhvr>
                                      <p:to>
                                        <p:strVal val="visible"/>
                                      </p:to>
                                    </p:set>
                                    <p:animEffect transition="in" filter="blinds(horizontal)">
                                      <p:cBhvr>
                                        <p:cTn id="41" dur="500"/>
                                        <p:tgtEl>
                                          <p:spTgt spid="1125"/>
                                        </p:tgtEl>
                                      </p:cBhvr>
                                    </p:animEffect>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grpId="0" nodeType="clickEffect">
                                  <p:stCondLst>
                                    <p:cond delay="0"/>
                                  </p:stCondLst>
                                  <p:childTnLst>
                                    <p:set>
                                      <p:cBhvr>
                                        <p:cTn id="45" dur="1" fill="hold">
                                          <p:stCondLst>
                                            <p:cond delay="0"/>
                                          </p:stCondLst>
                                        </p:cTn>
                                        <p:tgtEl>
                                          <p:spTgt spid="16"/>
                                        </p:tgtEl>
                                        <p:attrNameLst>
                                          <p:attrName>style.visibility</p:attrName>
                                        </p:attrNameLst>
                                      </p:cBhvr>
                                      <p:to>
                                        <p:strVal val="visible"/>
                                      </p:to>
                                    </p:set>
                                    <p:animEffect transition="in" filter="blinds(horizontal)">
                                      <p:cBhvr>
                                        <p:cTn id="46" dur="500"/>
                                        <p:tgtEl>
                                          <p:spTgt spid="16"/>
                                        </p:tgtEl>
                                      </p:cBhvr>
                                    </p:animEffect>
                                  </p:childTnLst>
                                </p:cTn>
                              </p:par>
                              <p:par>
                                <p:cTn id="47" presetID="3" presetClass="entr" presetSubtype="10" fill="hold" grpId="0" nodeType="withEffect">
                                  <p:stCondLst>
                                    <p:cond delay="0"/>
                                  </p:stCondLst>
                                  <p:childTnLst>
                                    <p:set>
                                      <p:cBhvr>
                                        <p:cTn id="48" dur="1" fill="hold">
                                          <p:stCondLst>
                                            <p:cond delay="0"/>
                                          </p:stCondLst>
                                        </p:cTn>
                                        <p:tgtEl>
                                          <p:spTgt spid="1121"/>
                                        </p:tgtEl>
                                        <p:attrNameLst>
                                          <p:attrName>style.visibility</p:attrName>
                                        </p:attrNameLst>
                                      </p:cBhvr>
                                      <p:to>
                                        <p:strVal val="visible"/>
                                      </p:to>
                                    </p:set>
                                    <p:animEffect transition="in" filter="blinds(horizontal)">
                                      <p:cBhvr>
                                        <p:cTn id="49" dur="500"/>
                                        <p:tgtEl>
                                          <p:spTgt spid="1121"/>
                                        </p:tgtEl>
                                      </p:cBhvr>
                                    </p:animEffect>
                                  </p:childTnLst>
                                </p:cTn>
                              </p:par>
                              <p:par>
                                <p:cTn id="50" presetID="3" presetClass="entr" presetSubtype="10" fill="hold" grpId="0" nodeType="withEffect">
                                  <p:stCondLst>
                                    <p:cond delay="0"/>
                                  </p:stCondLst>
                                  <p:childTnLst>
                                    <p:set>
                                      <p:cBhvr>
                                        <p:cTn id="51" dur="1" fill="hold">
                                          <p:stCondLst>
                                            <p:cond delay="0"/>
                                          </p:stCondLst>
                                        </p:cTn>
                                        <p:tgtEl>
                                          <p:spTgt spid="1122"/>
                                        </p:tgtEl>
                                        <p:attrNameLst>
                                          <p:attrName>style.visibility</p:attrName>
                                        </p:attrNameLst>
                                      </p:cBhvr>
                                      <p:to>
                                        <p:strVal val="visible"/>
                                      </p:to>
                                    </p:set>
                                    <p:animEffect transition="in" filter="blinds(horizontal)">
                                      <p:cBhvr>
                                        <p:cTn id="52" dur="500"/>
                                        <p:tgtEl>
                                          <p:spTgt spid="11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115" grpId="0"/>
      <p:bldP spid="1116" grpId="0"/>
      <p:bldP spid="1117" grpId="0"/>
      <p:bldP spid="1118" grpId="0"/>
      <p:bldP spid="1119" grpId="0"/>
      <p:bldP spid="1120" grpId="0"/>
      <p:bldP spid="1121" grpId="0"/>
      <p:bldP spid="1122"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a:extLst>
            <a:ext uri="{FF2B5EF4-FFF2-40B4-BE49-F238E27FC236}">
              <a16:creationId xmlns:a16="http://schemas.microsoft.com/office/drawing/2014/main" id="{7EA8EC43-3EB4-5981-1F92-1B141D1B7CBC}"/>
            </a:ext>
          </a:extLst>
        </p:cNvPr>
        <p:cNvGrpSpPr/>
        <p:nvPr/>
      </p:nvGrpSpPr>
      <p:grpSpPr>
        <a:xfrm>
          <a:off x="0" y="0"/>
          <a:ext cx="0" cy="0"/>
          <a:chOff x="0" y="0"/>
          <a:chExt cx="0" cy="0"/>
        </a:xfrm>
      </p:grpSpPr>
      <p:sp useBgFill="1">
        <p:nvSpPr>
          <p:cNvPr id="1030" name="Rectangle 1029">
            <a:extLst>
              <a:ext uri="{FF2B5EF4-FFF2-40B4-BE49-F238E27FC236}">
                <a16:creationId xmlns:a16="http://schemas.microsoft.com/office/drawing/2014/main" id="{867952ED-0811-B6F4-BAF9-29FB8C2FA2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FCF30A7-735C-27A6-EDB3-852E54984B88}"/>
              </a:ext>
            </a:extLst>
          </p:cNvPr>
          <p:cNvSpPr>
            <a:spLocks noGrp="1"/>
          </p:cNvSpPr>
          <p:nvPr>
            <p:ph type="title"/>
          </p:nvPr>
        </p:nvSpPr>
        <p:spPr>
          <a:xfrm>
            <a:off x="572493" y="238539"/>
            <a:ext cx="11018520" cy="1434415"/>
          </a:xfrm>
        </p:spPr>
        <p:txBody>
          <a:bodyPr vert="horz" lIns="91440" tIns="45720" rIns="91440" bIns="45720" rtlCol="0" anchor="b">
            <a:normAutofit/>
          </a:bodyPr>
          <a:lstStyle/>
          <a:p>
            <a:r>
              <a:rPr lang="en-US" sz="5400" dirty="0"/>
              <a:t>Advanced RAG Techniques</a:t>
            </a:r>
          </a:p>
        </p:txBody>
      </p:sp>
      <p:sp>
        <p:nvSpPr>
          <p:cNvPr id="1035" name="sketchy line">
            <a:extLst>
              <a:ext uri="{FF2B5EF4-FFF2-40B4-BE49-F238E27FC236}">
                <a16:creationId xmlns:a16="http://schemas.microsoft.com/office/drawing/2014/main" id="{789D4F75-5341-4FCC-FF64-B01B073CEE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Connector 4">
            <a:extLst>
              <a:ext uri="{FF2B5EF4-FFF2-40B4-BE49-F238E27FC236}">
                <a16:creationId xmlns:a16="http://schemas.microsoft.com/office/drawing/2014/main" id="{25F69AF2-3BDE-0A90-7682-BE35C91AB62A}"/>
              </a:ext>
            </a:extLst>
          </p:cNvPr>
          <p:cNvCxnSpPr/>
          <p:nvPr/>
        </p:nvCxnSpPr>
        <p:spPr>
          <a:xfrm>
            <a:off x="6915500" y="1777759"/>
            <a:ext cx="0" cy="4797706"/>
          </a:xfrm>
          <a:prstGeom prst="line">
            <a:avLst/>
          </a:prstGeom>
          <a:ln>
            <a:solidFill>
              <a:schemeClr val="tx1">
                <a:lumMod val="50000"/>
                <a:lumOff val="50000"/>
              </a:schemeClr>
            </a:solidFill>
            <a:prstDash val="sysDot"/>
          </a:ln>
        </p:spPr>
        <p:style>
          <a:lnRef idx="2">
            <a:schemeClr val="accent1"/>
          </a:lnRef>
          <a:fillRef idx="0">
            <a:schemeClr val="accent1"/>
          </a:fillRef>
          <a:effectRef idx="1">
            <a:schemeClr val="accent1"/>
          </a:effectRef>
          <a:fontRef idx="minor">
            <a:schemeClr val="tx1"/>
          </a:fontRef>
        </p:style>
      </p:cxnSp>
      <p:pic>
        <p:nvPicPr>
          <p:cNvPr id="9" name="Graphic 8" descr="Snowflake outline">
            <a:extLst>
              <a:ext uri="{FF2B5EF4-FFF2-40B4-BE49-F238E27FC236}">
                <a16:creationId xmlns:a16="http://schemas.microsoft.com/office/drawing/2014/main" id="{DF6F9985-80FC-9055-8F2A-0640C320DBA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241946" y="3222411"/>
            <a:ext cx="272904" cy="272904"/>
          </a:xfrm>
          <a:prstGeom prst="rect">
            <a:avLst/>
          </a:prstGeom>
        </p:spPr>
      </p:pic>
      <p:pic>
        <p:nvPicPr>
          <p:cNvPr id="10" name="Graphic 9" descr="List outline">
            <a:extLst>
              <a:ext uri="{FF2B5EF4-FFF2-40B4-BE49-F238E27FC236}">
                <a16:creationId xmlns:a16="http://schemas.microsoft.com/office/drawing/2014/main" id="{99818671-B524-39EC-7617-0786DE1BD65F}"/>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231751" y="2331016"/>
            <a:ext cx="275457" cy="275457"/>
          </a:xfrm>
          <a:prstGeom prst="rect">
            <a:avLst/>
          </a:prstGeom>
        </p:spPr>
      </p:pic>
      <p:grpSp>
        <p:nvGrpSpPr>
          <p:cNvPr id="11" name="Group 10">
            <a:extLst>
              <a:ext uri="{FF2B5EF4-FFF2-40B4-BE49-F238E27FC236}">
                <a16:creationId xmlns:a16="http://schemas.microsoft.com/office/drawing/2014/main" id="{11753C02-BE51-D951-B140-0FDF952D4143}"/>
              </a:ext>
            </a:extLst>
          </p:cNvPr>
          <p:cNvGrpSpPr/>
          <p:nvPr/>
        </p:nvGrpSpPr>
        <p:grpSpPr>
          <a:xfrm>
            <a:off x="1729332" y="2271655"/>
            <a:ext cx="823645" cy="726364"/>
            <a:chOff x="2960049" y="2081071"/>
            <a:chExt cx="823645" cy="726364"/>
          </a:xfrm>
        </p:grpSpPr>
        <p:sp>
          <p:nvSpPr>
            <p:cNvPr id="39" name="Rounded Rectangle 38">
              <a:extLst>
                <a:ext uri="{FF2B5EF4-FFF2-40B4-BE49-F238E27FC236}">
                  <a16:creationId xmlns:a16="http://schemas.microsoft.com/office/drawing/2014/main" id="{2605851C-0AC8-2D60-B412-B5F59A767029}"/>
                </a:ext>
              </a:extLst>
            </p:cNvPr>
            <p:cNvSpPr/>
            <p:nvPr/>
          </p:nvSpPr>
          <p:spPr>
            <a:xfrm>
              <a:off x="2960049" y="2081071"/>
              <a:ext cx="823645" cy="726364"/>
            </a:xfrm>
            <a:prstGeom prst="roundRect">
              <a:avLst/>
            </a:prstGeom>
            <a:noFill/>
            <a:ln w="12700">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0" name="Group 39">
              <a:extLst>
                <a:ext uri="{FF2B5EF4-FFF2-40B4-BE49-F238E27FC236}">
                  <a16:creationId xmlns:a16="http://schemas.microsoft.com/office/drawing/2014/main" id="{6F0616D9-CDB9-9E97-6BC1-AF823C6A4944}"/>
                </a:ext>
              </a:extLst>
            </p:cNvPr>
            <p:cNvGrpSpPr/>
            <p:nvPr/>
          </p:nvGrpSpPr>
          <p:grpSpPr>
            <a:xfrm>
              <a:off x="2962316" y="2199072"/>
              <a:ext cx="806879" cy="487579"/>
              <a:chOff x="2962316" y="2199072"/>
              <a:chExt cx="806879" cy="487579"/>
            </a:xfrm>
          </p:grpSpPr>
          <p:pic>
            <p:nvPicPr>
              <p:cNvPr id="41" name="Graphic 40" descr="User outline">
                <a:extLst>
                  <a:ext uri="{FF2B5EF4-FFF2-40B4-BE49-F238E27FC236}">
                    <a16:creationId xmlns:a16="http://schemas.microsoft.com/office/drawing/2014/main" id="{49BDEB99-B75E-3E7E-5CE1-1CC8BA82C62F}"/>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093806" y="2199072"/>
                <a:ext cx="272142" cy="272142"/>
              </a:xfrm>
              <a:prstGeom prst="rect">
                <a:avLst/>
              </a:prstGeom>
            </p:spPr>
          </p:pic>
          <p:grpSp>
            <p:nvGrpSpPr>
              <p:cNvPr id="42" name="Group 41">
                <a:extLst>
                  <a:ext uri="{FF2B5EF4-FFF2-40B4-BE49-F238E27FC236}">
                    <a16:creationId xmlns:a16="http://schemas.microsoft.com/office/drawing/2014/main" id="{3772DE3B-5002-D4CC-ABEA-2DFD4D708547}"/>
                  </a:ext>
                </a:extLst>
              </p:cNvPr>
              <p:cNvGrpSpPr/>
              <p:nvPr/>
            </p:nvGrpSpPr>
            <p:grpSpPr>
              <a:xfrm>
                <a:off x="3397093" y="2215343"/>
                <a:ext cx="241210" cy="199378"/>
                <a:chOff x="632775" y="3674599"/>
                <a:chExt cx="269662" cy="222895"/>
              </a:xfrm>
            </p:grpSpPr>
            <p:pic>
              <p:nvPicPr>
                <p:cNvPr id="45" name="Graphic 44" descr="Paper outline">
                  <a:extLst>
                    <a:ext uri="{FF2B5EF4-FFF2-40B4-BE49-F238E27FC236}">
                      <a16:creationId xmlns:a16="http://schemas.microsoft.com/office/drawing/2014/main" id="{EF3D628E-BE68-FAF7-6970-0CBEDA25682F}"/>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632775" y="3674599"/>
                  <a:ext cx="222893" cy="222895"/>
                </a:xfrm>
                <a:prstGeom prst="rect">
                  <a:avLst/>
                </a:prstGeom>
              </p:spPr>
            </p:pic>
            <p:sp>
              <p:nvSpPr>
                <p:cNvPr id="46" name="Oval 45">
                  <a:extLst>
                    <a:ext uri="{FF2B5EF4-FFF2-40B4-BE49-F238E27FC236}">
                      <a16:creationId xmlns:a16="http://schemas.microsoft.com/office/drawing/2014/main" id="{A2D05D44-370E-16BB-56C7-AE36B32F0B47}"/>
                    </a:ext>
                  </a:extLst>
                </p:cNvPr>
                <p:cNvSpPr/>
                <p:nvPr/>
              </p:nvSpPr>
              <p:spPr>
                <a:xfrm>
                  <a:off x="722941" y="3709489"/>
                  <a:ext cx="125646" cy="125646"/>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7" name="Graphic 46" descr="Magnifying glass outline">
                  <a:extLst>
                    <a:ext uri="{FF2B5EF4-FFF2-40B4-BE49-F238E27FC236}">
                      <a16:creationId xmlns:a16="http://schemas.microsoft.com/office/drawing/2014/main" id="{B0B8EB28-5647-2D8C-5490-46F1E1157EC1}"/>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710538" y="3698573"/>
                  <a:ext cx="191899" cy="191900"/>
                </a:xfrm>
                <a:prstGeom prst="rect">
                  <a:avLst/>
                </a:prstGeom>
              </p:spPr>
            </p:pic>
          </p:grpSp>
          <p:sp>
            <p:nvSpPr>
              <p:cNvPr id="43" name="TextBox 42">
                <a:extLst>
                  <a:ext uri="{FF2B5EF4-FFF2-40B4-BE49-F238E27FC236}">
                    <a16:creationId xmlns:a16="http://schemas.microsoft.com/office/drawing/2014/main" id="{76B0D451-2307-798D-AB9B-2718F6A76107}"/>
                  </a:ext>
                </a:extLst>
              </p:cNvPr>
              <p:cNvSpPr txBox="1"/>
              <p:nvPr/>
            </p:nvSpPr>
            <p:spPr>
              <a:xfrm>
                <a:off x="2962316" y="2499282"/>
                <a:ext cx="344711" cy="184666"/>
              </a:xfrm>
              <a:prstGeom prst="rect">
                <a:avLst/>
              </a:prstGeom>
              <a:noFill/>
            </p:spPr>
            <p:txBody>
              <a:bodyPr wrap="square" lIns="0" tIns="0" rIns="0" bIns="0" rtlCol="0">
                <a:spAutoFit/>
              </a:bodyPr>
              <a:lstStyle/>
              <a:p>
                <a:pPr algn="ctr"/>
                <a:r>
                  <a:rPr lang="en-US" sz="1200" dirty="0"/>
                  <a:t>User</a:t>
                </a:r>
              </a:p>
            </p:txBody>
          </p:sp>
          <p:sp>
            <p:nvSpPr>
              <p:cNvPr id="44" name="TextBox 43">
                <a:extLst>
                  <a:ext uri="{FF2B5EF4-FFF2-40B4-BE49-F238E27FC236}">
                    <a16:creationId xmlns:a16="http://schemas.microsoft.com/office/drawing/2014/main" id="{51421205-0EAB-6565-61A5-64B08CC685E5}"/>
                  </a:ext>
                </a:extLst>
              </p:cNvPr>
              <p:cNvSpPr txBox="1"/>
              <p:nvPr/>
            </p:nvSpPr>
            <p:spPr>
              <a:xfrm>
                <a:off x="3363955" y="2501985"/>
                <a:ext cx="405240" cy="184666"/>
              </a:xfrm>
              <a:prstGeom prst="rect">
                <a:avLst/>
              </a:prstGeom>
              <a:noFill/>
            </p:spPr>
            <p:txBody>
              <a:bodyPr wrap="square" lIns="0" tIns="0" rIns="0" bIns="0" rtlCol="0">
                <a:spAutoFit/>
              </a:bodyPr>
              <a:lstStyle/>
              <a:p>
                <a:pPr algn="ctr"/>
                <a:r>
                  <a:rPr lang="en-US" sz="1200" dirty="0"/>
                  <a:t>Query</a:t>
                </a:r>
              </a:p>
            </p:txBody>
          </p:sp>
        </p:grpSp>
      </p:grpSp>
      <p:grpSp>
        <p:nvGrpSpPr>
          <p:cNvPr id="12" name="Group 11">
            <a:extLst>
              <a:ext uri="{FF2B5EF4-FFF2-40B4-BE49-F238E27FC236}">
                <a16:creationId xmlns:a16="http://schemas.microsoft.com/office/drawing/2014/main" id="{60AA7A49-EA9D-79D7-927F-C67910A6C2E0}"/>
              </a:ext>
            </a:extLst>
          </p:cNvPr>
          <p:cNvGrpSpPr/>
          <p:nvPr/>
        </p:nvGrpSpPr>
        <p:grpSpPr>
          <a:xfrm>
            <a:off x="1687692" y="3171555"/>
            <a:ext cx="889488" cy="726364"/>
            <a:chOff x="3933748" y="2075133"/>
            <a:chExt cx="889488" cy="726364"/>
          </a:xfrm>
        </p:grpSpPr>
        <p:grpSp>
          <p:nvGrpSpPr>
            <p:cNvPr id="32" name="Group 31">
              <a:extLst>
                <a:ext uri="{FF2B5EF4-FFF2-40B4-BE49-F238E27FC236}">
                  <a16:creationId xmlns:a16="http://schemas.microsoft.com/office/drawing/2014/main" id="{B73CACD6-9876-3A7B-AB9B-CF2788C12082}"/>
                </a:ext>
              </a:extLst>
            </p:cNvPr>
            <p:cNvGrpSpPr/>
            <p:nvPr/>
          </p:nvGrpSpPr>
          <p:grpSpPr>
            <a:xfrm>
              <a:off x="3933748" y="2214311"/>
              <a:ext cx="889488" cy="466402"/>
              <a:chOff x="14620" y="2101995"/>
              <a:chExt cx="3089410" cy="1619928"/>
            </a:xfrm>
          </p:grpSpPr>
          <p:grpSp>
            <p:nvGrpSpPr>
              <p:cNvPr id="34" name="Group 33">
                <a:extLst>
                  <a:ext uri="{FF2B5EF4-FFF2-40B4-BE49-F238E27FC236}">
                    <a16:creationId xmlns:a16="http://schemas.microsoft.com/office/drawing/2014/main" id="{D6DDB659-D637-2AB4-1F93-65FBF4149E75}"/>
                  </a:ext>
                </a:extLst>
              </p:cNvPr>
              <p:cNvGrpSpPr/>
              <p:nvPr/>
            </p:nvGrpSpPr>
            <p:grpSpPr>
              <a:xfrm>
                <a:off x="230923" y="2101995"/>
                <a:ext cx="2636116" cy="917689"/>
                <a:chOff x="230923" y="2101995"/>
                <a:chExt cx="2636116" cy="917689"/>
              </a:xfrm>
            </p:grpSpPr>
            <p:pic>
              <p:nvPicPr>
                <p:cNvPr id="36" name="Graphic 35" descr="Document outline">
                  <a:extLst>
                    <a:ext uri="{FF2B5EF4-FFF2-40B4-BE49-F238E27FC236}">
                      <a16:creationId xmlns:a16="http://schemas.microsoft.com/office/drawing/2014/main" id="{22BF62A0-95A6-3B34-B8F6-A9CCE065112F}"/>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1102124" y="2101995"/>
                  <a:ext cx="914401" cy="914400"/>
                </a:xfrm>
                <a:prstGeom prst="rect">
                  <a:avLst/>
                </a:prstGeom>
              </p:spPr>
            </p:pic>
            <p:pic>
              <p:nvPicPr>
                <p:cNvPr id="37" name="Graphic 36" descr="Link with solid fill">
                  <a:extLst>
                    <a:ext uri="{FF2B5EF4-FFF2-40B4-BE49-F238E27FC236}">
                      <a16:creationId xmlns:a16="http://schemas.microsoft.com/office/drawing/2014/main" id="{9B86FE3A-62B6-5FE7-8F46-7CFF3D802E39}"/>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230923" y="2105284"/>
                  <a:ext cx="914401" cy="914400"/>
                </a:xfrm>
                <a:prstGeom prst="rect">
                  <a:avLst/>
                </a:prstGeom>
              </p:spPr>
            </p:pic>
            <p:pic>
              <p:nvPicPr>
                <p:cNvPr id="38" name="Graphic 37" descr="Database outline">
                  <a:extLst>
                    <a:ext uri="{FF2B5EF4-FFF2-40B4-BE49-F238E27FC236}">
                      <a16:creationId xmlns:a16="http://schemas.microsoft.com/office/drawing/2014/main" id="{53FEF96B-AE05-1B07-661C-8049DD1E4BA4}"/>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1952638" y="2105284"/>
                  <a:ext cx="914401" cy="914400"/>
                </a:xfrm>
                <a:prstGeom prst="rect">
                  <a:avLst/>
                </a:prstGeom>
              </p:spPr>
            </p:pic>
          </p:grpSp>
          <p:sp>
            <p:nvSpPr>
              <p:cNvPr id="35" name="TextBox 34">
                <a:extLst>
                  <a:ext uri="{FF2B5EF4-FFF2-40B4-BE49-F238E27FC236}">
                    <a16:creationId xmlns:a16="http://schemas.microsoft.com/office/drawing/2014/main" id="{4126B620-81B5-155E-E074-E7169F20FB03}"/>
                  </a:ext>
                </a:extLst>
              </p:cNvPr>
              <p:cNvSpPr txBox="1"/>
              <p:nvPr/>
            </p:nvSpPr>
            <p:spPr>
              <a:xfrm>
                <a:off x="14620" y="3080533"/>
                <a:ext cx="3089410" cy="641390"/>
              </a:xfrm>
              <a:prstGeom prst="rect">
                <a:avLst/>
              </a:prstGeom>
              <a:noFill/>
            </p:spPr>
            <p:txBody>
              <a:bodyPr wrap="square" lIns="0" tIns="0" rIns="0" bIns="0" rtlCol="0">
                <a:spAutoFit/>
              </a:bodyPr>
              <a:lstStyle/>
              <a:p>
                <a:pPr algn="ctr"/>
                <a:r>
                  <a:rPr lang="en-US" sz="1200" dirty="0"/>
                  <a:t>Docs</a:t>
                </a:r>
              </a:p>
            </p:txBody>
          </p:sp>
        </p:grpSp>
        <p:sp>
          <p:nvSpPr>
            <p:cNvPr id="33" name="Rounded Rectangle 32">
              <a:extLst>
                <a:ext uri="{FF2B5EF4-FFF2-40B4-BE49-F238E27FC236}">
                  <a16:creationId xmlns:a16="http://schemas.microsoft.com/office/drawing/2014/main" id="{15CF69A1-F604-0B05-4D3C-163582C93907}"/>
                </a:ext>
              </a:extLst>
            </p:cNvPr>
            <p:cNvSpPr/>
            <p:nvPr/>
          </p:nvSpPr>
          <p:spPr>
            <a:xfrm>
              <a:off x="3975389" y="2075133"/>
              <a:ext cx="823645" cy="726364"/>
            </a:xfrm>
            <a:prstGeom prst="roundRect">
              <a:avLst/>
            </a:prstGeom>
            <a:noFill/>
            <a:ln w="12700">
              <a:solidFill>
                <a:srgbClr val="0961D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 name="Group 12">
            <a:extLst>
              <a:ext uri="{FF2B5EF4-FFF2-40B4-BE49-F238E27FC236}">
                <a16:creationId xmlns:a16="http://schemas.microsoft.com/office/drawing/2014/main" id="{A2C19145-252F-7C86-94E2-C8A5AF4FE064}"/>
              </a:ext>
            </a:extLst>
          </p:cNvPr>
          <p:cNvGrpSpPr/>
          <p:nvPr/>
        </p:nvGrpSpPr>
        <p:grpSpPr>
          <a:xfrm>
            <a:off x="2768875" y="3192962"/>
            <a:ext cx="823645" cy="331805"/>
            <a:chOff x="3975389" y="2858905"/>
            <a:chExt cx="823645" cy="331805"/>
          </a:xfrm>
        </p:grpSpPr>
        <p:sp>
          <p:nvSpPr>
            <p:cNvPr id="29" name="Multidocument 28">
              <a:extLst>
                <a:ext uri="{FF2B5EF4-FFF2-40B4-BE49-F238E27FC236}">
                  <a16:creationId xmlns:a16="http://schemas.microsoft.com/office/drawing/2014/main" id="{CE7594CD-2538-C730-711B-833289FBBE1F}"/>
                </a:ext>
              </a:extLst>
            </p:cNvPr>
            <p:cNvSpPr/>
            <p:nvPr/>
          </p:nvSpPr>
          <p:spPr>
            <a:xfrm>
              <a:off x="4028729" y="2951528"/>
              <a:ext cx="238494" cy="158271"/>
            </a:xfrm>
            <a:prstGeom prst="flowChartMultidocument">
              <a:avLst/>
            </a:prstGeom>
            <a:noFill/>
            <a:ln w="952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en-US" sz="700" dirty="0">
                <a:solidFill>
                  <a:srgbClr val="0961D4"/>
                </a:solidFill>
              </a:endParaRPr>
            </a:p>
          </p:txBody>
        </p:sp>
        <p:sp>
          <p:nvSpPr>
            <p:cNvPr id="30" name="Rounded Rectangle 29">
              <a:extLst>
                <a:ext uri="{FF2B5EF4-FFF2-40B4-BE49-F238E27FC236}">
                  <a16:creationId xmlns:a16="http://schemas.microsoft.com/office/drawing/2014/main" id="{0E70B3B1-0F7F-47B3-D7B6-00E0EF9CB1C6}"/>
                </a:ext>
              </a:extLst>
            </p:cNvPr>
            <p:cNvSpPr/>
            <p:nvPr/>
          </p:nvSpPr>
          <p:spPr>
            <a:xfrm>
              <a:off x="3975389" y="2858905"/>
              <a:ext cx="823645" cy="331805"/>
            </a:xfrm>
            <a:prstGeom prst="roundRect">
              <a:avLst/>
            </a:prstGeom>
            <a:noFill/>
            <a:ln w="12700">
              <a:solidFill>
                <a:srgbClr val="0961D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extBox 30">
              <a:extLst>
                <a:ext uri="{FF2B5EF4-FFF2-40B4-BE49-F238E27FC236}">
                  <a16:creationId xmlns:a16="http://schemas.microsoft.com/office/drawing/2014/main" id="{1E65B243-4987-4B0F-6048-A37B4428A705}"/>
                </a:ext>
              </a:extLst>
            </p:cNvPr>
            <p:cNvSpPr txBox="1"/>
            <p:nvPr/>
          </p:nvSpPr>
          <p:spPr>
            <a:xfrm>
              <a:off x="4305220" y="2932473"/>
              <a:ext cx="455816" cy="184666"/>
            </a:xfrm>
            <a:prstGeom prst="rect">
              <a:avLst/>
            </a:prstGeom>
            <a:noFill/>
          </p:spPr>
          <p:txBody>
            <a:bodyPr wrap="square" lIns="0" tIns="0" rIns="0" bIns="0" rtlCol="0">
              <a:spAutoFit/>
            </a:bodyPr>
            <a:lstStyle/>
            <a:p>
              <a:pPr algn="ctr"/>
              <a:r>
                <a:rPr lang="en-US" sz="1200" dirty="0"/>
                <a:t>Chunk</a:t>
              </a:r>
            </a:p>
          </p:txBody>
        </p:sp>
      </p:grpSp>
      <p:sp>
        <p:nvSpPr>
          <p:cNvPr id="27" name="Rounded Rectangle 26">
            <a:extLst>
              <a:ext uri="{FF2B5EF4-FFF2-40B4-BE49-F238E27FC236}">
                <a16:creationId xmlns:a16="http://schemas.microsoft.com/office/drawing/2014/main" id="{A41E76DD-B1D7-2B8E-8310-C24CE06924E1}"/>
              </a:ext>
            </a:extLst>
          </p:cNvPr>
          <p:cNvSpPr/>
          <p:nvPr/>
        </p:nvSpPr>
        <p:spPr>
          <a:xfrm>
            <a:off x="2768875" y="3566114"/>
            <a:ext cx="823645" cy="331805"/>
          </a:xfrm>
          <a:prstGeom prst="roundRect">
            <a:avLst/>
          </a:prstGeom>
          <a:noFill/>
          <a:ln w="12700">
            <a:solidFill>
              <a:srgbClr val="0961D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F865394F-61A6-4E2D-C4DC-CBCB353A3841}"/>
              </a:ext>
            </a:extLst>
          </p:cNvPr>
          <p:cNvSpPr txBox="1"/>
          <p:nvPr/>
        </p:nvSpPr>
        <p:spPr>
          <a:xfrm>
            <a:off x="3104644" y="3630285"/>
            <a:ext cx="455816" cy="184666"/>
          </a:xfrm>
          <a:prstGeom prst="rect">
            <a:avLst/>
          </a:prstGeom>
          <a:noFill/>
        </p:spPr>
        <p:txBody>
          <a:bodyPr wrap="square" lIns="0" tIns="0" rIns="0" bIns="0" rtlCol="0">
            <a:spAutoFit/>
          </a:bodyPr>
          <a:lstStyle/>
          <a:p>
            <a:pPr algn="ctr"/>
            <a:r>
              <a:rPr lang="en-US" sz="1200" dirty="0"/>
              <a:t>Vector</a:t>
            </a:r>
          </a:p>
        </p:txBody>
      </p:sp>
      <p:sp>
        <p:nvSpPr>
          <p:cNvPr id="15" name="Rounded Rectangle 14">
            <a:extLst>
              <a:ext uri="{FF2B5EF4-FFF2-40B4-BE49-F238E27FC236}">
                <a16:creationId xmlns:a16="http://schemas.microsoft.com/office/drawing/2014/main" id="{BC3A317B-689F-59E9-8FB7-5F6795268CF5}"/>
              </a:ext>
            </a:extLst>
          </p:cNvPr>
          <p:cNvSpPr/>
          <p:nvPr/>
        </p:nvSpPr>
        <p:spPr>
          <a:xfrm>
            <a:off x="3808417" y="2262129"/>
            <a:ext cx="823645" cy="1631555"/>
          </a:xfrm>
          <a:prstGeom prst="roundRect">
            <a:avLst/>
          </a:prstGeom>
          <a:noFill/>
          <a:ln w="12700">
            <a:solidFill>
              <a:srgbClr val="0961D4"/>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1200" dirty="0">
                <a:solidFill>
                  <a:schemeClr val="tx1"/>
                </a:solidFill>
              </a:rPr>
              <a:t>Context Retrieval</a:t>
            </a:r>
          </a:p>
        </p:txBody>
      </p:sp>
      <p:sp>
        <p:nvSpPr>
          <p:cNvPr id="16" name="Rounded Rectangle 15">
            <a:extLst>
              <a:ext uri="{FF2B5EF4-FFF2-40B4-BE49-F238E27FC236}">
                <a16:creationId xmlns:a16="http://schemas.microsoft.com/office/drawing/2014/main" id="{3B5F1353-F595-287B-FEBC-13E5B3DDCE04}"/>
              </a:ext>
            </a:extLst>
          </p:cNvPr>
          <p:cNvSpPr/>
          <p:nvPr/>
        </p:nvSpPr>
        <p:spPr>
          <a:xfrm>
            <a:off x="5957658" y="2262129"/>
            <a:ext cx="823645" cy="1631555"/>
          </a:xfrm>
          <a:prstGeom prst="roundRect">
            <a:avLst/>
          </a:prstGeom>
          <a:noFill/>
          <a:ln w="12700">
            <a:solidFill>
              <a:srgbClr val="0961D4"/>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chemeClr val="tx1"/>
              </a:solidFill>
            </a:endParaRPr>
          </a:p>
        </p:txBody>
      </p:sp>
      <p:sp>
        <p:nvSpPr>
          <p:cNvPr id="17" name="TextBox 16">
            <a:extLst>
              <a:ext uri="{FF2B5EF4-FFF2-40B4-BE49-F238E27FC236}">
                <a16:creationId xmlns:a16="http://schemas.microsoft.com/office/drawing/2014/main" id="{6BB13468-E2C2-DEE1-025D-61E3846AABCF}"/>
              </a:ext>
            </a:extLst>
          </p:cNvPr>
          <p:cNvSpPr txBox="1"/>
          <p:nvPr/>
        </p:nvSpPr>
        <p:spPr>
          <a:xfrm>
            <a:off x="5974438" y="2631813"/>
            <a:ext cx="800516" cy="369332"/>
          </a:xfrm>
          <a:prstGeom prst="rect">
            <a:avLst/>
          </a:prstGeom>
          <a:noFill/>
        </p:spPr>
        <p:txBody>
          <a:bodyPr wrap="square" lIns="0" tIns="0" rIns="0" bIns="0" rtlCol="0">
            <a:spAutoFit/>
          </a:bodyPr>
          <a:lstStyle/>
          <a:p>
            <a:pPr algn="ctr"/>
            <a:r>
              <a:rPr lang="en-US" sz="1200" dirty="0"/>
              <a:t>Prompt</a:t>
            </a:r>
            <a:br>
              <a:rPr lang="en-US" sz="1200" dirty="0"/>
            </a:br>
            <a:r>
              <a:rPr lang="en-US" sz="1200" dirty="0"/>
              <a:t>Instruction</a:t>
            </a:r>
          </a:p>
        </p:txBody>
      </p:sp>
      <p:sp>
        <p:nvSpPr>
          <p:cNvPr id="18" name="TextBox 17">
            <a:extLst>
              <a:ext uri="{FF2B5EF4-FFF2-40B4-BE49-F238E27FC236}">
                <a16:creationId xmlns:a16="http://schemas.microsoft.com/office/drawing/2014/main" id="{FF98B972-261F-36A5-77DB-17D098DAACB8}"/>
              </a:ext>
            </a:extLst>
          </p:cNvPr>
          <p:cNvSpPr txBox="1"/>
          <p:nvPr/>
        </p:nvSpPr>
        <p:spPr>
          <a:xfrm>
            <a:off x="6150490" y="3459943"/>
            <a:ext cx="455816" cy="369332"/>
          </a:xfrm>
          <a:prstGeom prst="rect">
            <a:avLst/>
          </a:prstGeom>
          <a:noFill/>
        </p:spPr>
        <p:txBody>
          <a:bodyPr wrap="square" lIns="0" tIns="0" rIns="0" bIns="0" rtlCol="0">
            <a:spAutoFit/>
          </a:bodyPr>
          <a:lstStyle/>
          <a:p>
            <a:pPr algn="ctr"/>
            <a:r>
              <a:rPr lang="en-US" sz="1200" dirty="0"/>
              <a:t>Frozen LLM</a:t>
            </a:r>
          </a:p>
        </p:txBody>
      </p:sp>
      <p:sp>
        <p:nvSpPr>
          <p:cNvPr id="19" name="Down Arrow 18">
            <a:extLst>
              <a:ext uri="{FF2B5EF4-FFF2-40B4-BE49-F238E27FC236}">
                <a16:creationId xmlns:a16="http://schemas.microsoft.com/office/drawing/2014/main" id="{21D0A8D5-DBCB-26E9-BA84-3E0117521723}"/>
              </a:ext>
            </a:extLst>
          </p:cNvPr>
          <p:cNvSpPr/>
          <p:nvPr/>
        </p:nvSpPr>
        <p:spPr>
          <a:xfrm>
            <a:off x="6309772" y="3028674"/>
            <a:ext cx="137251" cy="170020"/>
          </a:xfrm>
          <a:prstGeom prst="downArrow">
            <a:avLst/>
          </a:prstGeom>
          <a:solidFill>
            <a:schemeClr val="tx1">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ounded Rectangle 19">
            <a:extLst>
              <a:ext uri="{FF2B5EF4-FFF2-40B4-BE49-F238E27FC236}">
                <a16:creationId xmlns:a16="http://schemas.microsoft.com/office/drawing/2014/main" id="{F1A92A5C-AA6B-5162-01A1-7CA870EF3346}"/>
              </a:ext>
            </a:extLst>
          </p:cNvPr>
          <p:cNvSpPr/>
          <p:nvPr/>
        </p:nvSpPr>
        <p:spPr>
          <a:xfrm>
            <a:off x="7068000" y="2262129"/>
            <a:ext cx="823645" cy="1631555"/>
          </a:xfrm>
          <a:prstGeom prst="roundRect">
            <a:avLst/>
          </a:prstGeom>
          <a:noFill/>
          <a:ln w="12700">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1200" dirty="0">
                <a:solidFill>
                  <a:schemeClr val="tx1"/>
                </a:solidFill>
              </a:rPr>
              <a:t>Output</a:t>
            </a:r>
          </a:p>
          <a:p>
            <a:pPr algn="ctr"/>
            <a:r>
              <a:rPr lang="en-US" sz="1200" dirty="0">
                <a:solidFill>
                  <a:schemeClr val="tx1"/>
                </a:solidFill>
              </a:rPr>
              <a:t>Reply</a:t>
            </a:r>
          </a:p>
        </p:txBody>
      </p:sp>
      <p:sp>
        <p:nvSpPr>
          <p:cNvPr id="21" name="Down Arrow 20">
            <a:extLst>
              <a:ext uri="{FF2B5EF4-FFF2-40B4-BE49-F238E27FC236}">
                <a16:creationId xmlns:a16="http://schemas.microsoft.com/office/drawing/2014/main" id="{FB003E50-30BD-DE27-09A7-637283D2FBC1}"/>
              </a:ext>
            </a:extLst>
          </p:cNvPr>
          <p:cNvSpPr/>
          <p:nvPr/>
        </p:nvSpPr>
        <p:spPr>
          <a:xfrm rot="16200000">
            <a:off x="3138700" y="1984687"/>
            <a:ext cx="83388" cy="1243347"/>
          </a:xfrm>
          <a:prstGeom prst="downArrow">
            <a:avLst/>
          </a:prstGeom>
          <a:solidFill>
            <a:srgbClr val="0961D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Down Arrow 21">
            <a:extLst>
              <a:ext uri="{FF2B5EF4-FFF2-40B4-BE49-F238E27FC236}">
                <a16:creationId xmlns:a16="http://schemas.microsoft.com/office/drawing/2014/main" id="{3BFDF931-DD76-4D30-A165-D770074B1858}"/>
              </a:ext>
            </a:extLst>
          </p:cNvPr>
          <p:cNvSpPr/>
          <p:nvPr/>
        </p:nvSpPr>
        <p:spPr>
          <a:xfrm rot="16200000">
            <a:off x="2612652" y="3451092"/>
            <a:ext cx="79595" cy="187458"/>
          </a:xfrm>
          <a:prstGeom prst="downArrow">
            <a:avLst/>
          </a:prstGeom>
          <a:solidFill>
            <a:srgbClr val="0961D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Down Arrow 22">
            <a:extLst>
              <a:ext uri="{FF2B5EF4-FFF2-40B4-BE49-F238E27FC236}">
                <a16:creationId xmlns:a16="http://schemas.microsoft.com/office/drawing/2014/main" id="{4A803A1D-AC16-33FF-FD73-943046378107}"/>
              </a:ext>
            </a:extLst>
          </p:cNvPr>
          <p:cNvSpPr/>
          <p:nvPr/>
        </p:nvSpPr>
        <p:spPr>
          <a:xfrm rot="16200000">
            <a:off x="3645843" y="3447342"/>
            <a:ext cx="79595" cy="187459"/>
          </a:xfrm>
          <a:prstGeom prst="downArrow">
            <a:avLst/>
          </a:prstGeom>
          <a:solidFill>
            <a:srgbClr val="0961D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Down Arrow 23">
            <a:extLst>
              <a:ext uri="{FF2B5EF4-FFF2-40B4-BE49-F238E27FC236}">
                <a16:creationId xmlns:a16="http://schemas.microsoft.com/office/drawing/2014/main" id="{C1DC30DC-8D1F-4EC2-06E1-0609B6D997C3}"/>
              </a:ext>
            </a:extLst>
          </p:cNvPr>
          <p:cNvSpPr/>
          <p:nvPr/>
        </p:nvSpPr>
        <p:spPr>
          <a:xfrm rot="16200000">
            <a:off x="6888958" y="2974562"/>
            <a:ext cx="79595" cy="210157"/>
          </a:xfrm>
          <a:prstGeom prst="downArrow">
            <a:avLst/>
          </a:prstGeom>
          <a:solidFill>
            <a:srgbClr val="0961D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Down Arrow 24">
            <a:extLst>
              <a:ext uri="{FF2B5EF4-FFF2-40B4-BE49-F238E27FC236}">
                <a16:creationId xmlns:a16="http://schemas.microsoft.com/office/drawing/2014/main" id="{4C8F8941-75C2-DFE5-BA24-C9F09B8B3A8F}"/>
              </a:ext>
            </a:extLst>
          </p:cNvPr>
          <p:cNvSpPr/>
          <p:nvPr/>
        </p:nvSpPr>
        <p:spPr>
          <a:xfrm rot="16200000">
            <a:off x="5271952" y="2456232"/>
            <a:ext cx="83388" cy="1243347"/>
          </a:xfrm>
          <a:prstGeom prst="downArrow">
            <a:avLst/>
          </a:prstGeom>
          <a:solidFill>
            <a:srgbClr val="0961D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7" name="Rectangle 1066">
            <a:extLst>
              <a:ext uri="{FF2B5EF4-FFF2-40B4-BE49-F238E27FC236}">
                <a16:creationId xmlns:a16="http://schemas.microsoft.com/office/drawing/2014/main" id="{E8CA1AAD-2C0C-8821-3D23-953BB52AF72F}"/>
              </a:ext>
            </a:extLst>
          </p:cNvPr>
          <p:cNvSpPr/>
          <p:nvPr/>
        </p:nvSpPr>
        <p:spPr>
          <a:xfrm>
            <a:off x="1472399" y="3100365"/>
            <a:ext cx="2201052" cy="1064105"/>
          </a:xfrm>
          <a:prstGeom prst="rect">
            <a:avLst/>
          </a:prstGeom>
          <a:noFill/>
          <a:ln>
            <a:solidFill>
              <a:srgbClr val="0961D4"/>
            </a:solidFill>
            <a:prstDash val="sysDot"/>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b" anchorCtr="0"/>
          <a:lstStyle/>
          <a:p>
            <a:pPr algn="ctr"/>
            <a:r>
              <a:rPr lang="en-US" sz="1200" b="1" dirty="0">
                <a:solidFill>
                  <a:schemeClr val="tx1"/>
                </a:solidFill>
              </a:rPr>
              <a:t>Ingestion &amp; Index</a:t>
            </a:r>
          </a:p>
        </p:txBody>
      </p:sp>
      <p:cxnSp>
        <p:nvCxnSpPr>
          <p:cNvPr id="1068" name="Straight Connector 1067">
            <a:extLst>
              <a:ext uri="{FF2B5EF4-FFF2-40B4-BE49-F238E27FC236}">
                <a16:creationId xmlns:a16="http://schemas.microsoft.com/office/drawing/2014/main" id="{03E9F9F6-2E6F-A9BF-F5EF-C223B09CA35D}"/>
              </a:ext>
            </a:extLst>
          </p:cNvPr>
          <p:cNvCxnSpPr/>
          <p:nvPr/>
        </p:nvCxnSpPr>
        <p:spPr>
          <a:xfrm>
            <a:off x="5801403" y="1809290"/>
            <a:ext cx="0" cy="4797706"/>
          </a:xfrm>
          <a:prstGeom prst="line">
            <a:avLst/>
          </a:prstGeom>
          <a:ln>
            <a:solidFill>
              <a:schemeClr val="tx1">
                <a:lumMod val="50000"/>
                <a:lumOff val="50000"/>
              </a:schemeClr>
            </a:solidFill>
            <a:prstDash val="sysDot"/>
          </a:ln>
        </p:spPr>
        <p:style>
          <a:lnRef idx="2">
            <a:schemeClr val="accent1"/>
          </a:lnRef>
          <a:fillRef idx="0">
            <a:schemeClr val="accent1"/>
          </a:fillRef>
          <a:effectRef idx="1">
            <a:schemeClr val="accent1"/>
          </a:effectRef>
          <a:fontRef idx="minor">
            <a:schemeClr val="tx1"/>
          </a:fontRef>
        </p:style>
      </p:cxnSp>
      <p:sp>
        <p:nvSpPr>
          <p:cNvPr id="1070" name="TextBox 1069">
            <a:extLst>
              <a:ext uri="{FF2B5EF4-FFF2-40B4-BE49-F238E27FC236}">
                <a16:creationId xmlns:a16="http://schemas.microsoft.com/office/drawing/2014/main" id="{ABF8A4D9-2CE2-E306-1C7C-527732093BF2}"/>
              </a:ext>
            </a:extLst>
          </p:cNvPr>
          <p:cNvSpPr txBox="1"/>
          <p:nvPr/>
        </p:nvSpPr>
        <p:spPr>
          <a:xfrm>
            <a:off x="3854741" y="1809290"/>
            <a:ext cx="914397" cy="276999"/>
          </a:xfrm>
          <a:prstGeom prst="rect">
            <a:avLst/>
          </a:prstGeom>
          <a:noFill/>
        </p:spPr>
        <p:txBody>
          <a:bodyPr wrap="square" lIns="0" tIns="0" rIns="0" bIns="0" rtlCol="0">
            <a:spAutoFit/>
          </a:bodyPr>
          <a:lstStyle/>
          <a:p>
            <a:pPr algn="ctr"/>
            <a:r>
              <a:rPr lang="en-US" b="1" dirty="0">
                <a:solidFill>
                  <a:srgbClr val="0961D4"/>
                </a:solidFill>
              </a:rPr>
              <a:t>R</a:t>
            </a:r>
            <a:r>
              <a:rPr lang="en-US" b="1" dirty="0"/>
              <a:t>etrieve</a:t>
            </a:r>
          </a:p>
        </p:txBody>
      </p:sp>
      <p:sp>
        <p:nvSpPr>
          <p:cNvPr id="1071" name="TextBox 1070">
            <a:extLst>
              <a:ext uri="{FF2B5EF4-FFF2-40B4-BE49-F238E27FC236}">
                <a16:creationId xmlns:a16="http://schemas.microsoft.com/office/drawing/2014/main" id="{64B021AB-2612-1CE2-C6C5-B4C3CDC60642}"/>
              </a:ext>
            </a:extLst>
          </p:cNvPr>
          <p:cNvSpPr txBox="1"/>
          <p:nvPr/>
        </p:nvSpPr>
        <p:spPr>
          <a:xfrm>
            <a:off x="5904162" y="1830311"/>
            <a:ext cx="958971" cy="276999"/>
          </a:xfrm>
          <a:prstGeom prst="rect">
            <a:avLst/>
          </a:prstGeom>
          <a:noFill/>
        </p:spPr>
        <p:txBody>
          <a:bodyPr wrap="square" lIns="0" tIns="0" rIns="0" bIns="0" rtlCol="0">
            <a:spAutoFit/>
          </a:bodyPr>
          <a:lstStyle/>
          <a:p>
            <a:pPr algn="ctr"/>
            <a:r>
              <a:rPr lang="en-US" b="1" dirty="0">
                <a:solidFill>
                  <a:srgbClr val="0961D4"/>
                </a:solidFill>
              </a:rPr>
              <a:t>A</a:t>
            </a:r>
            <a:r>
              <a:rPr lang="en-US" b="1" dirty="0"/>
              <a:t>ugment</a:t>
            </a:r>
          </a:p>
        </p:txBody>
      </p:sp>
      <p:sp>
        <p:nvSpPr>
          <p:cNvPr id="1072" name="TextBox 1071">
            <a:extLst>
              <a:ext uri="{FF2B5EF4-FFF2-40B4-BE49-F238E27FC236}">
                <a16:creationId xmlns:a16="http://schemas.microsoft.com/office/drawing/2014/main" id="{AFD88234-0FF6-1C8F-8FB4-F1E93C9C3D35}"/>
              </a:ext>
            </a:extLst>
          </p:cNvPr>
          <p:cNvSpPr txBox="1"/>
          <p:nvPr/>
        </p:nvSpPr>
        <p:spPr>
          <a:xfrm>
            <a:off x="7031165" y="1830311"/>
            <a:ext cx="981874" cy="276999"/>
          </a:xfrm>
          <a:prstGeom prst="rect">
            <a:avLst/>
          </a:prstGeom>
          <a:noFill/>
        </p:spPr>
        <p:txBody>
          <a:bodyPr wrap="square" lIns="0" tIns="0" rIns="0" bIns="0" rtlCol="0">
            <a:spAutoFit/>
          </a:bodyPr>
          <a:lstStyle/>
          <a:p>
            <a:pPr algn="ctr"/>
            <a:r>
              <a:rPr lang="en-US" b="1" dirty="0">
                <a:solidFill>
                  <a:srgbClr val="0961D4"/>
                </a:solidFill>
              </a:rPr>
              <a:t>G</a:t>
            </a:r>
            <a:r>
              <a:rPr lang="en-US" b="1" dirty="0"/>
              <a:t>enerate</a:t>
            </a:r>
          </a:p>
        </p:txBody>
      </p:sp>
      <p:sp>
        <p:nvSpPr>
          <p:cNvPr id="1073" name="TextBox 1072">
            <a:extLst>
              <a:ext uri="{FF2B5EF4-FFF2-40B4-BE49-F238E27FC236}">
                <a16:creationId xmlns:a16="http://schemas.microsoft.com/office/drawing/2014/main" id="{503C0894-3325-4E11-7BC6-E41A00ADD5DF}"/>
              </a:ext>
            </a:extLst>
          </p:cNvPr>
          <p:cNvSpPr txBox="1"/>
          <p:nvPr/>
        </p:nvSpPr>
        <p:spPr>
          <a:xfrm>
            <a:off x="9437978" y="2961865"/>
            <a:ext cx="1221721" cy="276999"/>
          </a:xfrm>
          <a:prstGeom prst="rect">
            <a:avLst/>
          </a:prstGeom>
          <a:noFill/>
        </p:spPr>
        <p:txBody>
          <a:bodyPr wrap="square" lIns="0" tIns="0" rIns="0" bIns="0" rtlCol="0">
            <a:spAutoFit/>
          </a:bodyPr>
          <a:lstStyle/>
          <a:p>
            <a:pPr algn="ctr"/>
            <a:r>
              <a:rPr lang="en-US" b="1" dirty="0">
                <a:solidFill>
                  <a:srgbClr val="0961D4"/>
                </a:solidFill>
              </a:rPr>
              <a:t>Naïve RAG</a:t>
            </a:r>
          </a:p>
        </p:txBody>
      </p:sp>
      <p:grpSp>
        <p:nvGrpSpPr>
          <p:cNvPr id="1081" name="Group 1080">
            <a:extLst>
              <a:ext uri="{FF2B5EF4-FFF2-40B4-BE49-F238E27FC236}">
                <a16:creationId xmlns:a16="http://schemas.microsoft.com/office/drawing/2014/main" id="{29208BAA-E9EC-DE8C-7729-A4317F6B9978}"/>
              </a:ext>
            </a:extLst>
          </p:cNvPr>
          <p:cNvGrpSpPr/>
          <p:nvPr/>
        </p:nvGrpSpPr>
        <p:grpSpPr>
          <a:xfrm>
            <a:off x="12734817" y="2096218"/>
            <a:ext cx="4333527" cy="2404870"/>
            <a:chOff x="7485827" y="1539393"/>
            <a:chExt cx="4333527" cy="2404870"/>
          </a:xfrm>
        </p:grpSpPr>
        <p:sp>
          <p:nvSpPr>
            <p:cNvPr id="1082" name="Can 1081">
              <a:extLst>
                <a:ext uri="{FF2B5EF4-FFF2-40B4-BE49-F238E27FC236}">
                  <a16:creationId xmlns:a16="http://schemas.microsoft.com/office/drawing/2014/main" id="{E00A9BBB-7094-674E-F12D-9037D3726504}"/>
                </a:ext>
              </a:extLst>
            </p:cNvPr>
            <p:cNvSpPr/>
            <p:nvPr/>
          </p:nvSpPr>
          <p:spPr>
            <a:xfrm>
              <a:off x="7588456" y="3139385"/>
              <a:ext cx="607788" cy="646626"/>
            </a:xfrm>
            <a:prstGeom prst="can">
              <a:avLst/>
            </a:prstGeom>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1000" dirty="0"/>
                <a:t>Database</a:t>
              </a:r>
            </a:p>
          </p:txBody>
        </p:sp>
        <p:sp>
          <p:nvSpPr>
            <p:cNvPr id="1083" name="Multidocument 1082">
              <a:extLst>
                <a:ext uri="{FF2B5EF4-FFF2-40B4-BE49-F238E27FC236}">
                  <a16:creationId xmlns:a16="http://schemas.microsoft.com/office/drawing/2014/main" id="{B494709B-05D8-F960-DD80-A84F050513F8}"/>
                </a:ext>
              </a:extLst>
            </p:cNvPr>
            <p:cNvSpPr/>
            <p:nvPr/>
          </p:nvSpPr>
          <p:spPr>
            <a:xfrm>
              <a:off x="9662485" y="2746652"/>
              <a:ext cx="452990" cy="324122"/>
            </a:xfrm>
            <a:prstGeom prst="flowChartMultidocument">
              <a:avLst/>
            </a:prstGeom>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1000" dirty="0"/>
                <a:t>Chunk</a:t>
              </a:r>
            </a:p>
          </p:txBody>
        </p:sp>
        <p:grpSp>
          <p:nvGrpSpPr>
            <p:cNvPr id="1084" name="Group 1083">
              <a:extLst>
                <a:ext uri="{FF2B5EF4-FFF2-40B4-BE49-F238E27FC236}">
                  <a16:creationId xmlns:a16="http://schemas.microsoft.com/office/drawing/2014/main" id="{A06C18A5-FC22-1ACC-6070-E4BC2F3F3F4E}"/>
                </a:ext>
              </a:extLst>
            </p:cNvPr>
            <p:cNvGrpSpPr/>
            <p:nvPr/>
          </p:nvGrpSpPr>
          <p:grpSpPr>
            <a:xfrm>
              <a:off x="7588300" y="2303493"/>
              <a:ext cx="607788" cy="680411"/>
              <a:chOff x="6900199" y="2265605"/>
              <a:chExt cx="611350" cy="684399"/>
            </a:xfrm>
          </p:grpSpPr>
          <p:sp>
            <p:nvSpPr>
              <p:cNvPr id="1098" name="Rectangle 1097">
                <a:extLst>
                  <a:ext uri="{FF2B5EF4-FFF2-40B4-BE49-F238E27FC236}">
                    <a16:creationId xmlns:a16="http://schemas.microsoft.com/office/drawing/2014/main" id="{B78167A3-8E61-EB0A-695D-D0198006A716}"/>
                  </a:ext>
                </a:extLst>
              </p:cNvPr>
              <p:cNvSpPr/>
              <p:nvPr/>
            </p:nvSpPr>
            <p:spPr>
              <a:xfrm>
                <a:off x="6900199" y="2387003"/>
                <a:ext cx="475735" cy="56300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000" dirty="0"/>
                  <a:t>DOCX</a:t>
                </a:r>
              </a:p>
            </p:txBody>
          </p:sp>
          <p:sp>
            <p:nvSpPr>
              <p:cNvPr id="1099" name="Rectangle 1098">
                <a:extLst>
                  <a:ext uri="{FF2B5EF4-FFF2-40B4-BE49-F238E27FC236}">
                    <a16:creationId xmlns:a16="http://schemas.microsoft.com/office/drawing/2014/main" id="{39D68A92-C5F0-17E5-5F2E-99DB716797D0}"/>
                  </a:ext>
                </a:extLst>
              </p:cNvPr>
              <p:cNvSpPr/>
              <p:nvPr/>
            </p:nvSpPr>
            <p:spPr>
              <a:xfrm>
                <a:off x="6969210" y="2326467"/>
                <a:ext cx="475735" cy="56300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000" dirty="0"/>
                  <a:t>DOCX</a:t>
                </a:r>
              </a:p>
            </p:txBody>
          </p:sp>
          <p:grpSp>
            <p:nvGrpSpPr>
              <p:cNvPr id="1100" name="Group 1099">
                <a:extLst>
                  <a:ext uri="{FF2B5EF4-FFF2-40B4-BE49-F238E27FC236}">
                    <a16:creationId xmlns:a16="http://schemas.microsoft.com/office/drawing/2014/main" id="{810838AD-CC7A-365B-5008-27824A1DF788}"/>
                  </a:ext>
                </a:extLst>
              </p:cNvPr>
              <p:cNvGrpSpPr/>
              <p:nvPr/>
            </p:nvGrpSpPr>
            <p:grpSpPr>
              <a:xfrm>
                <a:off x="7035814" y="2265605"/>
                <a:ext cx="475735" cy="563001"/>
                <a:chOff x="6432367" y="2576384"/>
                <a:chExt cx="475735" cy="563001"/>
              </a:xfrm>
            </p:grpSpPr>
            <p:sp>
              <p:nvSpPr>
                <p:cNvPr id="1101" name="Rectangle 1100">
                  <a:extLst>
                    <a:ext uri="{FF2B5EF4-FFF2-40B4-BE49-F238E27FC236}">
                      <a16:creationId xmlns:a16="http://schemas.microsoft.com/office/drawing/2014/main" id="{256083A4-959C-0097-C421-4153F89E1861}"/>
                    </a:ext>
                  </a:extLst>
                </p:cNvPr>
                <p:cNvSpPr/>
                <p:nvPr/>
              </p:nvSpPr>
              <p:spPr>
                <a:xfrm>
                  <a:off x="6432367" y="2576384"/>
                  <a:ext cx="475735" cy="56300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000" dirty="0"/>
                    <a:t>DOCX</a:t>
                  </a:r>
                </a:p>
              </p:txBody>
            </p:sp>
            <p:cxnSp>
              <p:nvCxnSpPr>
                <p:cNvPr id="1102" name="Straight Connector 1101">
                  <a:extLst>
                    <a:ext uri="{FF2B5EF4-FFF2-40B4-BE49-F238E27FC236}">
                      <a16:creationId xmlns:a16="http://schemas.microsoft.com/office/drawing/2014/main" id="{E17F55C3-F240-3A24-D529-35D87CE877F1}"/>
                    </a:ext>
                  </a:extLst>
                </p:cNvPr>
                <p:cNvCxnSpPr/>
                <p:nvPr/>
              </p:nvCxnSpPr>
              <p:spPr>
                <a:xfrm>
                  <a:off x="6565167" y="2908713"/>
                  <a:ext cx="245853"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1103" name="Straight Connector 1102">
                  <a:extLst>
                    <a:ext uri="{FF2B5EF4-FFF2-40B4-BE49-F238E27FC236}">
                      <a16:creationId xmlns:a16="http://schemas.microsoft.com/office/drawing/2014/main" id="{28FA3B97-D571-FBCB-715D-148B0278695D}"/>
                    </a:ext>
                  </a:extLst>
                </p:cNvPr>
                <p:cNvCxnSpPr/>
                <p:nvPr/>
              </p:nvCxnSpPr>
              <p:spPr>
                <a:xfrm>
                  <a:off x="6565167" y="2809509"/>
                  <a:ext cx="245853"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1104" name="Straight Connector 1103">
                  <a:extLst>
                    <a:ext uri="{FF2B5EF4-FFF2-40B4-BE49-F238E27FC236}">
                      <a16:creationId xmlns:a16="http://schemas.microsoft.com/office/drawing/2014/main" id="{6764BEA7-DC39-B911-1FFE-BB6A3E1A32E0}"/>
                    </a:ext>
                  </a:extLst>
                </p:cNvPr>
                <p:cNvCxnSpPr/>
                <p:nvPr/>
              </p:nvCxnSpPr>
              <p:spPr>
                <a:xfrm>
                  <a:off x="6565167" y="3003603"/>
                  <a:ext cx="245853"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grpSp>
        </p:grpSp>
        <p:sp>
          <p:nvSpPr>
            <p:cNvPr id="1085" name="TextBox 1084">
              <a:extLst>
                <a:ext uri="{FF2B5EF4-FFF2-40B4-BE49-F238E27FC236}">
                  <a16:creationId xmlns:a16="http://schemas.microsoft.com/office/drawing/2014/main" id="{3779E3C4-1A42-A2C9-C825-FAB87E06CE12}"/>
                </a:ext>
              </a:extLst>
            </p:cNvPr>
            <p:cNvSpPr txBox="1"/>
            <p:nvPr/>
          </p:nvSpPr>
          <p:spPr>
            <a:xfrm>
              <a:off x="7656909" y="1990832"/>
              <a:ext cx="534121" cy="276999"/>
            </a:xfrm>
            <a:prstGeom prst="rect">
              <a:avLst/>
            </a:prstGeom>
            <a:noFill/>
          </p:spPr>
          <p:txBody>
            <a:bodyPr wrap="none" rtlCol="0">
              <a:spAutoFit/>
            </a:bodyPr>
            <a:lstStyle/>
            <a:p>
              <a:r>
                <a:rPr lang="en-US" sz="1200" dirty="0"/>
                <a:t>URLs</a:t>
              </a:r>
            </a:p>
          </p:txBody>
        </p:sp>
        <p:sp>
          <p:nvSpPr>
            <p:cNvPr id="1086" name="Right Brace 1085">
              <a:extLst>
                <a:ext uri="{FF2B5EF4-FFF2-40B4-BE49-F238E27FC236}">
                  <a16:creationId xmlns:a16="http://schemas.microsoft.com/office/drawing/2014/main" id="{2DA061E5-E8F1-894E-356A-52BEEFE1ED84}"/>
                </a:ext>
              </a:extLst>
            </p:cNvPr>
            <p:cNvSpPr/>
            <p:nvPr/>
          </p:nvSpPr>
          <p:spPr>
            <a:xfrm>
              <a:off x="8333117" y="1990832"/>
              <a:ext cx="125083" cy="1826357"/>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087" name="TextBox 1086">
              <a:extLst>
                <a:ext uri="{FF2B5EF4-FFF2-40B4-BE49-F238E27FC236}">
                  <a16:creationId xmlns:a16="http://schemas.microsoft.com/office/drawing/2014/main" id="{5F3ED367-E6AD-8423-5A03-209EB0BD8BC8}"/>
                </a:ext>
              </a:extLst>
            </p:cNvPr>
            <p:cNvSpPr txBox="1"/>
            <p:nvPr/>
          </p:nvSpPr>
          <p:spPr>
            <a:xfrm>
              <a:off x="8579936" y="2758583"/>
              <a:ext cx="530915" cy="276999"/>
            </a:xfrm>
            <a:prstGeom prst="rect">
              <a:avLst/>
            </a:prstGeom>
            <a:noFill/>
          </p:spPr>
          <p:txBody>
            <a:bodyPr wrap="none" rtlCol="0">
              <a:spAutoFit/>
            </a:bodyPr>
            <a:lstStyle/>
            <a:p>
              <a:r>
                <a:rPr lang="en-US" sz="1200" dirty="0"/>
                <a:t>Docs</a:t>
              </a:r>
            </a:p>
          </p:txBody>
        </p:sp>
        <p:sp>
          <p:nvSpPr>
            <p:cNvPr id="1088" name="TextBox 1087">
              <a:extLst>
                <a:ext uri="{FF2B5EF4-FFF2-40B4-BE49-F238E27FC236}">
                  <a16:creationId xmlns:a16="http://schemas.microsoft.com/office/drawing/2014/main" id="{81198818-9645-8466-80E3-A1B3ACBFB105}"/>
                </a:ext>
              </a:extLst>
            </p:cNvPr>
            <p:cNvSpPr txBox="1"/>
            <p:nvPr/>
          </p:nvSpPr>
          <p:spPr>
            <a:xfrm>
              <a:off x="9494382" y="1539393"/>
              <a:ext cx="484428" cy="276999"/>
            </a:xfrm>
            <a:prstGeom prst="rect">
              <a:avLst/>
            </a:prstGeom>
            <a:noFill/>
          </p:spPr>
          <p:txBody>
            <a:bodyPr wrap="none" rtlCol="0">
              <a:spAutoFit/>
            </a:bodyPr>
            <a:lstStyle/>
            <a:p>
              <a:r>
                <a:rPr lang="en-US" sz="1200" dirty="0"/>
                <a:t>Split</a:t>
              </a:r>
            </a:p>
          </p:txBody>
        </p:sp>
        <p:sp>
          <p:nvSpPr>
            <p:cNvPr id="1089" name="TextBox 1088">
              <a:extLst>
                <a:ext uri="{FF2B5EF4-FFF2-40B4-BE49-F238E27FC236}">
                  <a16:creationId xmlns:a16="http://schemas.microsoft.com/office/drawing/2014/main" id="{7F38CECB-8EE4-B9F8-162B-9B88B8641EC7}"/>
                </a:ext>
              </a:extLst>
            </p:cNvPr>
            <p:cNvSpPr txBox="1"/>
            <p:nvPr/>
          </p:nvSpPr>
          <p:spPr>
            <a:xfrm>
              <a:off x="10690949" y="1543706"/>
              <a:ext cx="536044" cy="276999"/>
            </a:xfrm>
            <a:prstGeom prst="rect">
              <a:avLst/>
            </a:prstGeom>
            <a:noFill/>
          </p:spPr>
          <p:txBody>
            <a:bodyPr wrap="none" rtlCol="0">
              <a:spAutoFit/>
            </a:bodyPr>
            <a:lstStyle/>
            <a:p>
              <a:r>
                <a:rPr lang="en-US" sz="1200" dirty="0"/>
                <a:t>Store</a:t>
              </a:r>
            </a:p>
          </p:txBody>
        </p:sp>
        <p:sp>
          <p:nvSpPr>
            <p:cNvPr id="1090" name="Can 1089">
              <a:extLst>
                <a:ext uri="{FF2B5EF4-FFF2-40B4-BE49-F238E27FC236}">
                  <a16:creationId xmlns:a16="http://schemas.microsoft.com/office/drawing/2014/main" id="{40C91605-B62B-E13B-4031-C8E1BF056966}"/>
                </a:ext>
              </a:extLst>
            </p:cNvPr>
            <p:cNvSpPr/>
            <p:nvPr/>
          </p:nvSpPr>
          <p:spPr>
            <a:xfrm>
              <a:off x="10752576" y="2539849"/>
              <a:ext cx="607788" cy="646626"/>
            </a:xfrm>
            <a:prstGeom prst="can">
              <a:avLst/>
            </a:prstGeom>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1000" dirty="0"/>
                <a:t>Vector DB</a:t>
              </a:r>
            </a:p>
          </p:txBody>
        </p:sp>
        <p:sp>
          <p:nvSpPr>
            <p:cNvPr id="1091" name="TextBox 1090">
              <a:extLst>
                <a:ext uri="{FF2B5EF4-FFF2-40B4-BE49-F238E27FC236}">
                  <a16:creationId xmlns:a16="http://schemas.microsoft.com/office/drawing/2014/main" id="{E00F86BF-0C32-EB9E-4E36-5F76BC461448}"/>
                </a:ext>
              </a:extLst>
            </p:cNvPr>
            <p:cNvSpPr txBox="1"/>
            <p:nvPr/>
          </p:nvSpPr>
          <p:spPr>
            <a:xfrm>
              <a:off x="7909460" y="1539393"/>
              <a:ext cx="796565" cy="276999"/>
            </a:xfrm>
            <a:prstGeom prst="rect">
              <a:avLst/>
            </a:prstGeom>
            <a:noFill/>
          </p:spPr>
          <p:txBody>
            <a:bodyPr wrap="none" rtlCol="0">
              <a:spAutoFit/>
            </a:bodyPr>
            <a:lstStyle/>
            <a:p>
              <a:r>
                <a:rPr lang="en-US" sz="1200" dirty="0"/>
                <a:t>Ingestion</a:t>
              </a:r>
            </a:p>
          </p:txBody>
        </p:sp>
        <p:sp>
          <p:nvSpPr>
            <p:cNvPr id="1092" name="Right Arrow 1091">
              <a:extLst>
                <a:ext uri="{FF2B5EF4-FFF2-40B4-BE49-F238E27FC236}">
                  <a16:creationId xmlns:a16="http://schemas.microsoft.com/office/drawing/2014/main" id="{FFBB8CC1-8482-7C66-FFC8-3F6891E48B5F}"/>
                </a:ext>
              </a:extLst>
            </p:cNvPr>
            <p:cNvSpPr/>
            <p:nvPr/>
          </p:nvSpPr>
          <p:spPr>
            <a:xfrm>
              <a:off x="9309535" y="2811697"/>
              <a:ext cx="202466" cy="19534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3" name="Right Arrow 1092">
              <a:extLst>
                <a:ext uri="{FF2B5EF4-FFF2-40B4-BE49-F238E27FC236}">
                  <a16:creationId xmlns:a16="http://schemas.microsoft.com/office/drawing/2014/main" id="{11065AC8-0902-3899-305E-0D49F3B0F6B3}"/>
                </a:ext>
              </a:extLst>
            </p:cNvPr>
            <p:cNvSpPr/>
            <p:nvPr/>
          </p:nvSpPr>
          <p:spPr>
            <a:xfrm>
              <a:off x="10435282" y="2811697"/>
              <a:ext cx="202466" cy="19534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4" name="Bent-Up Arrow 1093">
              <a:extLst>
                <a:ext uri="{FF2B5EF4-FFF2-40B4-BE49-F238E27FC236}">
                  <a16:creationId xmlns:a16="http://schemas.microsoft.com/office/drawing/2014/main" id="{2964B677-D323-A265-3DD8-23147084C865}"/>
                </a:ext>
              </a:extLst>
            </p:cNvPr>
            <p:cNvSpPr/>
            <p:nvPr/>
          </p:nvSpPr>
          <p:spPr>
            <a:xfrm rot="10800000" flipH="1">
              <a:off x="11548736" y="2908712"/>
              <a:ext cx="270618" cy="277762"/>
            </a:xfrm>
            <a:prstGeom prst="bentUpArrow">
              <a:avLst>
                <a:gd name="adj1" fmla="val 37173"/>
                <a:gd name="adj2" fmla="val 25000"/>
                <a:gd name="adj3" fmla="val 2500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5" name="Rectangle 1094">
              <a:extLst>
                <a:ext uri="{FF2B5EF4-FFF2-40B4-BE49-F238E27FC236}">
                  <a16:creationId xmlns:a16="http://schemas.microsoft.com/office/drawing/2014/main" id="{F1C18330-449E-C570-632F-886E897BFF71}"/>
                </a:ext>
              </a:extLst>
            </p:cNvPr>
            <p:cNvSpPr/>
            <p:nvPr/>
          </p:nvSpPr>
          <p:spPr>
            <a:xfrm>
              <a:off x="7485827" y="1816053"/>
              <a:ext cx="1588948" cy="2128210"/>
            </a:xfrm>
            <a:prstGeom prst="rect">
              <a:avLst/>
            </a:prstGeom>
            <a:noFill/>
            <a:ln>
              <a:solidFill>
                <a:srgbClr val="0961D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6" name="Rectangle 1095">
              <a:extLst>
                <a:ext uri="{FF2B5EF4-FFF2-40B4-BE49-F238E27FC236}">
                  <a16:creationId xmlns:a16="http://schemas.microsoft.com/office/drawing/2014/main" id="{CB80DB0B-D385-C823-10EA-D9A40B72A9A8}"/>
                </a:ext>
              </a:extLst>
            </p:cNvPr>
            <p:cNvSpPr/>
            <p:nvPr/>
          </p:nvSpPr>
          <p:spPr>
            <a:xfrm>
              <a:off x="9196511" y="1816053"/>
              <a:ext cx="1100855" cy="2128210"/>
            </a:xfrm>
            <a:prstGeom prst="rect">
              <a:avLst/>
            </a:prstGeom>
            <a:noFill/>
            <a:ln>
              <a:solidFill>
                <a:srgbClr val="0961D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7" name="Rectangle 1096">
              <a:extLst>
                <a:ext uri="{FF2B5EF4-FFF2-40B4-BE49-F238E27FC236}">
                  <a16:creationId xmlns:a16="http://schemas.microsoft.com/office/drawing/2014/main" id="{53612707-723D-3726-6379-FAC792424C39}"/>
                </a:ext>
              </a:extLst>
            </p:cNvPr>
            <p:cNvSpPr/>
            <p:nvPr/>
          </p:nvSpPr>
          <p:spPr>
            <a:xfrm>
              <a:off x="10379852" y="1816053"/>
              <a:ext cx="1100855" cy="2128210"/>
            </a:xfrm>
            <a:prstGeom prst="rect">
              <a:avLst/>
            </a:prstGeom>
            <a:noFill/>
            <a:ln>
              <a:solidFill>
                <a:srgbClr val="0961D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05" name="Group 1104">
            <a:extLst>
              <a:ext uri="{FF2B5EF4-FFF2-40B4-BE49-F238E27FC236}">
                <a16:creationId xmlns:a16="http://schemas.microsoft.com/office/drawing/2014/main" id="{BA6B2275-EBE4-1489-BF01-638220B8AB17}"/>
              </a:ext>
            </a:extLst>
          </p:cNvPr>
          <p:cNvGrpSpPr/>
          <p:nvPr/>
        </p:nvGrpSpPr>
        <p:grpSpPr>
          <a:xfrm>
            <a:off x="12806136" y="5261278"/>
            <a:ext cx="4320152" cy="2413275"/>
            <a:chOff x="7482601" y="4059035"/>
            <a:chExt cx="4320152" cy="2413275"/>
          </a:xfrm>
        </p:grpSpPr>
        <p:sp>
          <p:nvSpPr>
            <p:cNvPr id="1106" name="TextBox 1105">
              <a:extLst>
                <a:ext uri="{FF2B5EF4-FFF2-40B4-BE49-F238E27FC236}">
                  <a16:creationId xmlns:a16="http://schemas.microsoft.com/office/drawing/2014/main" id="{A6BB6A38-6632-FAA9-3F8B-66A7B92F158B}"/>
                </a:ext>
              </a:extLst>
            </p:cNvPr>
            <p:cNvSpPr txBox="1"/>
            <p:nvPr/>
          </p:nvSpPr>
          <p:spPr>
            <a:xfrm>
              <a:off x="7648467" y="4059952"/>
              <a:ext cx="769121" cy="276999"/>
            </a:xfrm>
            <a:prstGeom prst="rect">
              <a:avLst/>
            </a:prstGeom>
            <a:noFill/>
          </p:spPr>
          <p:txBody>
            <a:bodyPr wrap="none" rtlCol="0">
              <a:spAutoFit/>
            </a:bodyPr>
            <a:lstStyle/>
            <a:p>
              <a:r>
                <a:rPr lang="en-US" sz="1200" dirty="0"/>
                <a:t>Retrieval</a:t>
              </a:r>
            </a:p>
          </p:txBody>
        </p:sp>
        <p:sp>
          <p:nvSpPr>
            <p:cNvPr id="1107" name="TextBox 1106">
              <a:extLst>
                <a:ext uri="{FF2B5EF4-FFF2-40B4-BE49-F238E27FC236}">
                  <a16:creationId xmlns:a16="http://schemas.microsoft.com/office/drawing/2014/main" id="{BF3AF7E5-9A54-2B7E-85B6-A16F24EFC074}"/>
                </a:ext>
              </a:extLst>
            </p:cNvPr>
            <p:cNvSpPr txBox="1"/>
            <p:nvPr/>
          </p:nvSpPr>
          <p:spPr>
            <a:xfrm>
              <a:off x="8695947" y="4063848"/>
              <a:ext cx="1122102" cy="276999"/>
            </a:xfrm>
            <a:prstGeom prst="rect">
              <a:avLst/>
            </a:prstGeom>
            <a:noFill/>
          </p:spPr>
          <p:txBody>
            <a:bodyPr wrap="none" rtlCol="0">
              <a:spAutoFit/>
            </a:bodyPr>
            <a:lstStyle/>
            <a:p>
              <a:r>
                <a:rPr lang="en-US" sz="1200" dirty="0"/>
                <a:t>Augmentation</a:t>
              </a:r>
            </a:p>
          </p:txBody>
        </p:sp>
        <p:sp>
          <p:nvSpPr>
            <p:cNvPr id="1108" name="TextBox 1107">
              <a:extLst>
                <a:ext uri="{FF2B5EF4-FFF2-40B4-BE49-F238E27FC236}">
                  <a16:creationId xmlns:a16="http://schemas.microsoft.com/office/drawing/2014/main" id="{42355E11-3227-8ACF-A6BF-E8B22EFBC38A}"/>
                </a:ext>
              </a:extLst>
            </p:cNvPr>
            <p:cNvSpPr txBox="1"/>
            <p:nvPr/>
          </p:nvSpPr>
          <p:spPr>
            <a:xfrm>
              <a:off x="9972399" y="4059035"/>
              <a:ext cx="925766" cy="276999"/>
            </a:xfrm>
            <a:prstGeom prst="rect">
              <a:avLst/>
            </a:prstGeom>
            <a:noFill/>
          </p:spPr>
          <p:txBody>
            <a:bodyPr wrap="none" rtlCol="0">
              <a:spAutoFit/>
            </a:bodyPr>
            <a:lstStyle/>
            <a:p>
              <a:r>
                <a:rPr lang="en-US" sz="1200" dirty="0"/>
                <a:t>Generation</a:t>
              </a:r>
            </a:p>
          </p:txBody>
        </p:sp>
        <p:sp>
          <p:nvSpPr>
            <p:cNvPr id="1109" name="Right Arrow 1108">
              <a:extLst>
                <a:ext uri="{FF2B5EF4-FFF2-40B4-BE49-F238E27FC236}">
                  <a16:creationId xmlns:a16="http://schemas.microsoft.com/office/drawing/2014/main" id="{0FAEC128-EFF4-8C63-54B4-D185FC853CD0}"/>
                </a:ext>
              </a:extLst>
            </p:cNvPr>
            <p:cNvSpPr/>
            <p:nvPr/>
          </p:nvSpPr>
          <p:spPr>
            <a:xfrm>
              <a:off x="8786811" y="5304641"/>
              <a:ext cx="202466" cy="19534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0" name="Right Arrow 1109">
              <a:extLst>
                <a:ext uri="{FF2B5EF4-FFF2-40B4-BE49-F238E27FC236}">
                  <a16:creationId xmlns:a16="http://schemas.microsoft.com/office/drawing/2014/main" id="{2DC92D2E-FEED-FB6D-52D5-D99DE010D278}"/>
                </a:ext>
              </a:extLst>
            </p:cNvPr>
            <p:cNvSpPr/>
            <p:nvPr/>
          </p:nvSpPr>
          <p:spPr>
            <a:xfrm>
              <a:off x="11059238" y="5299828"/>
              <a:ext cx="202466" cy="19534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1" name="Multidocument 1110">
              <a:extLst>
                <a:ext uri="{FF2B5EF4-FFF2-40B4-BE49-F238E27FC236}">
                  <a16:creationId xmlns:a16="http://schemas.microsoft.com/office/drawing/2014/main" id="{95534BFF-62E8-F257-574B-5EA79758B12A}"/>
                </a:ext>
              </a:extLst>
            </p:cNvPr>
            <p:cNvSpPr/>
            <p:nvPr/>
          </p:nvSpPr>
          <p:spPr>
            <a:xfrm>
              <a:off x="8076487" y="5193582"/>
              <a:ext cx="452990" cy="324122"/>
            </a:xfrm>
            <a:prstGeom prst="flowChartMultidocument">
              <a:avLst/>
            </a:prstGeom>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1000" dirty="0"/>
                <a:t>Chunk</a:t>
              </a:r>
            </a:p>
          </p:txBody>
        </p:sp>
        <p:sp>
          <p:nvSpPr>
            <p:cNvPr id="1112" name="TextBox 1111">
              <a:extLst>
                <a:ext uri="{FF2B5EF4-FFF2-40B4-BE49-F238E27FC236}">
                  <a16:creationId xmlns:a16="http://schemas.microsoft.com/office/drawing/2014/main" id="{834E396A-0201-7695-D8E0-85455E4D216B}"/>
                </a:ext>
              </a:extLst>
            </p:cNvPr>
            <p:cNvSpPr txBox="1"/>
            <p:nvPr/>
          </p:nvSpPr>
          <p:spPr>
            <a:xfrm>
              <a:off x="7962494" y="4977990"/>
              <a:ext cx="668773" cy="246221"/>
            </a:xfrm>
            <a:prstGeom prst="rect">
              <a:avLst/>
            </a:prstGeom>
            <a:noFill/>
          </p:spPr>
          <p:txBody>
            <a:bodyPr wrap="none" rtlCol="0">
              <a:spAutoFit/>
            </a:bodyPr>
            <a:lstStyle/>
            <a:p>
              <a:r>
                <a:rPr lang="en-US" sz="1000" dirty="0"/>
                <a:t>Relevant</a:t>
              </a:r>
            </a:p>
          </p:txBody>
        </p:sp>
        <p:grpSp>
          <p:nvGrpSpPr>
            <p:cNvPr id="1113" name="Group 1112">
              <a:extLst>
                <a:ext uri="{FF2B5EF4-FFF2-40B4-BE49-F238E27FC236}">
                  <a16:creationId xmlns:a16="http://schemas.microsoft.com/office/drawing/2014/main" id="{B54E8D35-EC37-1CE2-A9C2-7A3AE99E982B}"/>
                </a:ext>
              </a:extLst>
            </p:cNvPr>
            <p:cNvGrpSpPr/>
            <p:nvPr/>
          </p:nvGrpSpPr>
          <p:grpSpPr>
            <a:xfrm>
              <a:off x="9139333" y="5117638"/>
              <a:ext cx="472963" cy="559720"/>
              <a:chOff x="9388189" y="5624447"/>
              <a:chExt cx="472963" cy="559720"/>
            </a:xfrm>
          </p:grpSpPr>
          <p:sp>
            <p:nvSpPr>
              <p:cNvPr id="1124" name="Rectangle 1123">
                <a:extLst>
                  <a:ext uri="{FF2B5EF4-FFF2-40B4-BE49-F238E27FC236}">
                    <a16:creationId xmlns:a16="http://schemas.microsoft.com/office/drawing/2014/main" id="{07C81819-F5FE-0A4D-B576-B596962C73CA}"/>
                  </a:ext>
                </a:extLst>
              </p:cNvPr>
              <p:cNvSpPr/>
              <p:nvPr/>
            </p:nvSpPr>
            <p:spPr>
              <a:xfrm>
                <a:off x="9388189" y="5624447"/>
                <a:ext cx="472963" cy="55972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1000" dirty="0"/>
                  <a:t>Prompt</a:t>
                </a:r>
              </a:p>
            </p:txBody>
          </p:sp>
          <p:cxnSp>
            <p:nvCxnSpPr>
              <p:cNvPr id="1125" name="Straight Connector 1124">
                <a:extLst>
                  <a:ext uri="{FF2B5EF4-FFF2-40B4-BE49-F238E27FC236}">
                    <a16:creationId xmlns:a16="http://schemas.microsoft.com/office/drawing/2014/main" id="{ED7DEE65-1B60-4140-34D4-7B2FE7EB5EAD}"/>
                  </a:ext>
                </a:extLst>
              </p:cNvPr>
              <p:cNvCxnSpPr/>
              <p:nvPr/>
            </p:nvCxnSpPr>
            <p:spPr>
              <a:xfrm>
                <a:off x="9520215" y="5954839"/>
                <a:ext cx="24442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1126" name="Straight Connector 1125">
                <a:extLst>
                  <a:ext uri="{FF2B5EF4-FFF2-40B4-BE49-F238E27FC236}">
                    <a16:creationId xmlns:a16="http://schemas.microsoft.com/office/drawing/2014/main" id="{17F08ADE-6CF6-8942-08FC-0890B99FD748}"/>
                  </a:ext>
                </a:extLst>
              </p:cNvPr>
              <p:cNvCxnSpPr/>
              <p:nvPr/>
            </p:nvCxnSpPr>
            <p:spPr>
              <a:xfrm>
                <a:off x="9520215" y="5856213"/>
                <a:ext cx="24442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1127" name="Straight Connector 1126">
                <a:extLst>
                  <a:ext uri="{FF2B5EF4-FFF2-40B4-BE49-F238E27FC236}">
                    <a16:creationId xmlns:a16="http://schemas.microsoft.com/office/drawing/2014/main" id="{D0D8931B-C99F-E9CA-78ED-2DC1B6369B52}"/>
                  </a:ext>
                </a:extLst>
              </p:cNvPr>
              <p:cNvCxnSpPr/>
              <p:nvPr/>
            </p:nvCxnSpPr>
            <p:spPr>
              <a:xfrm>
                <a:off x="9520215" y="6049176"/>
                <a:ext cx="24442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grpSp>
        <p:sp>
          <p:nvSpPr>
            <p:cNvPr id="1114" name="Right Arrow 1113">
              <a:extLst>
                <a:ext uri="{FF2B5EF4-FFF2-40B4-BE49-F238E27FC236}">
                  <a16:creationId xmlns:a16="http://schemas.microsoft.com/office/drawing/2014/main" id="{E34253FF-95A9-CFD8-5A1D-CA43A0D3D813}"/>
                </a:ext>
              </a:extLst>
            </p:cNvPr>
            <p:cNvSpPr/>
            <p:nvPr/>
          </p:nvSpPr>
          <p:spPr>
            <a:xfrm>
              <a:off x="10013492" y="5304641"/>
              <a:ext cx="202466" cy="19534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5" name="TextBox 1114">
              <a:extLst>
                <a:ext uri="{FF2B5EF4-FFF2-40B4-BE49-F238E27FC236}">
                  <a16:creationId xmlns:a16="http://schemas.microsoft.com/office/drawing/2014/main" id="{FAE0A4B9-1A9D-2665-44E9-2C2CE6CC9B91}"/>
                </a:ext>
              </a:extLst>
            </p:cNvPr>
            <p:cNvSpPr txBox="1"/>
            <p:nvPr/>
          </p:nvSpPr>
          <p:spPr>
            <a:xfrm>
              <a:off x="11310310" y="5260952"/>
              <a:ext cx="492443" cy="246221"/>
            </a:xfrm>
            <a:prstGeom prst="rect">
              <a:avLst/>
            </a:prstGeom>
            <a:noFill/>
          </p:spPr>
          <p:txBody>
            <a:bodyPr wrap="none" rtlCol="0">
              <a:spAutoFit/>
            </a:bodyPr>
            <a:lstStyle/>
            <a:p>
              <a:r>
                <a:rPr lang="en-US" sz="1000" dirty="0"/>
                <a:t>Reply</a:t>
              </a:r>
            </a:p>
          </p:txBody>
        </p:sp>
        <p:sp>
          <p:nvSpPr>
            <p:cNvPr id="1116" name="TextBox 1115">
              <a:extLst>
                <a:ext uri="{FF2B5EF4-FFF2-40B4-BE49-F238E27FC236}">
                  <a16:creationId xmlns:a16="http://schemas.microsoft.com/office/drawing/2014/main" id="{A90A255C-E40E-67CC-B3A3-FF31122E0716}"/>
                </a:ext>
              </a:extLst>
            </p:cNvPr>
            <p:cNvSpPr txBox="1"/>
            <p:nvPr/>
          </p:nvSpPr>
          <p:spPr>
            <a:xfrm>
              <a:off x="7486043" y="5876969"/>
              <a:ext cx="694421" cy="400110"/>
            </a:xfrm>
            <a:prstGeom prst="rect">
              <a:avLst/>
            </a:prstGeom>
            <a:noFill/>
          </p:spPr>
          <p:txBody>
            <a:bodyPr wrap="none" rtlCol="0">
              <a:spAutoFit/>
            </a:bodyPr>
            <a:lstStyle/>
            <a:p>
              <a:r>
                <a:rPr lang="en-US" sz="1000" dirty="0"/>
                <a:t>User</a:t>
              </a:r>
            </a:p>
            <a:p>
              <a:r>
                <a:rPr lang="en-US" sz="1000" dirty="0"/>
                <a:t>Question</a:t>
              </a:r>
            </a:p>
          </p:txBody>
        </p:sp>
        <p:sp>
          <p:nvSpPr>
            <p:cNvPr id="1117" name="Cloud 1116">
              <a:extLst>
                <a:ext uri="{FF2B5EF4-FFF2-40B4-BE49-F238E27FC236}">
                  <a16:creationId xmlns:a16="http://schemas.microsoft.com/office/drawing/2014/main" id="{E3308D3B-52CA-0764-A318-E4E7E6C23881}"/>
                </a:ext>
              </a:extLst>
            </p:cNvPr>
            <p:cNvSpPr/>
            <p:nvPr/>
          </p:nvSpPr>
          <p:spPr>
            <a:xfrm>
              <a:off x="10309978" y="5072975"/>
              <a:ext cx="576714" cy="576714"/>
            </a:xfrm>
            <a:prstGeom prst="cloud">
              <a:avLst/>
            </a:prstGeom>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1000" dirty="0"/>
                <a:t>LLM</a:t>
              </a:r>
            </a:p>
          </p:txBody>
        </p:sp>
        <p:sp>
          <p:nvSpPr>
            <p:cNvPr id="1118" name="Bent-Up Arrow 1117">
              <a:extLst>
                <a:ext uri="{FF2B5EF4-FFF2-40B4-BE49-F238E27FC236}">
                  <a16:creationId xmlns:a16="http://schemas.microsoft.com/office/drawing/2014/main" id="{450ACB56-DA6E-89E0-F1CF-BEBE223D10F8}"/>
                </a:ext>
              </a:extLst>
            </p:cNvPr>
            <p:cNvSpPr/>
            <p:nvPr/>
          </p:nvSpPr>
          <p:spPr>
            <a:xfrm rot="5400000" flipH="1">
              <a:off x="7615637" y="5443526"/>
              <a:ext cx="438280" cy="341805"/>
            </a:xfrm>
            <a:prstGeom prst="bentUpArrow">
              <a:avLst>
                <a:gd name="adj1" fmla="val 27787"/>
                <a:gd name="adj2" fmla="val 25000"/>
                <a:gd name="adj3" fmla="val 2500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9" name="Bent-Up Arrow 1118">
              <a:extLst>
                <a:ext uri="{FF2B5EF4-FFF2-40B4-BE49-F238E27FC236}">
                  <a16:creationId xmlns:a16="http://schemas.microsoft.com/office/drawing/2014/main" id="{E094AACA-A7EA-3B8F-3CE6-7E44C132E0DC}"/>
                </a:ext>
              </a:extLst>
            </p:cNvPr>
            <p:cNvSpPr/>
            <p:nvPr/>
          </p:nvSpPr>
          <p:spPr>
            <a:xfrm rot="16200000" flipH="1" flipV="1">
              <a:off x="7615637" y="4972624"/>
              <a:ext cx="438280" cy="341805"/>
            </a:xfrm>
            <a:prstGeom prst="bentUpArrow">
              <a:avLst>
                <a:gd name="adj1" fmla="val 27787"/>
                <a:gd name="adj2" fmla="val 25000"/>
                <a:gd name="adj3" fmla="val 2500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0" name="TextBox 1119">
              <a:extLst>
                <a:ext uri="{FF2B5EF4-FFF2-40B4-BE49-F238E27FC236}">
                  <a16:creationId xmlns:a16="http://schemas.microsoft.com/office/drawing/2014/main" id="{4CD7B3A0-E422-FE65-3A9C-84A7F98085B1}"/>
                </a:ext>
              </a:extLst>
            </p:cNvPr>
            <p:cNvSpPr txBox="1"/>
            <p:nvPr/>
          </p:nvSpPr>
          <p:spPr>
            <a:xfrm>
              <a:off x="7527074" y="4658459"/>
              <a:ext cx="740908" cy="246221"/>
            </a:xfrm>
            <a:prstGeom prst="rect">
              <a:avLst/>
            </a:prstGeom>
            <a:noFill/>
          </p:spPr>
          <p:txBody>
            <a:bodyPr wrap="none" rtlCol="0">
              <a:spAutoFit/>
            </a:bodyPr>
            <a:lstStyle/>
            <a:p>
              <a:r>
                <a:rPr lang="en-US" sz="1000" dirty="0"/>
                <a:t>Vector DB</a:t>
              </a:r>
            </a:p>
          </p:txBody>
        </p:sp>
        <p:sp>
          <p:nvSpPr>
            <p:cNvPr id="1121" name="Rectangle 1120">
              <a:extLst>
                <a:ext uri="{FF2B5EF4-FFF2-40B4-BE49-F238E27FC236}">
                  <a16:creationId xmlns:a16="http://schemas.microsoft.com/office/drawing/2014/main" id="{0FF87A85-46DF-1588-5255-8A6353B8A2C2}"/>
                </a:ext>
              </a:extLst>
            </p:cNvPr>
            <p:cNvSpPr/>
            <p:nvPr/>
          </p:nvSpPr>
          <p:spPr>
            <a:xfrm>
              <a:off x="7482601" y="4344100"/>
              <a:ext cx="1100855" cy="2128210"/>
            </a:xfrm>
            <a:prstGeom prst="rect">
              <a:avLst/>
            </a:prstGeom>
            <a:noFill/>
            <a:ln>
              <a:solidFill>
                <a:srgbClr val="0961D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2" name="Rectangle 1121">
              <a:extLst>
                <a:ext uri="{FF2B5EF4-FFF2-40B4-BE49-F238E27FC236}">
                  <a16:creationId xmlns:a16="http://schemas.microsoft.com/office/drawing/2014/main" id="{06C72B2C-052E-C40A-B8F4-94ABF97CE237}"/>
                </a:ext>
              </a:extLst>
            </p:cNvPr>
            <p:cNvSpPr/>
            <p:nvPr/>
          </p:nvSpPr>
          <p:spPr>
            <a:xfrm>
              <a:off x="8702580" y="4344100"/>
              <a:ext cx="1100855" cy="2128210"/>
            </a:xfrm>
            <a:prstGeom prst="rect">
              <a:avLst/>
            </a:prstGeom>
            <a:noFill/>
            <a:ln>
              <a:solidFill>
                <a:srgbClr val="0961D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3" name="Rectangle 1122">
              <a:extLst>
                <a:ext uri="{FF2B5EF4-FFF2-40B4-BE49-F238E27FC236}">
                  <a16:creationId xmlns:a16="http://schemas.microsoft.com/office/drawing/2014/main" id="{227E6DCE-A744-1AE1-006E-90E54C155147}"/>
                </a:ext>
              </a:extLst>
            </p:cNvPr>
            <p:cNvSpPr/>
            <p:nvPr/>
          </p:nvSpPr>
          <p:spPr>
            <a:xfrm>
              <a:off x="9885921" y="4344100"/>
              <a:ext cx="1100855" cy="2128210"/>
            </a:xfrm>
            <a:prstGeom prst="rect">
              <a:avLst/>
            </a:prstGeom>
            <a:noFill/>
            <a:ln>
              <a:solidFill>
                <a:srgbClr val="0961D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078" name="Graphic 1077" descr="Database with solid fill">
            <a:extLst>
              <a:ext uri="{FF2B5EF4-FFF2-40B4-BE49-F238E27FC236}">
                <a16:creationId xmlns:a16="http://schemas.microsoft.com/office/drawing/2014/main" id="{2E4E7681-E573-A6A0-B5AB-849337F50C9D}"/>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2906222" y="3573477"/>
            <a:ext cx="223955" cy="223955"/>
          </a:xfrm>
          <a:prstGeom prst="rect">
            <a:avLst/>
          </a:prstGeom>
        </p:spPr>
      </p:pic>
      <p:sp>
        <p:nvSpPr>
          <p:cNvPr id="1079" name="Data 64">
            <a:extLst>
              <a:ext uri="{FF2B5EF4-FFF2-40B4-BE49-F238E27FC236}">
                <a16:creationId xmlns:a16="http://schemas.microsoft.com/office/drawing/2014/main" id="{A3FB7E02-7554-1BFD-2620-FB2B3E6D8714}"/>
              </a:ext>
            </a:extLst>
          </p:cNvPr>
          <p:cNvSpPr/>
          <p:nvPr/>
        </p:nvSpPr>
        <p:spPr>
          <a:xfrm rot="5400000">
            <a:off x="2883262" y="3715906"/>
            <a:ext cx="162910" cy="83606"/>
          </a:xfrm>
          <a:custGeom>
            <a:avLst/>
            <a:gdLst>
              <a:gd name="connsiteX0" fmla="*/ 0 w 10000"/>
              <a:gd name="connsiteY0" fmla="*/ 10000 h 10000"/>
              <a:gd name="connsiteX1" fmla="*/ 2000 w 10000"/>
              <a:gd name="connsiteY1" fmla="*/ 0 h 10000"/>
              <a:gd name="connsiteX2" fmla="*/ 10000 w 10000"/>
              <a:gd name="connsiteY2" fmla="*/ 0 h 10000"/>
              <a:gd name="connsiteX3" fmla="*/ 8000 w 10000"/>
              <a:gd name="connsiteY3" fmla="*/ 10000 h 10000"/>
              <a:gd name="connsiteX4" fmla="*/ 0 w 10000"/>
              <a:gd name="connsiteY4" fmla="*/ 10000 h 10000"/>
              <a:gd name="connsiteX0" fmla="*/ 0 w 10000"/>
              <a:gd name="connsiteY0" fmla="*/ 10000 h 10000"/>
              <a:gd name="connsiteX1" fmla="*/ 2331 w 10000"/>
              <a:gd name="connsiteY1" fmla="*/ 0 h 10000"/>
              <a:gd name="connsiteX2" fmla="*/ 10000 w 10000"/>
              <a:gd name="connsiteY2" fmla="*/ 0 h 10000"/>
              <a:gd name="connsiteX3" fmla="*/ 8000 w 10000"/>
              <a:gd name="connsiteY3" fmla="*/ 10000 h 10000"/>
              <a:gd name="connsiteX4" fmla="*/ 0 w 10000"/>
              <a:gd name="connsiteY4" fmla="*/ 10000 h 10000"/>
              <a:gd name="connsiteX0" fmla="*/ 0 w 10000"/>
              <a:gd name="connsiteY0" fmla="*/ 10000 h 10000"/>
              <a:gd name="connsiteX1" fmla="*/ 2331 w 10000"/>
              <a:gd name="connsiteY1" fmla="*/ 0 h 10000"/>
              <a:gd name="connsiteX2" fmla="*/ 10000 w 10000"/>
              <a:gd name="connsiteY2" fmla="*/ 0 h 10000"/>
              <a:gd name="connsiteX3" fmla="*/ 7669 w 10000"/>
              <a:gd name="connsiteY3" fmla="*/ 9893 h 10000"/>
              <a:gd name="connsiteX4" fmla="*/ 0 w 10000"/>
              <a:gd name="connsiteY4" fmla="*/ 1000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0" y="10000"/>
                </a:moveTo>
                <a:lnTo>
                  <a:pt x="2331" y="0"/>
                </a:lnTo>
                <a:lnTo>
                  <a:pt x="10000" y="0"/>
                </a:lnTo>
                <a:lnTo>
                  <a:pt x="7669" y="9893"/>
                </a:lnTo>
                <a:lnTo>
                  <a:pt x="0" y="10000"/>
                </a:lnTo>
                <a:close/>
              </a:path>
            </a:pathLst>
          </a:custGeom>
          <a:solidFill>
            <a:srgbClr val="01010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80" name="Graphic 1079" descr="Cube with solid fill">
            <a:extLst>
              <a:ext uri="{FF2B5EF4-FFF2-40B4-BE49-F238E27FC236}">
                <a16:creationId xmlns:a16="http://schemas.microsoft.com/office/drawing/2014/main" id="{91B6AD90-AD03-97F1-74C9-021BB095C192}"/>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2777792" y="3641792"/>
            <a:ext cx="258491" cy="258490"/>
          </a:xfrm>
          <a:prstGeom prst="rect">
            <a:avLst/>
          </a:prstGeom>
        </p:spPr>
      </p:pic>
      <p:grpSp>
        <p:nvGrpSpPr>
          <p:cNvPr id="1134" name="Group 1133">
            <a:extLst>
              <a:ext uri="{FF2B5EF4-FFF2-40B4-BE49-F238E27FC236}">
                <a16:creationId xmlns:a16="http://schemas.microsoft.com/office/drawing/2014/main" id="{EF1161E5-82A1-E4F2-7898-07D2738CC63B}"/>
              </a:ext>
            </a:extLst>
          </p:cNvPr>
          <p:cNvGrpSpPr/>
          <p:nvPr/>
        </p:nvGrpSpPr>
        <p:grpSpPr>
          <a:xfrm>
            <a:off x="1355527" y="4329012"/>
            <a:ext cx="9230605" cy="2097442"/>
            <a:chOff x="1355527" y="4329012"/>
            <a:chExt cx="9230605" cy="2097442"/>
          </a:xfrm>
        </p:grpSpPr>
        <p:cxnSp>
          <p:nvCxnSpPr>
            <p:cNvPr id="1075" name="Straight Connector 1074">
              <a:extLst>
                <a:ext uri="{FF2B5EF4-FFF2-40B4-BE49-F238E27FC236}">
                  <a16:creationId xmlns:a16="http://schemas.microsoft.com/office/drawing/2014/main" id="{BDB9D56A-43B3-413B-4BA5-1F51165AE789}"/>
                </a:ext>
              </a:extLst>
            </p:cNvPr>
            <p:cNvCxnSpPr>
              <a:cxnSpLocks/>
            </p:cNvCxnSpPr>
            <p:nvPr/>
          </p:nvCxnSpPr>
          <p:spPr>
            <a:xfrm>
              <a:off x="1355527" y="4329012"/>
              <a:ext cx="9230605" cy="0"/>
            </a:xfrm>
            <a:prstGeom prst="line">
              <a:avLst/>
            </a:prstGeom>
            <a:ln>
              <a:solidFill>
                <a:schemeClr val="tx1">
                  <a:lumMod val="50000"/>
                  <a:lumOff val="50000"/>
                </a:schemeClr>
              </a:solidFill>
              <a:prstDash val="solid"/>
            </a:ln>
          </p:spPr>
          <p:style>
            <a:lnRef idx="2">
              <a:schemeClr val="accent1"/>
            </a:lnRef>
            <a:fillRef idx="0">
              <a:schemeClr val="accent1"/>
            </a:fillRef>
            <a:effectRef idx="1">
              <a:schemeClr val="accent1"/>
            </a:effectRef>
            <a:fontRef idx="minor">
              <a:schemeClr val="tx1"/>
            </a:fontRef>
          </p:style>
        </p:cxnSp>
        <p:grpSp>
          <p:nvGrpSpPr>
            <p:cNvPr id="1133" name="Group 1132">
              <a:extLst>
                <a:ext uri="{FF2B5EF4-FFF2-40B4-BE49-F238E27FC236}">
                  <a16:creationId xmlns:a16="http://schemas.microsoft.com/office/drawing/2014/main" id="{D8796D65-3142-A75A-CE61-E534E64BC630}"/>
                </a:ext>
              </a:extLst>
            </p:cNvPr>
            <p:cNvGrpSpPr/>
            <p:nvPr/>
          </p:nvGrpSpPr>
          <p:grpSpPr>
            <a:xfrm>
              <a:off x="1472399" y="4534581"/>
              <a:ext cx="9113733" cy="1891873"/>
              <a:chOff x="1472399" y="4534581"/>
              <a:chExt cx="9113733" cy="1891873"/>
            </a:xfrm>
          </p:grpSpPr>
          <p:sp>
            <p:nvSpPr>
              <p:cNvPr id="1074" name="TextBox 1073">
                <a:extLst>
                  <a:ext uri="{FF2B5EF4-FFF2-40B4-BE49-F238E27FC236}">
                    <a16:creationId xmlns:a16="http://schemas.microsoft.com/office/drawing/2014/main" id="{408BEC4C-07B5-7A86-B3CD-9FB5B3122FA2}"/>
                  </a:ext>
                </a:extLst>
              </p:cNvPr>
              <p:cNvSpPr txBox="1"/>
              <p:nvPr/>
            </p:nvSpPr>
            <p:spPr>
              <a:xfrm>
                <a:off x="9511544" y="5085350"/>
                <a:ext cx="1074588" cy="553998"/>
              </a:xfrm>
              <a:prstGeom prst="rect">
                <a:avLst/>
              </a:prstGeom>
              <a:noFill/>
            </p:spPr>
            <p:txBody>
              <a:bodyPr wrap="square" lIns="0" tIns="0" rIns="0" bIns="0" rtlCol="0">
                <a:spAutoFit/>
              </a:bodyPr>
              <a:lstStyle/>
              <a:p>
                <a:pPr algn="ctr"/>
                <a:r>
                  <a:rPr lang="en-US" b="1" dirty="0">
                    <a:solidFill>
                      <a:srgbClr val="0961D4"/>
                    </a:solidFill>
                  </a:rPr>
                  <a:t>Advanced RAG</a:t>
                </a:r>
              </a:p>
            </p:txBody>
          </p:sp>
          <p:grpSp>
            <p:nvGrpSpPr>
              <p:cNvPr id="1132" name="Group 1131">
                <a:extLst>
                  <a:ext uri="{FF2B5EF4-FFF2-40B4-BE49-F238E27FC236}">
                    <a16:creationId xmlns:a16="http://schemas.microsoft.com/office/drawing/2014/main" id="{A2D1E74A-C08F-5477-DE7C-CF161DFE8B21}"/>
                  </a:ext>
                </a:extLst>
              </p:cNvPr>
              <p:cNvGrpSpPr/>
              <p:nvPr/>
            </p:nvGrpSpPr>
            <p:grpSpPr>
              <a:xfrm>
                <a:off x="1472399" y="4534581"/>
                <a:ext cx="6419246" cy="1891873"/>
                <a:chOff x="1472399" y="4534581"/>
                <a:chExt cx="6419246" cy="1891873"/>
              </a:xfrm>
            </p:grpSpPr>
            <p:grpSp>
              <p:nvGrpSpPr>
                <p:cNvPr id="48" name="Group 47">
                  <a:extLst>
                    <a:ext uri="{FF2B5EF4-FFF2-40B4-BE49-F238E27FC236}">
                      <a16:creationId xmlns:a16="http://schemas.microsoft.com/office/drawing/2014/main" id="{F512FCEF-6CDA-420E-0147-CF1E33F33717}"/>
                    </a:ext>
                  </a:extLst>
                </p:cNvPr>
                <p:cNvGrpSpPr/>
                <p:nvPr/>
              </p:nvGrpSpPr>
              <p:grpSpPr>
                <a:xfrm>
                  <a:off x="1687692" y="4534581"/>
                  <a:ext cx="6203953" cy="1635791"/>
                  <a:chOff x="341043" y="4118306"/>
                  <a:chExt cx="6203953" cy="1635791"/>
                </a:xfrm>
              </p:grpSpPr>
              <p:grpSp>
                <p:nvGrpSpPr>
                  <p:cNvPr id="49" name="Group 48">
                    <a:extLst>
                      <a:ext uri="{FF2B5EF4-FFF2-40B4-BE49-F238E27FC236}">
                        <a16:creationId xmlns:a16="http://schemas.microsoft.com/office/drawing/2014/main" id="{04B70BB6-13F7-9939-F6A7-F2DA8C7B948F}"/>
                      </a:ext>
                    </a:extLst>
                  </p:cNvPr>
                  <p:cNvGrpSpPr/>
                  <p:nvPr/>
                </p:nvGrpSpPr>
                <p:grpSpPr>
                  <a:xfrm>
                    <a:off x="3882953" y="4434600"/>
                    <a:ext cx="209777" cy="215286"/>
                    <a:chOff x="4010313" y="6259927"/>
                    <a:chExt cx="209777" cy="215286"/>
                  </a:xfrm>
                </p:grpSpPr>
                <p:pic>
                  <p:nvPicPr>
                    <p:cNvPr id="1065" name="Graphic 1064" descr="Priorities with solid fill">
                      <a:extLst>
                        <a:ext uri="{FF2B5EF4-FFF2-40B4-BE49-F238E27FC236}">
                          <a16:creationId xmlns:a16="http://schemas.microsoft.com/office/drawing/2014/main" id="{53836405-ABAB-06FC-8F14-82CA1C0E2831}"/>
                        </a:ext>
                      </a:extLst>
                    </p:cNvPr>
                    <p:cNvPicPr>
                      <a:picLocks noChangeAspect="1"/>
                    </p:cNvPicPr>
                    <p:nvPr/>
                  </p:nvPicPr>
                  <p:blipFill>
                    <a:blip r:embed="rId23">
                      <a:extLst>
                        <a:ext uri="{96DAC541-7B7A-43D3-8B79-37D633B846F1}">
                          <asvg:svgBlip xmlns:asvg="http://schemas.microsoft.com/office/drawing/2016/SVG/main" r:embed="rId24"/>
                        </a:ext>
                      </a:extLst>
                    </a:blip>
                    <a:srcRect l="43817" r="1"/>
                    <a:stretch/>
                  </p:blipFill>
                  <p:spPr>
                    <a:xfrm>
                      <a:off x="4099139" y="6259927"/>
                      <a:ext cx="120951" cy="215286"/>
                    </a:xfrm>
                    <a:prstGeom prst="rect">
                      <a:avLst/>
                    </a:prstGeom>
                  </p:spPr>
                </p:pic>
                <p:pic>
                  <p:nvPicPr>
                    <p:cNvPr id="1066" name="Graphic 1065" descr="Shuffle with solid fill">
                      <a:extLst>
                        <a:ext uri="{FF2B5EF4-FFF2-40B4-BE49-F238E27FC236}">
                          <a16:creationId xmlns:a16="http://schemas.microsoft.com/office/drawing/2014/main" id="{43C2B3A0-EF6E-D724-37A1-06BA47441856}"/>
                        </a:ext>
                      </a:extLst>
                    </p:cNvPr>
                    <p:cNvPicPr>
                      <a:picLocks noChangeAspect="1"/>
                    </p:cNvPicPr>
                    <p:nvPr/>
                  </p:nvPicPr>
                  <p:blipFill>
                    <a:blip r:embed="rId25">
                      <a:extLst>
                        <a:ext uri="{96DAC541-7B7A-43D3-8B79-37D633B846F1}">
                          <asvg:svgBlip xmlns:asvg="http://schemas.microsoft.com/office/drawing/2016/SVG/main" r:embed="rId26"/>
                        </a:ext>
                      </a:extLst>
                    </a:blip>
                    <a:stretch>
                      <a:fillRect/>
                    </a:stretch>
                  </p:blipFill>
                  <p:spPr>
                    <a:xfrm>
                      <a:off x="4010313" y="6283526"/>
                      <a:ext cx="168088" cy="168088"/>
                    </a:xfrm>
                    <a:prstGeom prst="rect">
                      <a:avLst/>
                    </a:prstGeom>
                  </p:spPr>
                </p:pic>
              </p:grpSp>
              <p:pic>
                <p:nvPicPr>
                  <p:cNvPr id="50" name="Graphic 49" descr="Snowflake outline">
                    <a:extLst>
                      <a:ext uri="{FF2B5EF4-FFF2-40B4-BE49-F238E27FC236}">
                        <a16:creationId xmlns:a16="http://schemas.microsoft.com/office/drawing/2014/main" id="{9EC9D16B-A636-2194-ADA2-21BDF2EA38C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895297" y="5078589"/>
                    <a:ext cx="272904" cy="272904"/>
                  </a:xfrm>
                  <a:prstGeom prst="rect">
                    <a:avLst/>
                  </a:prstGeom>
                </p:spPr>
              </p:pic>
              <p:pic>
                <p:nvPicPr>
                  <p:cNvPr id="51" name="Graphic 50" descr="List outline">
                    <a:extLst>
                      <a:ext uri="{FF2B5EF4-FFF2-40B4-BE49-F238E27FC236}">
                        <a16:creationId xmlns:a16="http://schemas.microsoft.com/office/drawing/2014/main" id="{557DCA5F-3C9B-4C24-F5EF-1A0576C223B1}"/>
                      </a:ext>
                    </a:extLst>
                  </p:cNvPr>
                  <p:cNvPicPr>
                    <a:picLocks noChangeAspect="1"/>
                  </p:cNvPicPr>
                  <p:nvPr/>
                </p:nvPicPr>
                <p:blipFill>
                  <a:blip r:embed="rId27">
                    <a:extLst>
                      <a:ext uri="{96DAC541-7B7A-43D3-8B79-37D633B846F1}">
                        <asvg:svgBlip xmlns:asvg="http://schemas.microsoft.com/office/drawing/2016/SVG/main" r:embed="rId28"/>
                      </a:ext>
                    </a:extLst>
                  </a:blip>
                  <a:stretch>
                    <a:fillRect/>
                  </a:stretch>
                </p:blipFill>
                <p:spPr>
                  <a:xfrm>
                    <a:off x="4885102" y="4187194"/>
                    <a:ext cx="275457" cy="275457"/>
                  </a:xfrm>
                  <a:prstGeom prst="rect">
                    <a:avLst/>
                  </a:prstGeom>
                </p:spPr>
              </p:pic>
              <p:grpSp>
                <p:nvGrpSpPr>
                  <p:cNvPr id="52" name="Group 51">
                    <a:extLst>
                      <a:ext uri="{FF2B5EF4-FFF2-40B4-BE49-F238E27FC236}">
                        <a16:creationId xmlns:a16="http://schemas.microsoft.com/office/drawing/2014/main" id="{285BB451-7AA3-BEC3-AFE7-CCE06D7EDCCD}"/>
                      </a:ext>
                    </a:extLst>
                  </p:cNvPr>
                  <p:cNvGrpSpPr/>
                  <p:nvPr/>
                </p:nvGrpSpPr>
                <p:grpSpPr>
                  <a:xfrm>
                    <a:off x="382683" y="4127833"/>
                    <a:ext cx="823645" cy="726364"/>
                    <a:chOff x="2960049" y="2081071"/>
                    <a:chExt cx="823645" cy="726364"/>
                  </a:xfrm>
                </p:grpSpPr>
                <p:sp>
                  <p:nvSpPr>
                    <p:cNvPr id="1056" name="Rounded Rectangle 1055">
                      <a:extLst>
                        <a:ext uri="{FF2B5EF4-FFF2-40B4-BE49-F238E27FC236}">
                          <a16:creationId xmlns:a16="http://schemas.microsoft.com/office/drawing/2014/main" id="{018E6D83-14AA-603C-81DE-8A409352B256}"/>
                        </a:ext>
                      </a:extLst>
                    </p:cNvPr>
                    <p:cNvSpPr/>
                    <p:nvPr/>
                  </p:nvSpPr>
                  <p:spPr>
                    <a:xfrm>
                      <a:off x="2960049" y="2081071"/>
                      <a:ext cx="823645" cy="726364"/>
                    </a:xfrm>
                    <a:prstGeom prst="roundRect">
                      <a:avLst/>
                    </a:prstGeom>
                    <a:noFill/>
                    <a:ln w="12700">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57" name="Group 1056">
                      <a:extLst>
                        <a:ext uri="{FF2B5EF4-FFF2-40B4-BE49-F238E27FC236}">
                          <a16:creationId xmlns:a16="http://schemas.microsoft.com/office/drawing/2014/main" id="{B3BCA4DD-2277-FB3D-6F7D-025857C10BA8}"/>
                        </a:ext>
                      </a:extLst>
                    </p:cNvPr>
                    <p:cNvGrpSpPr/>
                    <p:nvPr/>
                  </p:nvGrpSpPr>
                  <p:grpSpPr>
                    <a:xfrm>
                      <a:off x="2962316" y="2199072"/>
                      <a:ext cx="806879" cy="487579"/>
                      <a:chOff x="2962316" y="2199072"/>
                      <a:chExt cx="806879" cy="487579"/>
                    </a:xfrm>
                  </p:grpSpPr>
                  <p:pic>
                    <p:nvPicPr>
                      <p:cNvPr id="1058" name="Graphic 1057" descr="User outline">
                        <a:extLst>
                          <a:ext uri="{FF2B5EF4-FFF2-40B4-BE49-F238E27FC236}">
                            <a16:creationId xmlns:a16="http://schemas.microsoft.com/office/drawing/2014/main" id="{2193E25D-FF9D-7D37-8798-8F690D6445E3}"/>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093806" y="2199072"/>
                        <a:ext cx="272142" cy="272142"/>
                      </a:xfrm>
                      <a:prstGeom prst="rect">
                        <a:avLst/>
                      </a:prstGeom>
                    </p:spPr>
                  </p:pic>
                  <p:grpSp>
                    <p:nvGrpSpPr>
                      <p:cNvPr id="1059" name="Group 1058">
                        <a:extLst>
                          <a:ext uri="{FF2B5EF4-FFF2-40B4-BE49-F238E27FC236}">
                            <a16:creationId xmlns:a16="http://schemas.microsoft.com/office/drawing/2014/main" id="{F46B45E0-7C03-D19F-7366-45E1CFA60E89}"/>
                          </a:ext>
                        </a:extLst>
                      </p:cNvPr>
                      <p:cNvGrpSpPr/>
                      <p:nvPr/>
                    </p:nvGrpSpPr>
                    <p:grpSpPr>
                      <a:xfrm>
                        <a:off x="3397093" y="2215343"/>
                        <a:ext cx="241210" cy="199378"/>
                        <a:chOff x="632775" y="3674599"/>
                        <a:chExt cx="269662" cy="222895"/>
                      </a:xfrm>
                    </p:grpSpPr>
                    <p:pic>
                      <p:nvPicPr>
                        <p:cNvPr id="1062" name="Graphic 1061" descr="Paper outline">
                          <a:extLst>
                            <a:ext uri="{FF2B5EF4-FFF2-40B4-BE49-F238E27FC236}">
                              <a16:creationId xmlns:a16="http://schemas.microsoft.com/office/drawing/2014/main" id="{E3AF80CB-8015-8C90-8C64-AD296EBE23EC}"/>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632775" y="3674599"/>
                          <a:ext cx="222893" cy="222895"/>
                        </a:xfrm>
                        <a:prstGeom prst="rect">
                          <a:avLst/>
                        </a:prstGeom>
                      </p:spPr>
                    </p:pic>
                    <p:sp>
                      <p:nvSpPr>
                        <p:cNvPr id="1063" name="Oval 1062">
                          <a:extLst>
                            <a:ext uri="{FF2B5EF4-FFF2-40B4-BE49-F238E27FC236}">
                              <a16:creationId xmlns:a16="http://schemas.microsoft.com/office/drawing/2014/main" id="{7C087142-8326-D1B9-D59A-59D1B6CB2BEF}"/>
                            </a:ext>
                          </a:extLst>
                        </p:cNvPr>
                        <p:cNvSpPr/>
                        <p:nvPr/>
                      </p:nvSpPr>
                      <p:spPr>
                        <a:xfrm>
                          <a:off x="722941" y="3709489"/>
                          <a:ext cx="125646" cy="125646"/>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64" name="Graphic 1063" descr="Magnifying glass outline">
                          <a:extLst>
                            <a:ext uri="{FF2B5EF4-FFF2-40B4-BE49-F238E27FC236}">
                              <a16:creationId xmlns:a16="http://schemas.microsoft.com/office/drawing/2014/main" id="{7A8FADF9-CBD9-864E-9F22-0280F6A5436F}"/>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710538" y="3698573"/>
                          <a:ext cx="191899" cy="191900"/>
                        </a:xfrm>
                        <a:prstGeom prst="rect">
                          <a:avLst/>
                        </a:prstGeom>
                      </p:spPr>
                    </p:pic>
                  </p:grpSp>
                  <p:sp>
                    <p:nvSpPr>
                      <p:cNvPr id="1060" name="TextBox 1059">
                        <a:extLst>
                          <a:ext uri="{FF2B5EF4-FFF2-40B4-BE49-F238E27FC236}">
                            <a16:creationId xmlns:a16="http://schemas.microsoft.com/office/drawing/2014/main" id="{C9B0ABA5-C249-3CD2-CA67-329B9B50D7AF}"/>
                          </a:ext>
                        </a:extLst>
                      </p:cNvPr>
                      <p:cNvSpPr txBox="1"/>
                      <p:nvPr/>
                    </p:nvSpPr>
                    <p:spPr>
                      <a:xfrm>
                        <a:off x="2962316" y="2499282"/>
                        <a:ext cx="344711" cy="184666"/>
                      </a:xfrm>
                      <a:prstGeom prst="rect">
                        <a:avLst/>
                      </a:prstGeom>
                      <a:noFill/>
                    </p:spPr>
                    <p:txBody>
                      <a:bodyPr wrap="square" lIns="0" tIns="0" rIns="0" bIns="0" rtlCol="0">
                        <a:spAutoFit/>
                      </a:bodyPr>
                      <a:lstStyle/>
                      <a:p>
                        <a:pPr algn="ctr"/>
                        <a:r>
                          <a:rPr lang="en-US" sz="1200" dirty="0"/>
                          <a:t>User</a:t>
                        </a:r>
                      </a:p>
                    </p:txBody>
                  </p:sp>
                  <p:sp>
                    <p:nvSpPr>
                      <p:cNvPr id="1061" name="TextBox 1060">
                        <a:extLst>
                          <a:ext uri="{FF2B5EF4-FFF2-40B4-BE49-F238E27FC236}">
                            <a16:creationId xmlns:a16="http://schemas.microsoft.com/office/drawing/2014/main" id="{86604E19-AE71-616A-3069-202CCCFF8ECE}"/>
                          </a:ext>
                        </a:extLst>
                      </p:cNvPr>
                      <p:cNvSpPr txBox="1"/>
                      <p:nvPr/>
                    </p:nvSpPr>
                    <p:spPr>
                      <a:xfrm>
                        <a:off x="3363955" y="2501985"/>
                        <a:ext cx="405240" cy="184666"/>
                      </a:xfrm>
                      <a:prstGeom prst="rect">
                        <a:avLst/>
                      </a:prstGeom>
                      <a:noFill/>
                    </p:spPr>
                    <p:txBody>
                      <a:bodyPr wrap="square" lIns="0" tIns="0" rIns="0" bIns="0" rtlCol="0">
                        <a:spAutoFit/>
                      </a:bodyPr>
                      <a:lstStyle/>
                      <a:p>
                        <a:pPr algn="ctr"/>
                        <a:r>
                          <a:rPr lang="en-US" sz="1200" dirty="0"/>
                          <a:t>Query</a:t>
                        </a:r>
                      </a:p>
                    </p:txBody>
                  </p:sp>
                </p:grpSp>
              </p:grpSp>
              <p:grpSp>
                <p:nvGrpSpPr>
                  <p:cNvPr id="53" name="Group 52">
                    <a:extLst>
                      <a:ext uri="{FF2B5EF4-FFF2-40B4-BE49-F238E27FC236}">
                        <a16:creationId xmlns:a16="http://schemas.microsoft.com/office/drawing/2014/main" id="{96D86485-0D00-0FD8-BDE3-6ED8773C6770}"/>
                      </a:ext>
                    </a:extLst>
                  </p:cNvPr>
                  <p:cNvGrpSpPr/>
                  <p:nvPr/>
                </p:nvGrpSpPr>
                <p:grpSpPr>
                  <a:xfrm>
                    <a:off x="341043" y="5027733"/>
                    <a:ext cx="889488" cy="726364"/>
                    <a:chOff x="3933748" y="2075133"/>
                    <a:chExt cx="889488" cy="726364"/>
                  </a:xfrm>
                </p:grpSpPr>
                <p:grpSp>
                  <p:nvGrpSpPr>
                    <p:cNvPr id="1049" name="Group 1048">
                      <a:extLst>
                        <a:ext uri="{FF2B5EF4-FFF2-40B4-BE49-F238E27FC236}">
                          <a16:creationId xmlns:a16="http://schemas.microsoft.com/office/drawing/2014/main" id="{29002909-2A60-9B1A-8786-A456BC1508E8}"/>
                        </a:ext>
                      </a:extLst>
                    </p:cNvPr>
                    <p:cNvGrpSpPr/>
                    <p:nvPr/>
                  </p:nvGrpSpPr>
                  <p:grpSpPr>
                    <a:xfrm>
                      <a:off x="3933748" y="2214311"/>
                      <a:ext cx="889488" cy="466402"/>
                      <a:chOff x="14620" y="2101995"/>
                      <a:chExt cx="3089410" cy="1619928"/>
                    </a:xfrm>
                  </p:grpSpPr>
                  <p:grpSp>
                    <p:nvGrpSpPr>
                      <p:cNvPr id="1051" name="Group 1050">
                        <a:extLst>
                          <a:ext uri="{FF2B5EF4-FFF2-40B4-BE49-F238E27FC236}">
                            <a16:creationId xmlns:a16="http://schemas.microsoft.com/office/drawing/2014/main" id="{43B1C50B-8527-D2CD-EF94-14B37679E4B2}"/>
                          </a:ext>
                        </a:extLst>
                      </p:cNvPr>
                      <p:cNvGrpSpPr/>
                      <p:nvPr/>
                    </p:nvGrpSpPr>
                    <p:grpSpPr>
                      <a:xfrm>
                        <a:off x="230923" y="2101995"/>
                        <a:ext cx="2636116" cy="917689"/>
                        <a:chOff x="230923" y="2101995"/>
                        <a:chExt cx="2636116" cy="917689"/>
                      </a:xfrm>
                    </p:grpSpPr>
                    <p:pic>
                      <p:nvPicPr>
                        <p:cNvPr id="1053" name="Graphic 1052" descr="Document outline">
                          <a:extLst>
                            <a:ext uri="{FF2B5EF4-FFF2-40B4-BE49-F238E27FC236}">
                              <a16:creationId xmlns:a16="http://schemas.microsoft.com/office/drawing/2014/main" id="{2E8AC9CF-F390-5E08-A09B-96AC5F86DC51}"/>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1102124" y="2101995"/>
                          <a:ext cx="914401" cy="914400"/>
                        </a:xfrm>
                        <a:prstGeom prst="rect">
                          <a:avLst/>
                        </a:prstGeom>
                      </p:spPr>
                    </p:pic>
                    <p:pic>
                      <p:nvPicPr>
                        <p:cNvPr id="1054" name="Graphic 1053" descr="Link with solid fill">
                          <a:extLst>
                            <a:ext uri="{FF2B5EF4-FFF2-40B4-BE49-F238E27FC236}">
                              <a16:creationId xmlns:a16="http://schemas.microsoft.com/office/drawing/2014/main" id="{19952852-DDDE-8B32-711F-03959EB3AF4A}"/>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230923" y="2105284"/>
                          <a:ext cx="914401" cy="914400"/>
                        </a:xfrm>
                        <a:prstGeom prst="rect">
                          <a:avLst/>
                        </a:prstGeom>
                      </p:spPr>
                    </p:pic>
                    <p:pic>
                      <p:nvPicPr>
                        <p:cNvPr id="1055" name="Graphic 1054" descr="Database outline">
                          <a:extLst>
                            <a:ext uri="{FF2B5EF4-FFF2-40B4-BE49-F238E27FC236}">
                              <a16:creationId xmlns:a16="http://schemas.microsoft.com/office/drawing/2014/main" id="{DC5F9907-6181-8A4B-0879-E77EDF55421F}"/>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1952638" y="2105284"/>
                          <a:ext cx="914401" cy="914400"/>
                        </a:xfrm>
                        <a:prstGeom prst="rect">
                          <a:avLst/>
                        </a:prstGeom>
                      </p:spPr>
                    </p:pic>
                  </p:grpSp>
                  <p:sp>
                    <p:nvSpPr>
                      <p:cNvPr id="1052" name="TextBox 1051">
                        <a:extLst>
                          <a:ext uri="{FF2B5EF4-FFF2-40B4-BE49-F238E27FC236}">
                            <a16:creationId xmlns:a16="http://schemas.microsoft.com/office/drawing/2014/main" id="{8EF05CED-729C-D7AA-93E4-0FDD449F85D6}"/>
                          </a:ext>
                        </a:extLst>
                      </p:cNvPr>
                      <p:cNvSpPr txBox="1"/>
                      <p:nvPr/>
                    </p:nvSpPr>
                    <p:spPr>
                      <a:xfrm>
                        <a:off x="14620" y="3080533"/>
                        <a:ext cx="3089410" cy="641390"/>
                      </a:xfrm>
                      <a:prstGeom prst="rect">
                        <a:avLst/>
                      </a:prstGeom>
                      <a:noFill/>
                    </p:spPr>
                    <p:txBody>
                      <a:bodyPr wrap="square" lIns="0" tIns="0" rIns="0" bIns="0" rtlCol="0">
                        <a:spAutoFit/>
                      </a:bodyPr>
                      <a:lstStyle/>
                      <a:p>
                        <a:pPr algn="ctr"/>
                        <a:r>
                          <a:rPr lang="en-US" sz="1200" dirty="0"/>
                          <a:t>Docs</a:t>
                        </a:r>
                      </a:p>
                    </p:txBody>
                  </p:sp>
                </p:grpSp>
                <p:sp>
                  <p:nvSpPr>
                    <p:cNvPr id="1050" name="Rounded Rectangle 1049">
                      <a:extLst>
                        <a:ext uri="{FF2B5EF4-FFF2-40B4-BE49-F238E27FC236}">
                          <a16:creationId xmlns:a16="http://schemas.microsoft.com/office/drawing/2014/main" id="{F995DCBB-21DD-1995-2E7B-B645B3A099C3}"/>
                        </a:ext>
                      </a:extLst>
                    </p:cNvPr>
                    <p:cNvSpPr/>
                    <p:nvPr/>
                  </p:nvSpPr>
                  <p:spPr>
                    <a:xfrm>
                      <a:off x="3975389" y="2075133"/>
                      <a:ext cx="823645" cy="726364"/>
                    </a:xfrm>
                    <a:prstGeom prst="roundRect">
                      <a:avLst/>
                    </a:prstGeom>
                    <a:noFill/>
                    <a:ln w="12700">
                      <a:solidFill>
                        <a:srgbClr val="0961D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4" name="Group 53">
                    <a:extLst>
                      <a:ext uri="{FF2B5EF4-FFF2-40B4-BE49-F238E27FC236}">
                        <a16:creationId xmlns:a16="http://schemas.microsoft.com/office/drawing/2014/main" id="{C6F412E9-9391-6F3A-1D22-C57285170D00}"/>
                      </a:ext>
                    </a:extLst>
                  </p:cNvPr>
                  <p:cNvGrpSpPr/>
                  <p:nvPr/>
                </p:nvGrpSpPr>
                <p:grpSpPr>
                  <a:xfrm>
                    <a:off x="1422226" y="5049140"/>
                    <a:ext cx="823645" cy="331805"/>
                    <a:chOff x="3975389" y="2858905"/>
                    <a:chExt cx="823645" cy="331805"/>
                  </a:xfrm>
                </p:grpSpPr>
                <p:sp>
                  <p:nvSpPr>
                    <p:cNvPr id="1046" name="Multidocument 1045">
                      <a:extLst>
                        <a:ext uri="{FF2B5EF4-FFF2-40B4-BE49-F238E27FC236}">
                          <a16:creationId xmlns:a16="http://schemas.microsoft.com/office/drawing/2014/main" id="{B6382477-D442-08E3-72FA-FE923FAB0103}"/>
                        </a:ext>
                      </a:extLst>
                    </p:cNvPr>
                    <p:cNvSpPr/>
                    <p:nvPr/>
                  </p:nvSpPr>
                  <p:spPr>
                    <a:xfrm>
                      <a:off x="4028729" y="2951528"/>
                      <a:ext cx="238494" cy="158271"/>
                    </a:xfrm>
                    <a:prstGeom prst="flowChartMultidocument">
                      <a:avLst/>
                    </a:prstGeom>
                    <a:noFill/>
                    <a:ln w="952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en-US" sz="700" dirty="0">
                        <a:solidFill>
                          <a:srgbClr val="0961D4"/>
                        </a:solidFill>
                      </a:endParaRPr>
                    </a:p>
                  </p:txBody>
                </p:sp>
                <p:sp>
                  <p:nvSpPr>
                    <p:cNvPr id="1047" name="Rounded Rectangle 1046">
                      <a:extLst>
                        <a:ext uri="{FF2B5EF4-FFF2-40B4-BE49-F238E27FC236}">
                          <a16:creationId xmlns:a16="http://schemas.microsoft.com/office/drawing/2014/main" id="{A1353F4B-BFD4-9BA4-A7D9-233DC6E4D9C4}"/>
                        </a:ext>
                      </a:extLst>
                    </p:cNvPr>
                    <p:cNvSpPr/>
                    <p:nvPr/>
                  </p:nvSpPr>
                  <p:spPr>
                    <a:xfrm>
                      <a:off x="3975389" y="2858905"/>
                      <a:ext cx="823645" cy="331805"/>
                    </a:xfrm>
                    <a:prstGeom prst="roundRect">
                      <a:avLst/>
                    </a:prstGeom>
                    <a:noFill/>
                    <a:ln w="12700">
                      <a:solidFill>
                        <a:srgbClr val="0961D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8" name="TextBox 1047">
                      <a:extLst>
                        <a:ext uri="{FF2B5EF4-FFF2-40B4-BE49-F238E27FC236}">
                          <a16:creationId xmlns:a16="http://schemas.microsoft.com/office/drawing/2014/main" id="{1191F07B-1720-324F-A99B-A55CF3E64917}"/>
                        </a:ext>
                      </a:extLst>
                    </p:cNvPr>
                    <p:cNvSpPr txBox="1"/>
                    <p:nvPr/>
                  </p:nvSpPr>
                  <p:spPr>
                    <a:xfrm>
                      <a:off x="4305220" y="2932473"/>
                      <a:ext cx="455816" cy="184666"/>
                    </a:xfrm>
                    <a:prstGeom prst="rect">
                      <a:avLst/>
                    </a:prstGeom>
                    <a:noFill/>
                  </p:spPr>
                  <p:txBody>
                    <a:bodyPr wrap="square" lIns="0" tIns="0" rIns="0" bIns="0" rtlCol="0">
                      <a:spAutoFit/>
                    </a:bodyPr>
                    <a:lstStyle/>
                    <a:p>
                      <a:pPr algn="ctr"/>
                      <a:r>
                        <a:rPr lang="en-US" sz="1200" dirty="0"/>
                        <a:t>Chunk</a:t>
                      </a:r>
                    </a:p>
                  </p:txBody>
                </p:sp>
              </p:grpSp>
              <p:grpSp>
                <p:nvGrpSpPr>
                  <p:cNvPr id="55" name="Group 54">
                    <a:extLst>
                      <a:ext uri="{FF2B5EF4-FFF2-40B4-BE49-F238E27FC236}">
                        <a16:creationId xmlns:a16="http://schemas.microsoft.com/office/drawing/2014/main" id="{C3781B75-AE7E-DE11-6E91-7B34898F58CC}"/>
                      </a:ext>
                    </a:extLst>
                  </p:cNvPr>
                  <p:cNvGrpSpPr/>
                  <p:nvPr/>
                </p:nvGrpSpPr>
                <p:grpSpPr>
                  <a:xfrm>
                    <a:off x="1422226" y="5422292"/>
                    <a:ext cx="823645" cy="331805"/>
                    <a:chOff x="3969451" y="3280479"/>
                    <a:chExt cx="823645" cy="331805"/>
                  </a:xfrm>
                </p:grpSpPr>
                <p:sp>
                  <p:nvSpPr>
                    <p:cNvPr id="1044" name="Rounded Rectangle 1043">
                      <a:extLst>
                        <a:ext uri="{FF2B5EF4-FFF2-40B4-BE49-F238E27FC236}">
                          <a16:creationId xmlns:a16="http://schemas.microsoft.com/office/drawing/2014/main" id="{009E35F6-E4B8-2B13-1220-733C38B907C9}"/>
                        </a:ext>
                      </a:extLst>
                    </p:cNvPr>
                    <p:cNvSpPr/>
                    <p:nvPr/>
                  </p:nvSpPr>
                  <p:spPr>
                    <a:xfrm>
                      <a:off x="3969451" y="3280479"/>
                      <a:ext cx="823645" cy="331805"/>
                    </a:xfrm>
                    <a:prstGeom prst="roundRect">
                      <a:avLst/>
                    </a:prstGeom>
                    <a:noFill/>
                    <a:ln w="12700">
                      <a:solidFill>
                        <a:srgbClr val="0961D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5" name="TextBox 1044">
                      <a:extLst>
                        <a:ext uri="{FF2B5EF4-FFF2-40B4-BE49-F238E27FC236}">
                          <a16:creationId xmlns:a16="http://schemas.microsoft.com/office/drawing/2014/main" id="{5D68D63D-DA85-97F7-98D0-5D8E55FE8269}"/>
                        </a:ext>
                      </a:extLst>
                    </p:cNvPr>
                    <p:cNvSpPr txBox="1"/>
                    <p:nvPr/>
                  </p:nvSpPr>
                  <p:spPr>
                    <a:xfrm>
                      <a:off x="4305220" y="3344650"/>
                      <a:ext cx="455816" cy="184666"/>
                    </a:xfrm>
                    <a:prstGeom prst="rect">
                      <a:avLst/>
                    </a:prstGeom>
                    <a:noFill/>
                  </p:spPr>
                  <p:txBody>
                    <a:bodyPr wrap="square" lIns="0" tIns="0" rIns="0" bIns="0" rtlCol="0">
                      <a:spAutoFit/>
                    </a:bodyPr>
                    <a:lstStyle/>
                    <a:p>
                      <a:pPr algn="ctr"/>
                      <a:r>
                        <a:rPr lang="en-US" sz="1200" dirty="0"/>
                        <a:t>Vector</a:t>
                      </a:r>
                    </a:p>
                  </p:txBody>
                </p:sp>
              </p:grpSp>
              <p:sp>
                <p:nvSpPr>
                  <p:cNvPr id="56" name="Rounded Rectangle 55">
                    <a:extLst>
                      <a:ext uri="{FF2B5EF4-FFF2-40B4-BE49-F238E27FC236}">
                        <a16:creationId xmlns:a16="http://schemas.microsoft.com/office/drawing/2014/main" id="{EDF64028-4C6C-CC14-F2F7-59E0CEBF1010}"/>
                      </a:ext>
                    </a:extLst>
                  </p:cNvPr>
                  <p:cNvSpPr/>
                  <p:nvPr/>
                </p:nvSpPr>
                <p:spPr>
                  <a:xfrm>
                    <a:off x="2461768" y="4118307"/>
                    <a:ext cx="823645" cy="1631555"/>
                  </a:xfrm>
                  <a:prstGeom prst="roundRect">
                    <a:avLst/>
                  </a:prstGeom>
                  <a:noFill/>
                  <a:ln w="12700">
                    <a:solidFill>
                      <a:srgbClr val="0961D4"/>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1200" dirty="0">
                        <a:solidFill>
                          <a:schemeClr val="tx1"/>
                        </a:solidFill>
                      </a:rPr>
                      <a:t>Context Retrieval</a:t>
                    </a:r>
                  </a:p>
                </p:txBody>
              </p:sp>
              <p:sp>
                <p:nvSpPr>
                  <p:cNvPr id="57" name="Rounded Rectangle 56">
                    <a:extLst>
                      <a:ext uri="{FF2B5EF4-FFF2-40B4-BE49-F238E27FC236}">
                        <a16:creationId xmlns:a16="http://schemas.microsoft.com/office/drawing/2014/main" id="{53AA06F4-4C06-5BD7-139B-FA904C9E5B25}"/>
                      </a:ext>
                    </a:extLst>
                  </p:cNvPr>
                  <p:cNvSpPr/>
                  <p:nvPr/>
                </p:nvSpPr>
                <p:spPr>
                  <a:xfrm>
                    <a:off x="4611009" y="4118307"/>
                    <a:ext cx="823645" cy="1631555"/>
                  </a:xfrm>
                  <a:prstGeom prst="roundRect">
                    <a:avLst/>
                  </a:prstGeom>
                  <a:noFill/>
                  <a:ln w="12700">
                    <a:solidFill>
                      <a:srgbClr val="0961D4"/>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chemeClr val="tx1"/>
                      </a:solidFill>
                    </a:endParaRPr>
                  </a:p>
                </p:txBody>
              </p:sp>
              <p:sp>
                <p:nvSpPr>
                  <p:cNvPr id="58" name="TextBox 57">
                    <a:extLst>
                      <a:ext uri="{FF2B5EF4-FFF2-40B4-BE49-F238E27FC236}">
                        <a16:creationId xmlns:a16="http://schemas.microsoft.com/office/drawing/2014/main" id="{467A17F1-C261-A22B-4843-557FC2A57224}"/>
                      </a:ext>
                    </a:extLst>
                  </p:cNvPr>
                  <p:cNvSpPr txBox="1"/>
                  <p:nvPr/>
                </p:nvSpPr>
                <p:spPr>
                  <a:xfrm>
                    <a:off x="4627789" y="4487991"/>
                    <a:ext cx="800516" cy="369332"/>
                  </a:xfrm>
                  <a:prstGeom prst="rect">
                    <a:avLst/>
                  </a:prstGeom>
                  <a:noFill/>
                </p:spPr>
                <p:txBody>
                  <a:bodyPr wrap="square" lIns="0" tIns="0" rIns="0" bIns="0" rtlCol="0">
                    <a:spAutoFit/>
                  </a:bodyPr>
                  <a:lstStyle/>
                  <a:p>
                    <a:pPr algn="ctr"/>
                    <a:r>
                      <a:rPr lang="en-US" sz="1200" dirty="0"/>
                      <a:t>Prompt</a:t>
                    </a:r>
                    <a:br>
                      <a:rPr lang="en-US" sz="1200" dirty="0"/>
                    </a:br>
                    <a:r>
                      <a:rPr lang="en-US" sz="1200" dirty="0"/>
                      <a:t>Instruction</a:t>
                    </a:r>
                  </a:p>
                </p:txBody>
              </p:sp>
              <p:sp>
                <p:nvSpPr>
                  <p:cNvPr id="59" name="TextBox 58">
                    <a:extLst>
                      <a:ext uri="{FF2B5EF4-FFF2-40B4-BE49-F238E27FC236}">
                        <a16:creationId xmlns:a16="http://schemas.microsoft.com/office/drawing/2014/main" id="{741AACCC-1932-F0CB-9BA1-EFD503AE9DF8}"/>
                      </a:ext>
                    </a:extLst>
                  </p:cNvPr>
                  <p:cNvSpPr txBox="1"/>
                  <p:nvPr/>
                </p:nvSpPr>
                <p:spPr>
                  <a:xfrm>
                    <a:off x="4803841" y="5316121"/>
                    <a:ext cx="455816" cy="369332"/>
                  </a:xfrm>
                  <a:prstGeom prst="rect">
                    <a:avLst/>
                  </a:prstGeom>
                  <a:noFill/>
                </p:spPr>
                <p:txBody>
                  <a:bodyPr wrap="square" lIns="0" tIns="0" rIns="0" bIns="0" rtlCol="0">
                    <a:spAutoFit/>
                  </a:bodyPr>
                  <a:lstStyle/>
                  <a:p>
                    <a:pPr algn="ctr"/>
                    <a:r>
                      <a:rPr lang="en-US" sz="1200" dirty="0"/>
                      <a:t>Frozen LLM</a:t>
                    </a:r>
                  </a:p>
                </p:txBody>
              </p:sp>
              <p:sp>
                <p:nvSpPr>
                  <p:cNvPr id="60" name="Down Arrow 59">
                    <a:extLst>
                      <a:ext uri="{FF2B5EF4-FFF2-40B4-BE49-F238E27FC236}">
                        <a16:creationId xmlns:a16="http://schemas.microsoft.com/office/drawing/2014/main" id="{42E0EAC2-F36B-B801-9D73-4BCA5AA7E6D1}"/>
                      </a:ext>
                    </a:extLst>
                  </p:cNvPr>
                  <p:cNvSpPr/>
                  <p:nvPr/>
                </p:nvSpPr>
                <p:spPr>
                  <a:xfrm>
                    <a:off x="4963123" y="4884852"/>
                    <a:ext cx="137251" cy="170020"/>
                  </a:xfrm>
                  <a:prstGeom prst="downArrow">
                    <a:avLst/>
                  </a:prstGeom>
                  <a:solidFill>
                    <a:schemeClr val="tx1">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ounded Rectangle 60">
                    <a:extLst>
                      <a:ext uri="{FF2B5EF4-FFF2-40B4-BE49-F238E27FC236}">
                        <a16:creationId xmlns:a16="http://schemas.microsoft.com/office/drawing/2014/main" id="{15709ABD-25E4-FAD8-BCAB-07996979A7B7}"/>
                      </a:ext>
                    </a:extLst>
                  </p:cNvPr>
                  <p:cNvSpPr/>
                  <p:nvPr/>
                </p:nvSpPr>
                <p:spPr>
                  <a:xfrm>
                    <a:off x="5721351" y="4118307"/>
                    <a:ext cx="823645" cy="1631555"/>
                  </a:xfrm>
                  <a:prstGeom prst="roundRect">
                    <a:avLst/>
                  </a:prstGeom>
                  <a:noFill/>
                  <a:ln w="12700">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1200" dirty="0">
                        <a:solidFill>
                          <a:schemeClr val="tx1"/>
                        </a:solidFill>
                      </a:rPr>
                      <a:t>Output</a:t>
                    </a:r>
                  </a:p>
                  <a:p>
                    <a:pPr algn="ctr"/>
                    <a:r>
                      <a:rPr lang="en-US" sz="1200" dirty="0">
                        <a:solidFill>
                          <a:schemeClr val="tx1"/>
                        </a:solidFill>
                      </a:rPr>
                      <a:t>Reply</a:t>
                    </a:r>
                  </a:p>
                </p:txBody>
              </p:sp>
              <p:sp>
                <p:nvSpPr>
                  <p:cNvPr id="62" name="Down Arrow 61">
                    <a:extLst>
                      <a:ext uri="{FF2B5EF4-FFF2-40B4-BE49-F238E27FC236}">
                        <a16:creationId xmlns:a16="http://schemas.microsoft.com/office/drawing/2014/main" id="{99D03746-5D8E-1575-6032-15FF228EF97B}"/>
                      </a:ext>
                    </a:extLst>
                  </p:cNvPr>
                  <p:cNvSpPr/>
                  <p:nvPr/>
                </p:nvSpPr>
                <p:spPr>
                  <a:xfrm rot="16200000">
                    <a:off x="1261564" y="5311709"/>
                    <a:ext cx="79595" cy="178580"/>
                  </a:xfrm>
                  <a:prstGeom prst="downArrow">
                    <a:avLst/>
                  </a:prstGeom>
                  <a:solidFill>
                    <a:srgbClr val="0961D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Down Arrow 62">
                    <a:extLst>
                      <a:ext uri="{FF2B5EF4-FFF2-40B4-BE49-F238E27FC236}">
                        <a16:creationId xmlns:a16="http://schemas.microsoft.com/office/drawing/2014/main" id="{46F3A734-FAF1-D8A0-2020-60DAADA4BCFE}"/>
                      </a:ext>
                    </a:extLst>
                  </p:cNvPr>
                  <p:cNvSpPr/>
                  <p:nvPr/>
                </p:nvSpPr>
                <p:spPr>
                  <a:xfrm rot="16200000">
                    <a:off x="2299194" y="5303522"/>
                    <a:ext cx="79595" cy="187459"/>
                  </a:xfrm>
                  <a:prstGeom prst="downArrow">
                    <a:avLst/>
                  </a:prstGeom>
                  <a:solidFill>
                    <a:srgbClr val="0961D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4" name="Down Arrow 1023">
                    <a:extLst>
                      <a:ext uri="{FF2B5EF4-FFF2-40B4-BE49-F238E27FC236}">
                        <a16:creationId xmlns:a16="http://schemas.microsoft.com/office/drawing/2014/main" id="{6897D332-0B65-8076-D59F-415B54C54421}"/>
                      </a:ext>
                    </a:extLst>
                  </p:cNvPr>
                  <p:cNvSpPr/>
                  <p:nvPr/>
                </p:nvSpPr>
                <p:spPr>
                  <a:xfrm rot="16200000">
                    <a:off x="5542309" y="4830740"/>
                    <a:ext cx="79595" cy="210157"/>
                  </a:xfrm>
                  <a:prstGeom prst="downArrow">
                    <a:avLst/>
                  </a:prstGeom>
                  <a:solidFill>
                    <a:srgbClr val="E28C0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5" name="Rounded Rectangle 1024">
                    <a:extLst>
                      <a:ext uri="{FF2B5EF4-FFF2-40B4-BE49-F238E27FC236}">
                        <a16:creationId xmlns:a16="http://schemas.microsoft.com/office/drawing/2014/main" id="{156ABA81-AAC9-2A2B-6AC5-CA3920DD51A4}"/>
                      </a:ext>
                    </a:extLst>
                  </p:cNvPr>
                  <p:cNvSpPr/>
                  <p:nvPr/>
                </p:nvSpPr>
                <p:spPr>
                  <a:xfrm>
                    <a:off x="1413350" y="4123410"/>
                    <a:ext cx="823645" cy="726364"/>
                  </a:xfrm>
                  <a:prstGeom prst="roundRect">
                    <a:avLst/>
                  </a:prstGeom>
                  <a:noFill/>
                  <a:ln w="12700">
                    <a:solidFill>
                      <a:srgbClr val="E28C0E"/>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900" b="1" dirty="0">
                        <a:solidFill>
                          <a:srgbClr val="0961D4"/>
                        </a:solidFill>
                      </a:rPr>
                      <a:t>Pre-Retrieval</a:t>
                    </a:r>
                  </a:p>
                  <a:p>
                    <a:pPr marL="171450" indent="-171450">
                      <a:buFont typeface="Arial" panose="020B0604020202020204" pitchFamily="34" charset="0"/>
                      <a:buChar char="•"/>
                    </a:pPr>
                    <a:r>
                      <a:rPr lang="en-US" sz="700" dirty="0">
                        <a:solidFill>
                          <a:schemeClr val="tx1"/>
                        </a:solidFill>
                      </a:rPr>
                      <a:t>Query Routing</a:t>
                    </a:r>
                  </a:p>
                  <a:p>
                    <a:pPr marL="171450" indent="-171450">
                      <a:buFont typeface="Arial" panose="020B0604020202020204" pitchFamily="34" charset="0"/>
                      <a:buChar char="•"/>
                    </a:pPr>
                    <a:r>
                      <a:rPr lang="en-US" sz="700" dirty="0">
                        <a:solidFill>
                          <a:schemeClr val="tx1"/>
                        </a:solidFill>
                      </a:rPr>
                      <a:t>Rewriting</a:t>
                    </a:r>
                  </a:p>
                  <a:p>
                    <a:pPr marL="171450" indent="-171450">
                      <a:buFont typeface="Arial" panose="020B0604020202020204" pitchFamily="34" charset="0"/>
                      <a:buChar char="•"/>
                    </a:pPr>
                    <a:r>
                      <a:rPr lang="en-US" sz="700" dirty="0">
                        <a:solidFill>
                          <a:schemeClr val="tx1"/>
                        </a:solidFill>
                      </a:rPr>
                      <a:t>Expansion</a:t>
                    </a:r>
                  </a:p>
                </p:txBody>
              </p:sp>
              <p:sp>
                <p:nvSpPr>
                  <p:cNvPr id="1026" name="Down Arrow 1025">
                    <a:extLst>
                      <a:ext uri="{FF2B5EF4-FFF2-40B4-BE49-F238E27FC236}">
                        <a16:creationId xmlns:a16="http://schemas.microsoft.com/office/drawing/2014/main" id="{96CAABC1-5B65-0501-033F-AD378395C5FD}"/>
                      </a:ext>
                    </a:extLst>
                  </p:cNvPr>
                  <p:cNvSpPr/>
                  <p:nvPr/>
                </p:nvSpPr>
                <p:spPr>
                  <a:xfrm rot="16200000">
                    <a:off x="1259858" y="4417166"/>
                    <a:ext cx="79595" cy="170560"/>
                  </a:xfrm>
                  <a:prstGeom prst="downArrow">
                    <a:avLst/>
                  </a:prstGeom>
                  <a:solidFill>
                    <a:srgbClr val="E28C0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7" name="Down Arrow 1026">
                    <a:extLst>
                      <a:ext uri="{FF2B5EF4-FFF2-40B4-BE49-F238E27FC236}">
                        <a16:creationId xmlns:a16="http://schemas.microsoft.com/office/drawing/2014/main" id="{FE77747F-876A-7B05-B53D-6359C44831C6}"/>
                      </a:ext>
                    </a:extLst>
                  </p:cNvPr>
                  <p:cNvSpPr/>
                  <p:nvPr/>
                </p:nvSpPr>
                <p:spPr>
                  <a:xfrm rot="16200000">
                    <a:off x="2284601" y="4417165"/>
                    <a:ext cx="79595" cy="170560"/>
                  </a:xfrm>
                  <a:prstGeom prst="downArrow">
                    <a:avLst/>
                  </a:prstGeom>
                  <a:solidFill>
                    <a:srgbClr val="E28C0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8" name="Rounded Rectangle 1027">
                    <a:extLst>
                      <a:ext uri="{FF2B5EF4-FFF2-40B4-BE49-F238E27FC236}">
                        <a16:creationId xmlns:a16="http://schemas.microsoft.com/office/drawing/2014/main" id="{062ADBDF-FFF4-8992-EB50-8EF9F7EF2AFD}"/>
                      </a:ext>
                    </a:extLst>
                  </p:cNvPr>
                  <p:cNvSpPr/>
                  <p:nvPr/>
                </p:nvSpPr>
                <p:spPr>
                  <a:xfrm>
                    <a:off x="3537639" y="4118306"/>
                    <a:ext cx="823645" cy="1631555"/>
                  </a:xfrm>
                  <a:prstGeom prst="roundRect">
                    <a:avLst/>
                  </a:prstGeom>
                  <a:noFill/>
                  <a:ln w="12700">
                    <a:solidFill>
                      <a:srgbClr val="E28C0E"/>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t" anchorCtr="0"/>
                  <a:lstStyle/>
                  <a:p>
                    <a:pPr algn="ctr"/>
                    <a:endParaRPr lang="en-US" sz="900" b="1" dirty="0">
                      <a:solidFill>
                        <a:srgbClr val="0961D4"/>
                      </a:solidFill>
                    </a:endParaRPr>
                  </a:p>
                  <a:p>
                    <a:pPr algn="ctr"/>
                    <a:r>
                      <a:rPr lang="en-US" sz="900" b="1" dirty="0">
                        <a:solidFill>
                          <a:srgbClr val="0961D4"/>
                        </a:solidFill>
                      </a:rPr>
                      <a:t>Post-Retrieval</a:t>
                    </a:r>
                  </a:p>
                </p:txBody>
              </p:sp>
              <p:sp>
                <p:nvSpPr>
                  <p:cNvPr id="1029" name="Down Arrow 1028">
                    <a:extLst>
                      <a:ext uri="{FF2B5EF4-FFF2-40B4-BE49-F238E27FC236}">
                        <a16:creationId xmlns:a16="http://schemas.microsoft.com/office/drawing/2014/main" id="{C150B3D2-4FE5-6CC3-CF97-B74A1C60E1AC}"/>
                      </a:ext>
                    </a:extLst>
                  </p:cNvPr>
                  <p:cNvSpPr/>
                  <p:nvPr/>
                </p:nvSpPr>
                <p:spPr>
                  <a:xfrm rot="16200000">
                    <a:off x="3338040" y="4850538"/>
                    <a:ext cx="79595" cy="170560"/>
                  </a:xfrm>
                  <a:prstGeom prst="downArrow">
                    <a:avLst/>
                  </a:prstGeom>
                  <a:solidFill>
                    <a:srgbClr val="E28C0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1" name="Down Arrow 1030">
                    <a:extLst>
                      <a:ext uri="{FF2B5EF4-FFF2-40B4-BE49-F238E27FC236}">
                        <a16:creationId xmlns:a16="http://schemas.microsoft.com/office/drawing/2014/main" id="{A5692375-7686-6A7F-5102-71DEC8BDC2EB}"/>
                      </a:ext>
                    </a:extLst>
                  </p:cNvPr>
                  <p:cNvSpPr/>
                  <p:nvPr/>
                </p:nvSpPr>
                <p:spPr>
                  <a:xfrm rot="16200000">
                    <a:off x="4413609" y="4844784"/>
                    <a:ext cx="79595" cy="170560"/>
                  </a:xfrm>
                  <a:prstGeom prst="downArrow">
                    <a:avLst/>
                  </a:prstGeom>
                  <a:solidFill>
                    <a:srgbClr val="E28C0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32" name="Group 1031">
                    <a:extLst>
                      <a:ext uri="{FF2B5EF4-FFF2-40B4-BE49-F238E27FC236}">
                        <a16:creationId xmlns:a16="http://schemas.microsoft.com/office/drawing/2014/main" id="{BEF6714F-A707-BDEE-B0E0-1258F076EB4F}"/>
                      </a:ext>
                    </a:extLst>
                  </p:cNvPr>
                  <p:cNvGrpSpPr/>
                  <p:nvPr/>
                </p:nvGrpSpPr>
                <p:grpSpPr>
                  <a:xfrm>
                    <a:off x="3674822" y="4785056"/>
                    <a:ext cx="556672" cy="265766"/>
                    <a:chOff x="1961360" y="5797310"/>
                    <a:chExt cx="2810147" cy="920680"/>
                  </a:xfrm>
                </p:grpSpPr>
                <p:pic>
                  <p:nvPicPr>
                    <p:cNvPr id="1040" name="Graphic 1039" descr="Voice outline">
                      <a:extLst>
                        <a:ext uri="{FF2B5EF4-FFF2-40B4-BE49-F238E27FC236}">
                          <a16:creationId xmlns:a16="http://schemas.microsoft.com/office/drawing/2014/main" id="{212C6746-F553-E996-470F-EBAC81029118}"/>
                        </a:ext>
                      </a:extLst>
                    </p:cNvPr>
                    <p:cNvPicPr>
                      <a:picLocks noChangeAspect="1"/>
                    </p:cNvPicPr>
                    <p:nvPr/>
                  </p:nvPicPr>
                  <p:blipFill>
                    <a:blip r:embed="rId29">
                      <a:extLst>
                        <a:ext uri="{96DAC541-7B7A-43D3-8B79-37D633B846F1}">
                          <asvg:svgBlip xmlns:asvg="http://schemas.microsoft.com/office/drawing/2016/SVG/main" r:embed="rId30"/>
                        </a:ext>
                      </a:extLst>
                    </a:blip>
                    <a:srcRect r="23296"/>
                    <a:stretch/>
                  </p:blipFill>
                  <p:spPr>
                    <a:xfrm>
                      <a:off x="2739901" y="5797310"/>
                      <a:ext cx="1251772" cy="914399"/>
                    </a:xfrm>
                    <a:prstGeom prst="rect">
                      <a:avLst/>
                    </a:prstGeom>
                  </p:spPr>
                </p:pic>
                <p:pic>
                  <p:nvPicPr>
                    <p:cNvPr id="1041" name="Graphic 1040" descr="Arrow Right outline">
                      <a:extLst>
                        <a:ext uri="{FF2B5EF4-FFF2-40B4-BE49-F238E27FC236}">
                          <a16:creationId xmlns:a16="http://schemas.microsoft.com/office/drawing/2014/main" id="{7C2AA1C2-A4FE-031B-79E9-A29A9B0F48D8}"/>
                        </a:ext>
                      </a:extLst>
                    </p:cNvPr>
                    <p:cNvPicPr>
                      <a:picLocks noChangeAspect="1"/>
                    </p:cNvPicPr>
                    <p:nvPr/>
                  </p:nvPicPr>
                  <p:blipFill>
                    <a:blip r:embed="rId31">
                      <a:extLst>
                        <a:ext uri="{96DAC541-7B7A-43D3-8B79-37D633B846F1}">
                          <asvg:svgBlip xmlns:asvg="http://schemas.microsoft.com/office/drawing/2016/SVG/main" r:embed="rId32"/>
                        </a:ext>
                      </a:extLst>
                    </a:blip>
                    <a:srcRect l="52526"/>
                    <a:stretch/>
                  </p:blipFill>
                  <p:spPr>
                    <a:xfrm>
                      <a:off x="1961360" y="5803591"/>
                      <a:ext cx="774755" cy="914399"/>
                    </a:xfrm>
                    <a:prstGeom prst="rect">
                      <a:avLst/>
                    </a:prstGeom>
                  </p:spPr>
                </p:pic>
                <p:pic>
                  <p:nvPicPr>
                    <p:cNvPr id="1042" name="Graphic 1041" descr="Arrow Right outline">
                      <a:extLst>
                        <a:ext uri="{FF2B5EF4-FFF2-40B4-BE49-F238E27FC236}">
                          <a16:creationId xmlns:a16="http://schemas.microsoft.com/office/drawing/2014/main" id="{0D539867-51B0-5BF5-FDB2-FF7D52FB581F}"/>
                        </a:ext>
                      </a:extLst>
                    </p:cNvPr>
                    <p:cNvPicPr>
                      <a:picLocks noChangeAspect="1"/>
                    </p:cNvPicPr>
                    <p:nvPr/>
                  </p:nvPicPr>
                  <p:blipFill>
                    <a:blip r:embed="rId31">
                      <a:extLst>
                        <a:ext uri="{96DAC541-7B7A-43D3-8B79-37D633B846F1}">
                          <asvg:svgBlip xmlns:asvg="http://schemas.microsoft.com/office/drawing/2016/SVG/main" r:embed="rId32"/>
                        </a:ext>
                      </a:extLst>
                    </a:blip>
                    <a:srcRect l="52526"/>
                    <a:stretch/>
                  </p:blipFill>
                  <p:spPr>
                    <a:xfrm flipH="1">
                      <a:off x="3996752" y="5803591"/>
                      <a:ext cx="774755" cy="914399"/>
                    </a:xfrm>
                    <a:prstGeom prst="rect">
                      <a:avLst/>
                    </a:prstGeom>
                  </p:spPr>
                </p:pic>
              </p:grpSp>
              <p:grpSp>
                <p:nvGrpSpPr>
                  <p:cNvPr id="1033" name="Group 1032">
                    <a:extLst>
                      <a:ext uri="{FF2B5EF4-FFF2-40B4-BE49-F238E27FC236}">
                        <a16:creationId xmlns:a16="http://schemas.microsoft.com/office/drawing/2014/main" id="{88390A46-46C4-414F-2C59-6DBC9AE4F738}"/>
                      </a:ext>
                    </a:extLst>
                  </p:cNvPr>
                  <p:cNvGrpSpPr/>
                  <p:nvPr/>
                </p:nvGrpSpPr>
                <p:grpSpPr>
                  <a:xfrm>
                    <a:off x="3781529" y="5242419"/>
                    <a:ext cx="320983" cy="255269"/>
                    <a:chOff x="-1913346" y="5537583"/>
                    <a:chExt cx="1149796" cy="914400"/>
                  </a:xfrm>
                </p:grpSpPr>
                <p:pic>
                  <p:nvPicPr>
                    <p:cNvPr id="1038" name="Graphic 1037" descr="Repeat outline">
                      <a:extLst>
                        <a:ext uri="{FF2B5EF4-FFF2-40B4-BE49-F238E27FC236}">
                          <a16:creationId xmlns:a16="http://schemas.microsoft.com/office/drawing/2014/main" id="{609E2338-1946-0426-F146-39C89DC50CB7}"/>
                        </a:ext>
                      </a:extLst>
                    </p:cNvPr>
                    <p:cNvPicPr>
                      <a:picLocks noChangeAspect="1"/>
                    </p:cNvPicPr>
                    <p:nvPr/>
                  </p:nvPicPr>
                  <p:blipFill>
                    <a:blip r:embed="rId33">
                      <a:extLst>
                        <a:ext uri="{96DAC541-7B7A-43D3-8B79-37D633B846F1}">
                          <asvg:svgBlip xmlns:asvg="http://schemas.microsoft.com/office/drawing/2016/SVG/main" r:embed="rId34"/>
                        </a:ext>
                      </a:extLst>
                    </a:blip>
                    <a:stretch>
                      <a:fillRect/>
                    </a:stretch>
                  </p:blipFill>
                  <p:spPr>
                    <a:xfrm rot="5400000">
                      <a:off x="-1677950" y="5537583"/>
                      <a:ext cx="914400" cy="914400"/>
                    </a:xfrm>
                    <a:prstGeom prst="rect">
                      <a:avLst/>
                    </a:prstGeom>
                  </p:spPr>
                </p:pic>
                <p:pic>
                  <p:nvPicPr>
                    <p:cNvPr id="1039" name="Graphic 1038" descr="Merger with solid fill">
                      <a:extLst>
                        <a:ext uri="{FF2B5EF4-FFF2-40B4-BE49-F238E27FC236}">
                          <a16:creationId xmlns:a16="http://schemas.microsoft.com/office/drawing/2014/main" id="{2EA8EE6A-6893-7178-2A1A-37B4E250C195}"/>
                        </a:ext>
                      </a:extLst>
                    </p:cNvPr>
                    <p:cNvPicPr>
                      <a:picLocks noChangeAspect="1"/>
                    </p:cNvPicPr>
                    <p:nvPr/>
                  </p:nvPicPr>
                  <p:blipFill>
                    <a:blip r:embed="rId35">
                      <a:extLst>
                        <a:ext uri="{96DAC541-7B7A-43D3-8B79-37D633B846F1}">
                          <asvg:svgBlip xmlns:asvg="http://schemas.microsoft.com/office/drawing/2016/SVG/main" r:embed="rId36"/>
                        </a:ext>
                      </a:extLst>
                    </a:blip>
                    <a:stretch>
                      <a:fillRect/>
                    </a:stretch>
                  </p:blipFill>
                  <p:spPr>
                    <a:xfrm>
                      <a:off x="-1913346" y="5537583"/>
                      <a:ext cx="914400" cy="914400"/>
                    </a:xfrm>
                    <a:prstGeom prst="rect">
                      <a:avLst/>
                    </a:prstGeom>
                  </p:spPr>
                </p:pic>
              </p:grpSp>
              <p:sp>
                <p:nvSpPr>
                  <p:cNvPr id="1034" name="TextBox 1033">
                    <a:extLst>
                      <a:ext uri="{FF2B5EF4-FFF2-40B4-BE49-F238E27FC236}">
                        <a16:creationId xmlns:a16="http://schemas.microsoft.com/office/drawing/2014/main" id="{F6F2723F-1EE4-2E49-5905-4848BE61FBDA}"/>
                      </a:ext>
                    </a:extLst>
                  </p:cNvPr>
                  <p:cNvSpPr txBox="1"/>
                  <p:nvPr/>
                </p:nvSpPr>
                <p:spPr>
                  <a:xfrm>
                    <a:off x="3698759" y="4623584"/>
                    <a:ext cx="498904" cy="138499"/>
                  </a:xfrm>
                  <a:prstGeom prst="rect">
                    <a:avLst/>
                  </a:prstGeom>
                  <a:noFill/>
                </p:spPr>
                <p:txBody>
                  <a:bodyPr wrap="square" lIns="0" tIns="0" rIns="0" bIns="0" rtlCol="0">
                    <a:spAutoFit/>
                  </a:bodyPr>
                  <a:lstStyle/>
                  <a:p>
                    <a:pPr algn="ctr"/>
                    <a:r>
                      <a:rPr lang="en-US" sz="900" dirty="0"/>
                      <a:t>Rerank</a:t>
                    </a:r>
                  </a:p>
                </p:txBody>
              </p:sp>
              <p:sp>
                <p:nvSpPr>
                  <p:cNvPr id="1036" name="TextBox 1035">
                    <a:extLst>
                      <a:ext uri="{FF2B5EF4-FFF2-40B4-BE49-F238E27FC236}">
                        <a16:creationId xmlns:a16="http://schemas.microsoft.com/office/drawing/2014/main" id="{D8841D20-2145-22AB-94C1-B834D1681EB1}"/>
                      </a:ext>
                    </a:extLst>
                  </p:cNvPr>
                  <p:cNvSpPr txBox="1"/>
                  <p:nvPr/>
                </p:nvSpPr>
                <p:spPr>
                  <a:xfrm>
                    <a:off x="3569700" y="4975661"/>
                    <a:ext cx="754611" cy="138499"/>
                  </a:xfrm>
                  <a:prstGeom prst="rect">
                    <a:avLst/>
                  </a:prstGeom>
                  <a:noFill/>
                </p:spPr>
                <p:txBody>
                  <a:bodyPr wrap="square" lIns="0" tIns="0" rIns="0" bIns="0" rtlCol="0">
                    <a:spAutoFit/>
                  </a:bodyPr>
                  <a:lstStyle/>
                  <a:p>
                    <a:pPr algn="ctr"/>
                    <a:r>
                      <a:rPr lang="en-US" sz="900" dirty="0"/>
                      <a:t>Summary</a:t>
                    </a:r>
                  </a:p>
                </p:txBody>
              </p:sp>
              <p:sp>
                <p:nvSpPr>
                  <p:cNvPr id="1037" name="TextBox 1036">
                    <a:extLst>
                      <a:ext uri="{FF2B5EF4-FFF2-40B4-BE49-F238E27FC236}">
                        <a16:creationId xmlns:a16="http://schemas.microsoft.com/office/drawing/2014/main" id="{6FFE10BE-04F1-D2BC-CCE2-45E6AE64B6DD}"/>
                      </a:ext>
                    </a:extLst>
                  </p:cNvPr>
                  <p:cNvSpPr txBox="1"/>
                  <p:nvPr/>
                </p:nvSpPr>
                <p:spPr>
                  <a:xfrm>
                    <a:off x="3586845" y="5502264"/>
                    <a:ext cx="754611" cy="138499"/>
                  </a:xfrm>
                  <a:prstGeom prst="rect">
                    <a:avLst/>
                  </a:prstGeom>
                  <a:noFill/>
                </p:spPr>
                <p:txBody>
                  <a:bodyPr wrap="square" lIns="0" tIns="0" rIns="0" bIns="0" rtlCol="0">
                    <a:spAutoFit/>
                  </a:bodyPr>
                  <a:lstStyle/>
                  <a:p>
                    <a:pPr algn="ctr"/>
                    <a:r>
                      <a:rPr lang="en-US" sz="900" dirty="0"/>
                      <a:t>Fusion</a:t>
                    </a:r>
                  </a:p>
                </p:txBody>
              </p:sp>
            </p:grpSp>
            <p:sp>
              <p:nvSpPr>
                <p:cNvPr id="1069" name="Rectangle 1068">
                  <a:extLst>
                    <a:ext uri="{FF2B5EF4-FFF2-40B4-BE49-F238E27FC236}">
                      <a16:creationId xmlns:a16="http://schemas.microsoft.com/office/drawing/2014/main" id="{127FC16D-C8A6-7012-62AE-1C40D803AF2F}"/>
                    </a:ext>
                  </a:extLst>
                </p:cNvPr>
                <p:cNvSpPr/>
                <p:nvPr/>
              </p:nvSpPr>
              <p:spPr>
                <a:xfrm>
                  <a:off x="1472399" y="5362349"/>
                  <a:ext cx="2201052" cy="1064105"/>
                </a:xfrm>
                <a:prstGeom prst="rect">
                  <a:avLst/>
                </a:prstGeom>
                <a:noFill/>
                <a:ln>
                  <a:solidFill>
                    <a:srgbClr val="0961D4"/>
                  </a:solidFill>
                  <a:prstDash val="sysDot"/>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b" anchorCtr="0"/>
                <a:lstStyle/>
                <a:p>
                  <a:pPr algn="ctr"/>
                  <a:r>
                    <a:rPr lang="en-US" sz="1200" b="1" dirty="0">
                      <a:solidFill>
                        <a:schemeClr val="tx1"/>
                      </a:solidFill>
                    </a:rPr>
                    <a:t>Ingestion &amp; Index</a:t>
                  </a:r>
                </a:p>
              </p:txBody>
            </p:sp>
            <p:pic>
              <p:nvPicPr>
                <p:cNvPr id="1129" name="Graphic 1128" descr="Database with solid fill">
                  <a:extLst>
                    <a:ext uri="{FF2B5EF4-FFF2-40B4-BE49-F238E27FC236}">
                      <a16:creationId xmlns:a16="http://schemas.microsoft.com/office/drawing/2014/main" id="{2B2D7A21-6AEC-2C8A-F8D3-957F1A474BAA}"/>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2903047" y="5845684"/>
                  <a:ext cx="223955" cy="223955"/>
                </a:xfrm>
                <a:prstGeom prst="rect">
                  <a:avLst/>
                </a:prstGeom>
              </p:spPr>
            </p:pic>
            <p:sp>
              <p:nvSpPr>
                <p:cNvPr id="1130" name="Data 64">
                  <a:extLst>
                    <a:ext uri="{FF2B5EF4-FFF2-40B4-BE49-F238E27FC236}">
                      <a16:creationId xmlns:a16="http://schemas.microsoft.com/office/drawing/2014/main" id="{DA7D1F7C-23A3-642A-2CDD-B08B3B0E80CE}"/>
                    </a:ext>
                  </a:extLst>
                </p:cNvPr>
                <p:cNvSpPr/>
                <p:nvPr/>
              </p:nvSpPr>
              <p:spPr>
                <a:xfrm rot="5400000">
                  <a:off x="2880087" y="5988113"/>
                  <a:ext cx="162910" cy="83606"/>
                </a:xfrm>
                <a:custGeom>
                  <a:avLst/>
                  <a:gdLst>
                    <a:gd name="connsiteX0" fmla="*/ 0 w 10000"/>
                    <a:gd name="connsiteY0" fmla="*/ 10000 h 10000"/>
                    <a:gd name="connsiteX1" fmla="*/ 2000 w 10000"/>
                    <a:gd name="connsiteY1" fmla="*/ 0 h 10000"/>
                    <a:gd name="connsiteX2" fmla="*/ 10000 w 10000"/>
                    <a:gd name="connsiteY2" fmla="*/ 0 h 10000"/>
                    <a:gd name="connsiteX3" fmla="*/ 8000 w 10000"/>
                    <a:gd name="connsiteY3" fmla="*/ 10000 h 10000"/>
                    <a:gd name="connsiteX4" fmla="*/ 0 w 10000"/>
                    <a:gd name="connsiteY4" fmla="*/ 10000 h 10000"/>
                    <a:gd name="connsiteX0" fmla="*/ 0 w 10000"/>
                    <a:gd name="connsiteY0" fmla="*/ 10000 h 10000"/>
                    <a:gd name="connsiteX1" fmla="*/ 2331 w 10000"/>
                    <a:gd name="connsiteY1" fmla="*/ 0 h 10000"/>
                    <a:gd name="connsiteX2" fmla="*/ 10000 w 10000"/>
                    <a:gd name="connsiteY2" fmla="*/ 0 h 10000"/>
                    <a:gd name="connsiteX3" fmla="*/ 8000 w 10000"/>
                    <a:gd name="connsiteY3" fmla="*/ 10000 h 10000"/>
                    <a:gd name="connsiteX4" fmla="*/ 0 w 10000"/>
                    <a:gd name="connsiteY4" fmla="*/ 10000 h 10000"/>
                    <a:gd name="connsiteX0" fmla="*/ 0 w 10000"/>
                    <a:gd name="connsiteY0" fmla="*/ 10000 h 10000"/>
                    <a:gd name="connsiteX1" fmla="*/ 2331 w 10000"/>
                    <a:gd name="connsiteY1" fmla="*/ 0 h 10000"/>
                    <a:gd name="connsiteX2" fmla="*/ 10000 w 10000"/>
                    <a:gd name="connsiteY2" fmla="*/ 0 h 10000"/>
                    <a:gd name="connsiteX3" fmla="*/ 7669 w 10000"/>
                    <a:gd name="connsiteY3" fmla="*/ 9893 h 10000"/>
                    <a:gd name="connsiteX4" fmla="*/ 0 w 10000"/>
                    <a:gd name="connsiteY4" fmla="*/ 1000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0" y="10000"/>
                      </a:moveTo>
                      <a:lnTo>
                        <a:pt x="2331" y="0"/>
                      </a:lnTo>
                      <a:lnTo>
                        <a:pt x="10000" y="0"/>
                      </a:lnTo>
                      <a:lnTo>
                        <a:pt x="7669" y="9893"/>
                      </a:lnTo>
                      <a:lnTo>
                        <a:pt x="0" y="10000"/>
                      </a:lnTo>
                      <a:close/>
                    </a:path>
                  </a:pathLst>
                </a:custGeom>
                <a:solidFill>
                  <a:srgbClr val="01010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31" name="Graphic 1130" descr="Cube with solid fill">
                  <a:extLst>
                    <a:ext uri="{FF2B5EF4-FFF2-40B4-BE49-F238E27FC236}">
                      <a16:creationId xmlns:a16="http://schemas.microsoft.com/office/drawing/2014/main" id="{05EED0D5-B137-F108-569A-207205BE954E}"/>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2774617" y="5913999"/>
                  <a:ext cx="258491" cy="258490"/>
                </a:xfrm>
                <a:prstGeom prst="rect">
                  <a:avLst/>
                </a:prstGeom>
              </p:spPr>
            </p:pic>
          </p:grpSp>
        </p:grpSp>
      </p:grpSp>
      <p:sp>
        <p:nvSpPr>
          <p:cNvPr id="3" name="Rectangle 2">
            <a:extLst>
              <a:ext uri="{FF2B5EF4-FFF2-40B4-BE49-F238E27FC236}">
                <a16:creationId xmlns:a16="http://schemas.microsoft.com/office/drawing/2014/main" id="{27A0B7C4-FB3F-23E8-670D-717D769EDD0F}"/>
              </a:ext>
            </a:extLst>
          </p:cNvPr>
          <p:cNvSpPr/>
          <p:nvPr/>
        </p:nvSpPr>
        <p:spPr>
          <a:xfrm>
            <a:off x="11242766" y="548640"/>
            <a:ext cx="914400" cy="9144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64A705FE-A20F-7A3B-46CC-7868DFDF9A7C}"/>
              </a:ext>
            </a:extLst>
          </p:cNvPr>
          <p:cNvSpPr txBox="1"/>
          <p:nvPr/>
        </p:nvSpPr>
        <p:spPr>
          <a:xfrm>
            <a:off x="9737677" y="6389738"/>
            <a:ext cx="2032173" cy="215444"/>
          </a:xfrm>
          <a:prstGeom prst="rect">
            <a:avLst/>
          </a:prstGeom>
          <a:noFill/>
        </p:spPr>
        <p:txBody>
          <a:bodyPr wrap="square" lIns="0" tIns="0" rIns="0" bIns="0">
            <a:spAutoFit/>
          </a:bodyPr>
          <a:lstStyle/>
          <a:p>
            <a:pPr algn="r"/>
            <a:r>
              <a:rPr lang="en-US" sz="1400" dirty="0"/>
              <a:t>https://</a:t>
            </a:r>
            <a:r>
              <a:rPr lang="en-US" sz="1400" dirty="0" err="1"/>
              <a:t>linktr.ee</a:t>
            </a:r>
            <a:r>
              <a:rPr lang="en-US" sz="1400" dirty="0"/>
              <a:t>/</a:t>
            </a:r>
            <a:r>
              <a:rPr lang="en-US" sz="1400" dirty="0" err="1"/>
              <a:t>qdrddr</a:t>
            </a:r>
            <a:endParaRPr lang="en-US" sz="1400" dirty="0"/>
          </a:p>
        </p:txBody>
      </p:sp>
    </p:spTree>
    <p:extLst>
      <p:ext uri="{BB962C8B-B14F-4D97-AF65-F5344CB8AC3E}">
        <p14:creationId xmlns:p14="http://schemas.microsoft.com/office/powerpoint/2010/main" val="585849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070"/>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1000"/>
                                  </p:stCondLst>
                                  <p:childTnLst>
                                    <p:set>
                                      <p:cBhvr>
                                        <p:cTn id="9" dur="1" fill="hold">
                                          <p:stCondLst>
                                            <p:cond delay="0"/>
                                          </p:stCondLst>
                                        </p:cTn>
                                        <p:tgtEl>
                                          <p:spTgt spid="1071"/>
                                        </p:tgtEl>
                                        <p:attrNameLst>
                                          <p:attrName>style.visibility</p:attrName>
                                        </p:attrNameLst>
                                      </p:cBhvr>
                                      <p:to>
                                        <p:strVal val="visible"/>
                                      </p:to>
                                    </p:set>
                                  </p:childTnLst>
                                </p:cTn>
                              </p:par>
                            </p:childTnLst>
                          </p:cTn>
                        </p:par>
                        <p:par>
                          <p:cTn id="10" fill="hold">
                            <p:stCondLst>
                              <p:cond delay="1000"/>
                            </p:stCondLst>
                            <p:childTnLst>
                              <p:par>
                                <p:cTn id="11" presetID="1" presetClass="entr" presetSubtype="0" fill="hold" grpId="0" nodeType="afterEffect">
                                  <p:stCondLst>
                                    <p:cond delay="1000"/>
                                  </p:stCondLst>
                                  <p:childTnLst>
                                    <p:set>
                                      <p:cBhvr>
                                        <p:cTn id="12" dur="1" fill="hold">
                                          <p:stCondLst>
                                            <p:cond delay="0"/>
                                          </p:stCondLst>
                                        </p:cTn>
                                        <p:tgtEl>
                                          <p:spTgt spid="1072"/>
                                        </p:tgtEl>
                                        <p:attrNameLst>
                                          <p:attrName>style.visibility</p:attrName>
                                        </p:attrNameLst>
                                      </p:cBhvr>
                                      <p:to>
                                        <p:strVal val="visible"/>
                                      </p:to>
                                    </p:set>
                                  </p:childTnLst>
                                </p:cTn>
                              </p:par>
                            </p:childTnLst>
                          </p:cTn>
                        </p:par>
                        <p:par>
                          <p:cTn id="13" fill="hold">
                            <p:stCondLst>
                              <p:cond delay="2000"/>
                            </p:stCondLst>
                            <p:childTnLst>
                              <p:par>
                                <p:cTn id="14" presetID="1" presetClass="entr" presetSubtype="0" fill="hold" nodeType="afterEffect">
                                  <p:stCondLst>
                                    <p:cond delay="2000"/>
                                  </p:stCondLst>
                                  <p:childTnLst>
                                    <p:set>
                                      <p:cBhvr>
                                        <p:cTn id="15" dur="1" fill="hold">
                                          <p:stCondLst>
                                            <p:cond delay="0"/>
                                          </p:stCondLst>
                                        </p:cTn>
                                        <p:tgtEl>
                                          <p:spTgt spid="1134"/>
                                        </p:tgtEl>
                                        <p:attrNameLst>
                                          <p:attrName>style.visibility</p:attrName>
                                        </p:attrNameLst>
                                      </p:cBhvr>
                                      <p:to>
                                        <p:strVal val="visible"/>
                                      </p:to>
                                    </p:set>
                                  </p:childTnLst>
                                </p:cTn>
                              </p:par>
                            </p:childTnLst>
                          </p:cTn>
                        </p:par>
                        <p:par>
                          <p:cTn id="16" fill="hold">
                            <p:stCondLst>
                              <p:cond delay="4000"/>
                            </p:stCondLst>
                            <p:childTnLst>
                              <p:par>
                                <p:cTn id="17" presetID="1" presetClass="entr" presetSubtype="0" fill="hold" grpId="0" nodeType="afterEffect" nodePh="1">
                                  <p:stCondLst>
                                    <p:cond delay="3000"/>
                                  </p:stCondLst>
                                  <p:endCondLst>
                                    <p:cond evt="begin" delay="0">
                                      <p:tn val="17"/>
                                    </p:cond>
                                  </p:end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0" grpId="0"/>
      <p:bldP spid="1071" grpId="0"/>
      <p:bldP spid="1072" grpId="0"/>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a:extLst>
            <a:ext uri="{FF2B5EF4-FFF2-40B4-BE49-F238E27FC236}">
              <a16:creationId xmlns:a16="http://schemas.microsoft.com/office/drawing/2014/main" id="{4C192675-B0EB-F649-89B7-643B938E33FF}"/>
            </a:ext>
          </a:extLst>
        </p:cNvPr>
        <p:cNvGrpSpPr/>
        <p:nvPr/>
      </p:nvGrpSpPr>
      <p:grpSpPr>
        <a:xfrm>
          <a:off x="0" y="0"/>
          <a:ext cx="0" cy="0"/>
          <a:chOff x="0" y="0"/>
          <a:chExt cx="0" cy="0"/>
        </a:xfrm>
      </p:grpSpPr>
      <p:sp useBgFill="1">
        <p:nvSpPr>
          <p:cNvPr id="1030" name="Rectangle 1029">
            <a:extLst>
              <a:ext uri="{FF2B5EF4-FFF2-40B4-BE49-F238E27FC236}">
                <a16:creationId xmlns:a16="http://schemas.microsoft.com/office/drawing/2014/main" id="{6C080792-02CE-20E3-59AD-70325D989B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75" name="Group 1374">
            <a:extLst>
              <a:ext uri="{FF2B5EF4-FFF2-40B4-BE49-F238E27FC236}">
                <a16:creationId xmlns:a16="http://schemas.microsoft.com/office/drawing/2014/main" id="{D1500380-4C21-ACA5-538B-44895848A350}"/>
              </a:ext>
            </a:extLst>
          </p:cNvPr>
          <p:cNvGrpSpPr/>
          <p:nvPr/>
        </p:nvGrpSpPr>
        <p:grpSpPr>
          <a:xfrm>
            <a:off x="2652277" y="2945100"/>
            <a:ext cx="6203953" cy="1635791"/>
            <a:chOff x="341043" y="4118306"/>
            <a:chExt cx="6203953" cy="1635791"/>
          </a:xfrm>
        </p:grpSpPr>
        <p:grpSp>
          <p:nvGrpSpPr>
            <p:cNvPr id="1376" name="Group 1375">
              <a:extLst>
                <a:ext uri="{FF2B5EF4-FFF2-40B4-BE49-F238E27FC236}">
                  <a16:creationId xmlns:a16="http://schemas.microsoft.com/office/drawing/2014/main" id="{F14D613A-6BD5-8007-4971-30767C7C72E2}"/>
                </a:ext>
              </a:extLst>
            </p:cNvPr>
            <p:cNvGrpSpPr/>
            <p:nvPr/>
          </p:nvGrpSpPr>
          <p:grpSpPr>
            <a:xfrm>
              <a:off x="3882953" y="4434600"/>
              <a:ext cx="209777" cy="215286"/>
              <a:chOff x="4010313" y="6259927"/>
              <a:chExt cx="209777" cy="215286"/>
            </a:xfrm>
          </p:grpSpPr>
          <p:pic>
            <p:nvPicPr>
              <p:cNvPr id="1430" name="Graphic 1429" descr="Priorities with solid fill">
                <a:extLst>
                  <a:ext uri="{FF2B5EF4-FFF2-40B4-BE49-F238E27FC236}">
                    <a16:creationId xmlns:a16="http://schemas.microsoft.com/office/drawing/2014/main" id="{AE94D347-F8BC-C3A4-275D-73C3D8BE1D9C}"/>
                  </a:ext>
                </a:extLst>
              </p:cNvPr>
              <p:cNvPicPr>
                <a:picLocks noChangeAspect="1"/>
              </p:cNvPicPr>
              <p:nvPr/>
            </p:nvPicPr>
            <p:blipFill>
              <a:blip r:embed="rId3">
                <a:extLst>
                  <a:ext uri="{96DAC541-7B7A-43D3-8B79-37D633B846F1}">
                    <asvg:svgBlip xmlns:asvg="http://schemas.microsoft.com/office/drawing/2016/SVG/main" r:embed="rId4"/>
                  </a:ext>
                </a:extLst>
              </a:blip>
              <a:srcRect l="43817" r="1"/>
              <a:stretch/>
            </p:blipFill>
            <p:spPr>
              <a:xfrm>
                <a:off x="4099139" y="6259927"/>
                <a:ext cx="120951" cy="215286"/>
              </a:xfrm>
              <a:prstGeom prst="rect">
                <a:avLst/>
              </a:prstGeom>
            </p:spPr>
          </p:pic>
          <p:pic>
            <p:nvPicPr>
              <p:cNvPr id="1431" name="Graphic 1430" descr="Shuffle with solid fill">
                <a:extLst>
                  <a:ext uri="{FF2B5EF4-FFF2-40B4-BE49-F238E27FC236}">
                    <a16:creationId xmlns:a16="http://schemas.microsoft.com/office/drawing/2014/main" id="{B973869E-5AA6-8D2B-F185-18D753E442A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010313" y="6283526"/>
                <a:ext cx="168088" cy="168088"/>
              </a:xfrm>
              <a:prstGeom prst="rect">
                <a:avLst/>
              </a:prstGeom>
            </p:spPr>
          </p:pic>
        </p:grpSp>
        <p:pic>
          <p:nvPicPr>
            <p:cNvPr id="1377" name="Graphic 1376" descr="Snowflake outline">
              <a:extLst>
                <a:ext uri="{FF2B5EF4-FFF2-40B4-BE49-F238E27FC236}">
                  <a16:creationId xmlns:a16="http://schemas.microsoft.com/office/drawing/2014/main" id="{6227FDF4-31DA-655B-7C3E-F690A43CDCBA}"/>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895297" y="5078589"/>
              <a:ext cx="272904" cy="272904"/>
            </a:xfrm>
            <a:prstGeom prst="rect">
              <a:avLst/>
            </a:prstGeom>
          </p:spPr>
        </p:pic>
        <p:pic>
          <p:nvPicPr>
            <p:cNvPr id="1378" name="Graphic 1377" descr="List outline">
              <a:extLst>
                <a:ext uri="{FF2B5EF4-FFF2-40B4-BE49-F238E27FC236}">
                  <a16:creationId xmlns:a16="http://schemas.microsoft.com/office/drawing/2014/main" id="{EB282692-D0E7-B335-4660-E20440517E44}"/>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885102" y="4187194"/>
              <a:ext cx="275457" cy="275457"/>
            </a:xfrm>
            <a:prstGeom prst="rect">
              <a:avLst/>
            </a:prstGeom>
          </p:spPr>
        </p:pic>
        <p:grpSp>
          <p:nvGrpSpPr>
            <p:cNvPr id="1379" name="Group 1378">
              <a:extLst>
                <a:ext uri="{FF2B5EF4-FFF2-40B4-BE49-F238E27FC236}">
                  <a16:creationId xmlns:a16="http://schemas.microsoft.com/office/drawing/2014/main" id="{B6BAA8C3-CA4F-D6E8-3DBC-0D7FC41D792C}"/>
                </a:ext>
              </a:extLst>
            </p:cNvPr>
            <p:cNvGrpSpPr/>
            <p:nvPr/>
          </p:nvGrpSpPr>
          <p:grpSpPr>
            <a:xfrm>
              <a:off x="382683" y="4127833"/>
              <a:ext cx="823645" cy="726364"/>
              <a:chOff x="2960049" y="2081071"/>
              <a:chExt cx="823645" cy="726364"/>
            </a:xfrm>
          </p:grpSpPr>
          <p:sp>
            <p:nvSpPr>
              <p:cNvPr id="1421" name="Rounded Rectangle 1420">
                <a:extLst>
                  <a:ext uri="{FF2B5EF4-FFF2-40B4-BE49-F238E27FC236}">
                    <a16:creationId xmlns:a16="http://schemas.microsoft.com/office/drawing/2014/main" id="{1B31BCCB-E23B-4215-B4D8-E9084E7911E1}"/>
                  </a:ext>
                </a:extLst>
              </p:cNvPr>
              <p:cNvSpPr/>
              <p:nvPr/>
            </p:nvSpPr>
            <p:spPr>
              <a:xfrm>
                <a:off x="2960049" y="2081071"/>
                <a:ext cx="823645" cy="726364"/>
              </a:xfrm>
              <a:prstGeom prst="roundRect">
                <a:avLst/>
              </a:prstGeom>
              <a:noFill/>
              <a:ln w="12700">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22" name="Group 1421">
                <a:extLst>
                  <a:ext uri="{FF2B5EF4-FFF2-40B4-BE49-F238E27FC236}">
                    <a16:creationId xmlns:a16="http://schemas.microsoft.com/office/drawing/2014/main" id="{0670A564-6CA9-7C45-AF1F-64D1B2148504}"/>
                  </a:ext>
                </a:extLst>
              </p:cNvPr>
              <p:cNvGrpSpPr/>
              <p:nvPr/>
            </p:nvGrpSpPr>
            <p:grpSpPr>
              <a:xfrm>
                <a:off x="2962316" y="2199072"/>
                <a:ext cx="806879" cy="487579"/>
                <a:chOff x="2962316" y="2199072"/>
                <a:chExt cx="806879" cy="487579"/>
              </a:xfrm>
            </p:grpSpPr>
            <p:pic>
              <p:nvPicPr>
                <p:cNvPr id="1423" name="Graphic 1422" descr="User outline">
                  <a:extLst>
                    <a:ext uri="{FF2B5EF4-FFF2-40B4-BE49-F238E27FC236}">
                      <a16:creationId xmlns:a16="http://schemas.microsoft.com/office/drawing/2014/main" id="{9FE38799-76AB-9740-E6ED-FE7D93E4FDD3}"/>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3093806" y="2199072"/>
                  <a:ext cx="272142" cy="272142"/>
                </a:xfrm>
                <a:prstGeom prst="rect">
                  <a:avLst/>
                </a:prstGeom>
              </p:spPr>
            </p:pic>
            <p:grpSp>
              <p:nvGrpSpPr>
                <p:cNvPr id="1424" name="Group 1423">
                  <a:extLst>
                    <a:ext uri="{FF2B5EF4-FFF2-40B4-BE49-F238E27FC236}">
                      <a16:creationId xmlns:a16="http://schemas.microsoft.com/office/drawing/2014/main" id="{1B94D66C-335F-16F8-C0F5-1A95DB3B8347}"/>
                    </a:ext>
                  </a:extLst>
                </p:cNvPr>
                <p:cNvGrpSpPr/>
                <p:nvPr/>
              </p:nvGrpSpPr>
              <p:grpSpPr>
                <a:xfrm>
                  <a:off x="3397093" y="2215343"/>
                  <a:ext cx="241210" cy="199378"/>
                  <a:chOff x="632775" y="3674599"/>
                  <a:chExt cx="269662" cy="222895"/>
                </a:xfrm>
              </p:grpSpPr>
              <p:pic>
                <p:nvPicPr>
                  <p:cNvPr id="1427" name="Graphic 1426" descr="Paper outline">
                    <a:extLst>
                      <a:ext uri="{FF2B5EF4-FFF2-40B4-BE49-F238E27FC236}">
                        <a16:creationId xmlns:a16="http://schemas.microsoft.com/office/drawing/2014/main" id="{CAE85CBC-C462-C3E2-539E-8D6F7AE7F657}"/>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632775" y="3674599"/>
                    <a:ext cx="222893" cy="222895"/>
                  </a:xfrm>
                  <a:prstGeom prst="rect">
                    <a:avLst/>
                  </a:prstGeom>
                </p:spPr>
              </p:pic>
              <p:sp>
                <p:nvSpPr>
                  <p:cNvPr id="1428" name="Oval 1427">
                    <a:extLst>
                      <a:ext uri="{FF2B5EF4-FFF2-40B4-BE49-F238E27FC236}">
                        <a16:creationId xmlns:a16="http://schemas.microsoft.com/office/drawing/2014/main" id="{FA0AC428-AC9E-E86E-14E2-6295085861D3}"/>
                      </a:ext>
                    </a:extLst>
                  </p:cNvPr>
                  <p:cNvSpPr/>
                  <p:nvPr/>
                </p:nvSpPr>
                <p:spPr>
                  <a:xfrm>
                    <a:off x="722941" y="3709489"/>
                    <a:ext cx="125646" cy="125646"/>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29" name="Graphic 1428" descr="Magnifying glass outline">
                    <a:extLst>
                      <a:ext uri="{FF2B5EF4-FFF2-40B4-BE49-F238E27FC236}">
                        <a16:creationId xmlns:a16="http://schemas.microsoft.com/office/drawing/2014/main" id="{DA5774BF-6E00-7001-C248-59B6048CED67}"/>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710538" y="3698573"/>
                    <a:ext cx="191899" cy="191900"/>
                  </a:xfrm>
                  <a:prstGeom prst="rect">
                    <a:avLst/>
                  </a:prstGeom>
                </p:spPr>
              </p:pic>
            </p:grpSp>
            <p:sp>
              <p:nvSpPr>
                <p:cNvPr id="1425" name="TextBox 1424">
                  <a:extLst>
                    <a:ext uri="{FF2B5EF4-FFF2-40B4-BE49-F238E27FC236}">
                      <a16:creationId xmlns:a16="http://schemas.microsoft.com/office/drawing/2014/main" id="{3BEEF1C4-BDD2-7D8F-7992-33D8E7BB265E}"/>
                    </a:ext>
                  </a:extLst>
                </p:cNvPr>
                <p:cNvSpPr txBox="1"/>
                <p:nvPr/>
              </p:nvSpPr>
              <p:spPr>
                <a:xfrm>
                  <a:off x="2962316" y="2499282"/>
                  <a:ext cx="344711" cy="184666"/>
                </a:xfrm>
                <a:prstGeom prst="rect">
                  <a:avLst/>
                </a:prstGeom>
                <a:noFill/>
              </p:spPr>
              <p:txBody>
                <a:bodyPr wrap="square" lIns="0" tIns="0" rIns="0" bIns="0" rtlCol="0">
                  <a:spAutoFit/>
                </a:bodyPr>
                <a:lstStyle/>
                <a:p>
                  <a:pPr algn="ctr"/>
                  <a:r>
                    <a:rPr lang="en-US" sz="1200" dirty="0"/>
                    <a:t>User</a:t>
                  </a:r>
                </a:p>
              </p:txBody>
            </p:sp>
            <p:sp>
              <p:nvSpPr>
                <p:cNvPr id="1426" name="TextBox 1425">
                  <a:extLst>
                    <a:ext uri="{FF2B5EF4-FFF2-40B4-BE49-F238E27FC236}">
                      <a16:creationId xmlns:a16="http://schemas.microsoft.com/office/drawing/2014/main" id="{F336FEF6-0AF4-2FDE-FCBA-9E4E3FEABFDA}"/>
                    </a:ext>
                  </a:extLst>
                </p:cNvPr>
                <p:cNvSpPr txBox="1"/>
                <p:nvPr/>
              </p:nvSpPr>
              <p:spPr>
                <a:xfrm>
                  <a:off x="3363955" y="2501985"/>
                  <a:ext cx="405240" cy="184666"/>
                </a:xfrm>
                <a:prstGeom prst="rect">
                  <a:avLst/>
                </a:prstGeom>
                <a:noFill/>
              </p:spPr>
              <p:txBody>
                <a:bodyPr wrap="square" lIns="0" tIns="0" rIns="0" bIns="0" rtlCol="0">
                  <a:spAutoFit/>
                </a:bodyPr>
                <a:lstStyle/>
                <a:p>
                  <a:pPr algn="ctr"/>
                  <a:r>
                    <a:rPr lang="en-US" sz="1200" dirty="0"/>
                    <a:t>Query</a:t>
                  </a:r>
                </a:p>
              </p:txBody>
            </p:sp>
          </p:grpSp>
        </p:grpSp>
        <p:grpSp>
          <p:nvGrpSpPr>
            <p:cNvPr id="1380" name="Group 1379">
              <a:extLst>
                <a:ext uri="{FF2B5EF4-FFF2-40B4-BE49-F238E27FC236}">
                  <a16:creationId xmlns:a16="http://schemas.microsoft.com/office/drawing/2014/main" id="{B8992D68-C31D-BBD3-7935-DAC47E34B89E}"/>
                </a:ext>
              </a:extLst>
            </p:cNvPr>
            <p:cNvGrpSpPr/>
            <p:nvPr/>
          </p:nvGrpSpPr>
          <p:grpSpPr>
            <a:xfrm>
              <a:off x="341043" y="5027733"/>
              <a:ext cx="889488" cy="726364"/>
              <a:chOff x="3933748" y="2075133"/>
              <a:chExt cx="889488" cy="726364"/>
            </a:xfrm>
          </p:grpSpPr>
          <p:grpSp>
            <p:nvGrpSpPr>
              <p:cNvPr id="1414" name="Group 1413">
                <a:extLst>
                  <a:ext uri="{FF2B5EF4-FFF2-40B4-BE49-F238E27FC236}">
                    <a16:creationId xmlns:a16="http://schemas.microsoft.com/office/drawing/2014/main" id="{47861066-39B9-1194-2353-5A910A5B87E1}"/>
                  </a:ext>
                </a:extLst>
              </p:cNvPr>
              <p:cNvGrpSpPr/>
              <p:nvPr/>
            </p:nvGrpSpPr>
            <p:grpSpPr>
              <a:xfrm>
                <a:off x="3933748" y="2214311"/>
                <a:ext cx="889488" cy="466402"/>
                <a:chOff x="14620" y="2101995"/>
                <a:chExt cx="3089410" cy="1619928"/>
              </a:xfrm>
            </p:grpSpPr>
            <p:grpSp>
              <p:nvGrpSpPr>
                <p:cNvPr id="1416" name="Group 1415">
                  <a:extLst>
                    <a:ext uri="{FF2B5EF4-FFF2-40B4-BE49-F238E27FC236}">
                      <a16:creationId xmlns:a16="http://schemas.microsoft.com/office/drawing/2014/main" id="{B5A2099E-E062-2D23-8767-3ED9AE0ACA54}"/>
                    </a:ext>
                  </a:extLst>
                </p:cNvPr>
                <p:cNvGrpSpPr/>
                <p:nvPr/>
              </p:nvGrpSpPr>
              <p:grpSpPr>
                <a:xfrm>
                  <a:off x="230923" y="2101995"/>
                  <a:ext cx="2636116" cy="917689"/>
                  <a:chOff x="230923" y="2101995"/>
                  <a:chExt cx="2636116" cy="917689"/>
                </a:xfrm>
              </p:grpSpPr>
              <p:pic>
                <p:nvPicPr>
                  <p:cNvPr id="1418" name="Graphic 1417" descr="Document outline">
                    <a:extLst>
                      <a:ext uri="{FF2B5EF4-FFF2-40B4-BE49-F238E27FC236}">
                        <a16:creationId xmlns:a16="http://schemas.microsoft.com/office/drawing/2014/main" id="{7ED51370-FBC3-355F-8923-1915359632C9}"/>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1102124" y="2101995"/>
                    <a:ext cx="914401" cy="914400"/>
                  </a:xfrm>
                  <a:prstGeom prst="rect">
                    <a:avLst/>
                  </a:prstGeom>
                </p:spPr>
              </p:pic>
              <p:pic>
                <p:nvPicPr>
                  <p:cNvPr id="1419" name="Graphic 1418" descr="Link with solid fill">
                    <a:extLst>
                      <a:ext uri="{FF2B5EF4-FFF2-40B4-BE49-F238E27FC236}">
                        <a16:creationId xmlns:a16="http://schemas.microsoft.com/office/drawing/2014/main" id="{85AA435C-A74F-DAE8-2EDA-C14E4D9C7949}"/>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230923" y="2105284"/>
                    <a:ext cx="914401" cy="914400"/>
                  </a:xfrm>
                  <a:prstGeom prst="rect">
                    <a:avLst/>
                  </a:prstGeom>
                </p:spPr>
              </p:pic>
              <p:pic>
                <p:nvPicPr>
                  <p:cNvPr id="1420" name="Graphic 1419" descr="Database outline">
                    <a:extLst>
                      <a:ext uri="{FF2B5EF4-FFF2-40B4-BE49-F238E27FC236}">
                        <a16:creationId xmlns:a16="http://schemas.microsoft.com/office/drawing/2014/main" id="{784AAA5C-641E-2D3C-C279-FF50DD57296D}"/>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1952638" y="2105284"/>
                    <a:ext cx="914401" cy="914400"/>
                  </a:xfrm>
                  <a:prstGeom prst="rect">
                    <a:avLst/>
                  </a:prstGeom>
                </p:spPr>
              </p:pic>
            </p:grpSp>
            <p:sp>
              <p:nvSpPr>
                <p:cNvPr id="1417" name="TextBox 1416">
                  <a:extLst>
                    <a:ext uri="{FF2B5EF4-FFF2-40B4-BE49-F238E27FC236}">
                      <a16:creationId xmlns:a16="http://schemas.microsoft.com/office/drawing/2014/main" id="{005C701B-734F-D6C8-A9EA-DB474B1D4982}"/>
                    </a:ext>
                  </a:extLst>
                </p:cNvPr>
                <p:cNvSpPr txBox="1"/>
                <p:nvPr/>
              </p:nvSpPr>
              <p:spPr>
                <a:xfrm>
                  <a:off x="14620" y="3080533"/>
                  <a:ext cx="3089410" cy="641390"/>
                </a:xfrm>
                <a:prstGeom prst="rect">
                  <a:avLst/>
                </a:prstGeom>
                <a:noFill/>
              </p:spPr>
              <p:txBody>
                <a:bodyPr wrap="square" lIns="0" tIns="0" rIns="0" bIns="0" rtlCol="0">
                  <a:spAutoFit/>
                </a:bodyPr>
                <a:lstStyle/>
                <a:p>
                  <a:pPr algn="ctr"/>
                  <a:r>
                    <a:rPr lang="en-US" sz="1200" dirty="0"/>
                    <a:t>Docs</a:t>
                  </a:r>
                </a:p>
              </p:txBody>
            </p:sp>
          </p:grpSp>
          <p:sp>
            <p:nvSpPr>
              <p:cNvPr id="1415" name="Rounded Rectangle 1414">
                <a:extLst>
                  <a:ext uri="{FF2B5EF4-FFF2-40B4-BE49-F238E27FC236}">
                    <a16:creationId xmlns:a16="http://schemas.microsoft.com/office/drawing/2014/main" id="{2CEC0D3A-4B4B-F1B4-F25B-1415FFC2FE26}"/>
                  </a:ext>
                </a:extLst>
              </p:cNvPr>
              <p:cNvSpPr/>
              <p:nvPr/>
            </p:nvSpPr>
            <p:spPr>
              <a:xfrm>
                <a:off x="3975389" y="2075133"/>
                <a:ext cx="823645" cy="726364"/>
              </a:xfrm>
              <a:prstGeom prst="roundRect">
                <a:avLst/>
              </a:prstGeom>
              <a:noFill/>
              <a:ln w="12700">
                <a:solidFill>
                  <a:srgbClr val="0961D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81" name="Group 1380">
              <a:extLst>
                <a:ext uri="{FF2B5EF4-FFF2-40B4-BE49-F238E27FC236}">
                  <a16:creationId xmlns:a16="http://schemas.microsoft.com/office/drawing/2014/main" id="{738ED841-5F01-D3ED-4903-E4B3EF149AE3}"/>
                </a:ext>
              </a:extLst>
            </p:cNvPr>
            <p:cNvGrpSpPr/>
            <p:nvPr/>
          </p:nvGrpSpPr>
          <p:grpSpPr>
            <a:xfrm>
              <a:off x="1422226" y="5049140"/>
              <a:ext cx="823645" cy="331805"/>
              <a:chOff x="3975389" y="2858905"/>
              <a:chExt cx="823645" cy="331805"/>
            </a:xfrm>
          </p:grpSpPr>
          <p:sp>
            <p:nvSpPr>
              <p:cNvPr id="1411" name="Multidocument 1410">
                <a:extLst>
                  <a:ext uri="{FF2B5EF4-FFF2-40B4-BE49-F238E27FC236}">
                    <a16:creationId xmlns:a16="http://schemas.microsoft.com/office/drawing/2014/main" id="{3E119A34-7F61-776C-1DD0-D1590B39252F}"/>
                  </a:ext>
                </a:extLst>
              </p:cNvPr>
              <p:cNvSpPr/>
              <p:nvPr/>
            </p:nvSpPr>
            <p:spPr>
              <a:xfrm>
                <a:off x="4028729" y="2951528"/>
                <a:ext cx="238494" cy="158271"/>
              </a:xfrm>
              <a:prstGeom prst="flowChartMultidocument">
                <a:avLst/>
              </a:prstGeom>
              <a:noFill/>
              <a:ln w="952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en-US" sz="700" dirty="0">
                  <a:solidFill>
                    <a:srgbClr val="0961D4"/>
                  </a:solidFill>
                </a:endParaRPr>
              </a:p>
            </p:txBody>
          </p:sp>
          <p:sp>
            <p:nvSpPr>
              <p:cNvPr id="1412" name="Rounded Rectangle 1411">
                <a:extLst>
                  <a:ext uri="{FF2B5EF4-FFF2-40B4-BE49-F238E27FC236}">
                    <a16:creationId xmlns:a16="http://schemas.microsoft.com/office/drawing/2014/main" id="{7DDB08B1-FF58-460E-FB66-F1903B957930}"/>
                  </a:ext>
                </a:extLst>
              </p:cNvPr>
              <p:cNvSpPr/>
              <p:nvPr/>
            </p:nvSpPr>
            <p:spPr>
              <a:xfrm>
                <a:off x="3975389" y="2858905"/>
                <a:ext cx="823645" cy="331805"/>
              </a:xfrm>
              <a:prstGeom prst="roundRect">
                <a:avLst/>
              </a:prstGeom>
              <a:noFill/>
              <a:ln w="12700">
                <a:solidFill>
                  <a:srgbClr val="0961D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13" name="TextBox 1412">
                <a:extLst>
                  <a:ext uri="{FF2B5EF4-FFF2-40B4-BE49-F238E27FC236}">
                    <a16:creationId xmlns:a16="http://schemas.microsoft.com/office/drawing/2014/main" id="{CA81D8B7-4F39-F8D2-C7AF-3C384B8C5A57}"/>
                  </a:ext>
                </a:extLst>
              </p:cNvPr>
              <p:cNvSpPr txBox="1"/>
              <p:nvPr/>
            </p:nvSpPr>
            <p:spPr>
              <a:xfrm>
                <a:off x="4305220" y="2932473"/>
                <a:ext cx="455816" cy="184666"/>
              </a:xfrm>
              <a:prstGeom prst="rect">
                <a:avLst/>
              </a:prstGeom>
              <a:noFill/>
            </p:spPr>
            <p:txBody>
              <a:bodyPr wrap="square" lIns="0" tIns="0" rIns="0" bIns="0" rtlCol="0">
                <a:spAutoFit/>
              </a:bodyPr>
              <a:lstStyle/>
              <a:p>
                <a:pPr algn="ctr"/>
                <a:r>
                  <a:rPr lang="en-US" sz="1200" dirty="0"/>
                  <a:t>Chunk</a:t>
                </a:r>
              </a:p>
            </p:txBody>
          </p:sp>
        </p:grpSp>
        <p:grpSp>
          <p:nvGrpSpPr>
            <p:cNvPr id="1382" name="Group 1381">
              <a:extLst>
                <a:ext uri="{FF2B5EF4-FFF2-40B4-BE49-F238E27FC236}">
                  <a16:creationId xmlns:a16="http://schemas.microsoft.com/office/drawing/2014/main" id="{6557270B-6952-C9EC-DD70-08D8360FFF4D}"/>
                </a:ext>
              </a:extLst>
            </p:cNvPr>
            <p:cNvGrpSpPr/>
            <p:nvPr/>
          </p:nvGrpSpPr>
          <p:grpSpPr>
            <a:xfrm>
              <a:off x="1422226" y="5422292"/>
              <a:ext cx="823645" cy="331805"/>
              <a:chOff x="3969451" y="3280479"/>
              <a:chExt cx="823645" cy="331805"/>
            </a:xfrm>
          </p:grpSpPr>
          <p:sp>
            <p:nvSpPr>
              <p:cNvPr id="1409" name="Rounded Rectangle 1408">
                <a:extLst>
                  <a:ext uri="{FF2B5EF4-FFF2-40B4-BE49-F238E27FC236}">
                    <a16:creationId xmlns:a16="http://schemas.microsoft.com/office/drawing/2014/main" id="{36A51CC2-1AE4-45C5-1364-D9C15C34DE3D}"/>
                  </a:ext>
                </a:extLst>
              </p:cNvPr>
              <p:cNvSpPr/>
              <p:nvPr/>
            </p:nvSpPr>
            <p:spPr>
              <a:xfrm>
                <a:off x="3969451" y="3280479"/>
                <a:ext cx="823645" cy="331805"/>
              </a:xfrm>
              <a:prstGeom prst="roundRect">
                <a:avLst/>
              </a:prstGeom>
              <a:noFill/>
              <a:ln w="12700">
                <a:solidFill>
                  <a:srgbClr val="0961D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0" name="TextBox 1409">
                <a:extLst>
                  <a:ext uri="{FF2B5EF4-FFF2-40B4-BE49-F238E27FC236}">
                    <a16:creationId xmlns:a16="http://schemas.microsoft.com/office/drawing/2014/main" id="{660A2351-72A4-F96E-56D2-A16918C952CB}"/>
                  </a:ext>
                </a:extLst>
              </p:cNvPr>
              <p:cNvSpPr txBox="1"/>
              <p:nvPr/>
            </p:nvSpPr>
            <p:spPr>
              <a:xfrm>
                <a:off x="4305220" y="3344650"/>
                <a:ext cx="455816" cy="184666"/>
              </a:xfrm>
              <a:prstGeom prst="rect">
                <a:avLst/>
              </a:prstGeom>
              <a:noFill/>
            </p:spPr>
            <p:txBody>
              <a:bodyPr wrap="square" lIns="0" tIns="0" rIns="0" bIns="0" rtlCol="0">
                <a:spAutoFit/>
              </a:bodyPr>
              <a:lstStyle/>
              <a:p>
                <a:pPr algn="ctr"/>
                <a:r>
                  <a:rPr lang="en-US" sz="1200" dirty="0"/>
                  <a:t>Vector</a:t>
                </a:r>
              </a:p>
            </p:txBody>
          </p:sp>
        </p:grpSp>
        <p:sp>
          <p:nvSpPr>
            <p:cNvPr id="1383" name="Rounded Rectangle 1382">
              <a:extLst>
                <a:ext uri="{FF2B5EF4-FFF2-40B4-BE49-F238E27FC236}">
                  <a16:creationId xmlns:a16="http://schemas.microsoft.com/office/drawing/2014/main" id="{3829926D-8AE3-31CF-4C76-A408174E8AB8}"/>
                </a:ext>
              </a:extLst>
            </p:cNvPr>
            <p:cNvSpPr/>
            <p:nvPr/>
          </p:nvSpPr>
          <p:spPr>
            <a:xfrm>
              <a:off x="2461768" y="4118307"/>
              <a:ext cx="823645" cy="1631555"/>
            </a:xfrm>
            <a:prstGeom prst="roundRect">
              <a:avLst/>
            </a:prstGeom>
            <a:noFill/>
            <a:ln w="12700">
              <a:solidFill>
                <a:srgbClr val="0961D4"/>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1200" dirty="0">
                  <a:solidFill>
                    <a:schemeClr val="tx1"/>
                  </a:solidFill>
                </a:rPr>
                <a:t>Context Retrieval</a:t>
              </a:r>
            </a:p>
          </p:txBody>
        </p:sp>
        <p:sp>
          <p:nvSpPr>
            <p:cNvPr id="1384" name="Rounded Rectangle 1383">
              <a:extLst>
                <a:ext uri="{FF2B5EF4-FFF2-40B4-BE49-F238E27FC236}">
                  <a16:creationId xmlns:a16="http://schemas.microsoft.com/office/drawing/2014/main" id="{F5F88620-82FD-408A-6434-D26239330E87}"/>
                </a:ext>
              </a:extLst>
            </p:cNvPr>
            <p:cNvSpPr/>
            <p:nvPr/>
          </p:nvSpPr>
          <p:spPr>
            <a:xfrm>
              <a:off x="4611009" y="4118307"/>
              <a:ext cx="823645" cy="1631555"/>
            </a:xfrm>
            <a:prstGeom prst="roundRect">
              <a:avLst/>
            </a:prstGeom>
            <a:noFill/>
            <a:ln w="12700">
              <a:solidFill>
                <a:srgbClr val="0961D4"/>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en-US" sz="1200" dirty="0">
                <a:solidFill>
                  <a:schemeClr val="tx1"/>
                </a:solidFill>
              </a:endParaRPr>
            </a:p>
          </p:txBody>
        </p:sp>
        <p:sp>
          <p:nvSpPr>
            <p:cNvPr id="1385" name="TextBox 1384">
              <a:extLst>
                <a:ext uri="{FF2B5EF4-FFF2-40B4-BE49-F238E27FC236}">
                  <a16:creationId xmlns:a16="http://schemas.microsoft.com/office/drawing/2014/main" id="{DD543D5C-B40A-B20C-C00F-D1A831B40420}"/>
                </a:ext>
              </a:extLst>
            </p:cNvPr>
            <p:cNvSpPr txBox="1"/>
            <p:nvPr/>
          </p:nvSpPr>
          <p:spPr>
            <a:xfrm>
              <a:off x="4627789" y="4487991"/>
              <a:ext cx="800516" cy="369332"/>
            </a:xfrm>
            <a:prstGeom prst="rect">
              <a:avLst/>
            </a:prstGeom>
            <a:noFill/>
          </p:spPr>
          <p:txBody>
            <a:bodyPr wrap="square" lIns="0" tIns="0" rIns="0" bIns="0" rtlCol="0">
              <a:spAutoFit/>
            </a:bodyPr>
            <a:lstStyle/>
            <a:p>
              <a:pPr algn="ctr"/>
              <a:r>
                <a:rPr lang="en-US" sz="1200" dirty="0"/>
                <a:t>Prompt</a:t>
              </a:r>
              <a:br>
                <a:rPr lang="en-US" sz="1200" dirty="0"/>
              </a:br>
              <a:r>
                <a:rPr lang="en-US" sz="1200" dirty="0"/>
                <a:t>Instruction</a:t>
              </a:r>
            </a:p>
          </p:txBody>
        </p:sp>
        <p:sp>
          <p:nvSpPr>
            <p:cNvPr id="1386" name="TextBox 1385">
              <a:extLst>
                <a:ext uri="{FF2B5EF4-FFF2-40B4-BE49-F238E27FC236}">
                  <a16:creationId xmlns:a16="http://schemas.microsoft.com/office/drawing/2014/main" id="{63624A0A-0717-C1EF-F69B-E6ABDD6995AA}"/>
                </a:ext>
              </a:extLst>
            </p:cNvPr>
            <p:cNvSpPr txBox="1"/>
            <p:nvPr/>
          </p:nvSpPr>
          <p:spPr>
            <a:xfrm>
              <a:off x="4803841" y="5316121"/>
              <a:ext cx="455816" cy="369332"/>
            </a:xfrm>
            <a:prstGeom prst="rect">
              <a:avLst/>
            </a:prstGeom>
            <a:noFill/>
          </p:spPr>
          <p:txBody>
            <a:bodyPr wrap="square" lIns="0" tIns="0" rIns="0" bIns="0" rtlCol="0">
              <a:spAutoFit/>
            </a:bodyPr>
            <a:lstStyle/>
            <a:p>
              <a:pPr algn="ctr"/>
              <a:r>
                <a:rPr lang="en-US" sz="1200" dirty="0"/>
                <a:t>Frozen LLM</a:t>
              </a:r>
            </a:p>
          </p:txBody>
        </p:sp>
        <p:sp>
          <p:nvSpPr>
            <p:cNvPr id="1387" name="Down Arrow 1386">
              <a:extLst>
                <a:ext uri="{FF2B5EF4-FFF2-40B4-BE49-F238E27FC236}">
                  <a16:creationId xmlns:a16="http://schemas.microsoft.com/office/drawing/2014/main" id="{725AB233-7696-6ACD-755F-87B334B9A9AF}"/>
                </a:ext>
              </a:extLst>
            </p:cNvPr>
            <p:cNvSpPr/>
            <p:nvPr/>
          </p:nvSpPr>
          <p:spPr>
            <a:xfrm>
              <a:off x="4963123" y="4884852"/>
              <a:ext cx="137251" cy="170020"/>
            </a:xfrm>
            <a:prstGeom prst="downArrow">
              <a:avLst/>
            </a:prstGeom>
            <a:solidFill>
              <a:schemeClr val="tx1">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8" name="Rounded Rectangle 1387">
              <a:extLst>
                <a:ext uri="{FF2B5EF4-FFF2-40B4-BE49-F238E27FC236}">
                  <a16:creationId xmlns:a16="http://schemas.microsoft.com/office/drawing/2014/main" id="{1D8F114B-7C3F-A9DF-5B3C-A62EA9F0BC69}"/>
                </a:ext>
              </a:extLst>
            </p:cNvPr>
            <p:cNvSpPr/>
            <p:nvPr/>
          </p:nvSpPr>
          <p:spPr>
            <a:xfrm>
              <a:off x="5721351" y="4118307"/>
              <a:ext cx="823645" cy="1631555"/>
            </a:xfrm>
            <a:prstGeom prst="roundRect">
              <a:avLst/>
            </a:prstGeom>
            <a:noFill/>
            <a:ln w="12700">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1200" dirty="0">
                  <a:solidFill>
                    <a:schemeClr val="tx1"/>
                  </a:solidFill>
                </a:rPr>
                <a:t>Output</a:t>
              </a:r>
            </a:p>
            <a:p>
              <a:pPr algn="ctr"/>
              <a:r>
                <a:rPr lang="en-US" sz="1200" dirty="0">
                  <a:solidFill>
                    <a:schemeClr val="tx1"/>
                  </a:solidFill>
                </a:rPr>
                <a:t>Reply</a:t>
              </a:r>
            </a:p>
          </p:txBody>
        </p:sp>
        <p:sp>
          <p:nvSpPr>
            <p:cNvPr id="1389" name="Down Arrow 1388">
              <a:extLst>
                <a:ext uri="{FF2B5EF4-FFF2-40B4-BE49-F238E27FC236}">
                  <a16:creationId xmlns:a16="http://schemas.microsoft.com/office/drawing/2014/main" id="{B90E450D-0D24-BE84-DA7C-C214D2FB403D}"/>
                </a:ext>
              </a:extLst>
            </p:cNvPr>
            <p:cNvSpPr/>
            <p:nvPr/>
          </p:nvSpPr>
          <p:spPr>
            <a:xfrm rot="16200000">
              <a:off x="1261564" y="5311709"/>
              <a:ext cx="79595" cy="178580"/>
            </a:xfrm>
            <a:prstGeom prst="downArrow">
              <a:avLst/>
            </a:prstGeom>
            <a:solidFill>
              <a:srgbClr val="0961D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0" name="Down Arrow 1389">
              <a:extLst>
                <a:ext uri="{FF2B5EF4-FFF2-40B4-BE49-F238E27FC236}">
                  <a16:creationId xmlns:a16="http://schemas.microsoft.com/office/drawing/2014/main" id="{5CFE60B9-37A5-4881-2615-A5FE5706D0BE}"/>
                </a:ext>
              </a:extLst>
            </p:cNvPr>
            <p:cNvSpPr/>
            <p:nvPr/>
          </p:nvSpPr>
          <p:spPr>
            <a:xfrm rot="16200000">
              <a:off x="2299194" y="5303522"/>
              <a:ext cx="79595" cy="187459"/>
            </a:xfrm>
            <a:prstGeom prst="downArrow">
              <a:avLst/>
            </a:prstGeom>
            <a:solidFill>
              <a:srgbClr val="0961D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1" name="Down Arrow 1390">
              <a:extLst>
                <a:ext uri="{FF2B5EF4-FFF2-40B4-BE49-F238E27FC236}">
                  <a16:creationId xmlns:a16="http://schemas.microsoft.com/office/drawing/2014/main" id="{1C0146C2-30CF-FCC4-2D27-012EA871FD7C}"/>
                </a:ext>
              </a:extLst>
            </p:cNvPr>
            <p:cNvSpPr/>
            <p:nvPr/>
          </p:nvSpPr>
          <p:spPr>
            <a:xfrm rot="16200000">
              <a:off x="5542309" y="4830740"/>
              <a:ext cx="79595" cy="210157"/>
            </a:xfrm>
            <a:prstGeom prst="downArrow">
              <a:avLst/>
            </a:prstGeom>
            <a:solidFill>
              <a:srgbClr val="E28C0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2" name="Rounded Rectangle 1391">
              <a:extLst>
                <a:ext uri="{FF2B5EF4-FFF2-40B4-BE49-F238E27FC236}">
                  <a16:creationId xmlns:a16="http://schemas.microsoft.com/office/drawing/2014/main" id="{DD0A41FD-E814-5655-0903-E5C4BD1CFB30}"/>
                </a:ext>
              </a:extLst>
            </p:cNvPr>
            <p:cNvSpPr/>
            <p:nvPr/>
          </p:nvSpPr>
          <p:spPr>
            <a:xfrm>
              <a:off x="1413350" y="4123410"/>
              <a:ext cx="823645" cy="726364"/>
            </a:xfrm>
            <a:prstGeom prst="roundRect">
              <a:avLst/>
            </a:prstGeom>
            <a:noFill/>
            <a:ln w="12700">
              <a:solidFill>
                <a:srgbClr val="E28C0E"/>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t" anchorCtr="0"/>
            <a:lstStyle/>
            <a:p>
              <a:pPr algn="ctr"/>
              <a:r>
                <a:rPr lang="en-US" sz="900" b="1" dirty="0">
                  <a:solidFill>
                    <a:srgbClr val="0961D4"/>
                  </a:solidFill>
                </a:rPr>
                <a:t>Pre-Retrieval</a:t>
              </a:r>
            </a:p>
            <a:p>
              <a:pPr marL="171450" indent="-171450">
                <a:buFont typeface="Arial" panose="020B0604020202020204" pitchFamily="34" charset="0"/>
                <a:buChar char="•"/>
              </a:pPr>
              <a:r>
                <a:rPr lang="en-US" sz="700" dirty="0">
                  <a:solidFill>
                    <a:schemeClr val="tx1"/>
                  </a:solidFill>
                </a:rPr>
                <a:t>Query Routing</a:t>
              </a:r>
            </a:p>
            <a:p>
              <a:pPr marL="171450" indent="-171450">
                <a:buFont typeface="Arial" panose="020B0604020202020204" pitchFamily="34" charset="0"/>
                <a:buChar char="•"/>
              </a:pPr>
              <a:r>
                <a:rPr lang="en-US" sz="700" dirty="0">
                  <a:solidFill>
                    <a:schemeClr val="tx1"/>
                  </a:solidFill>
                </a:rPr>
                <a:t>Rewriting</a:t>
              </a:r>
            </a:p>
            <a:p>
              <a:pPr marL="171450" indent="-171450">
                <a:buFont typeface="Arial" panose="020B0604020202020204" pitchFamily="34" charset="0"/>
                <a:buChar char="•"/>
              </a:pPr>
              <a:r>
                <a:rPr lang="en-US" sz="700" dirty="0">
                  <a:solidFill>
                    <a:schemeClr val="tx1"/>
                  </a:solidFill>
                </a:rPr>
                <a:t>Expansion</a:t>
              </a:r>
            </a:p>
          </p:txBody>
        </p:sp>
        <p:sp>
          <p:nvSpPr>
            <p:cNvPr id="1393" name="Down Arrow 1392">
              <a:extLst>
                <a:ext uri="{FF2B5EF4-FFF2-40B4-BE49-F238E27FC236}">
                  <a16:creationId xmlns:a16="http://schemas.microsoft.com/office/drawing/2014/main" id="{6CAD7275-416A-C63E-CBEE-CC9D0A36A9D5}"/>
                </a:ext>
              </a:extLst>
            </p:cNvPr>
            <p:cNvSpPr/>
            <p:nvPr/>
          </p:nvSpPr>
          <p:spPr>
            <a:xfrm rot="16200000">
              <a:off x="1259858" y="4417166"/>
              <a:ext cx="79595" cy="170560"/>
            </a:xfrm>
            <a:prstGeom prst="downArrow">
              <a:avLst/>
            </a:prstGeom>
            <a:solidFill>
              <a:srgbClr val="E28C0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4" name="Down Arrow 1393">
              <a:extLst>
                <a:ext uri="{FF2B5EF4-FFF2-40B4-BE49-F238E27FC236}">
                  <a16:creationId xmlns:a16="http://schemas.microsoft.com/office/drawing/2014/main" id="{6C1B90F1-F111-851C-CCBA-1EAF1F3EFF8B}"/>
                </a:ext>
              </a:extLst>
            </p:cNvPr>
            <p:cNvSpPr/>
            <p:nvPr/>
          </p:nvSpPr>
          <p:spPr>
            <a:xfrm rot="16200000">
              <a:off x="2284601" y="4417165"/>
              <a:ext cx="79595" cy="170560"/>
            </a:xfrm>
            <a:prstGeom prst="downArrow">
              <a:avLst/>
            </a:prstGeom>
            <a:solidFill>
              <a:srgbClr val="E28C0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5" name="Rounded Rectangle 1394">
              <a:extLst>
                <a:ext uri="{FF2B5EF4-FFF2-40B4-BE49-F238E27FC236}">
                  <a16:creationId xmlns:a16="http://schemas.microsoft.com/office/drawing/2014/main" id="{F4A6C3CA-AEF5-BAA1-2B59-02766A376E14}"/>
                </a:ext>
              </a:extLst>
            </p:cNvPr>
            <p:cNvSpPr/>
            <p:nvPr/>
          </p:nvSpPr>
          <p:spPr>
            <a:xfrm>
              <a:off x="3537639" y="4118306"/>
              <a:ext cx="823645" cy="1631555"/>
            </a:xfrm>
            <a:prstGeom prst="roundRect">
              <a:avLst/>
            </a:prstGeom>
            <a:noFill/>
            <a:ln w="12700">
              <a:solidFill>
                <a:srgbClr val="E28C0E"/>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t" anchorCtr="0"/>
            <a:lstStyle/>
            <a:p>
              <a:pPr algn="ctr"/>
              <a:endParaRPr lang="en-US" sz="900" b="1" dirty="0">
                <a:solidFill>
                  <a:srgbClr val="0961D4"/>
                </a:solidFill>
              </a:endParaRPr>
            </a:p>
            <a:p>
              <a:pPr algn="ctr"/>
              <a:r>
                <a:rPr lang="en-US" sz="900" b="1" dirty="0">
                  <a:solidFill>
                    <a:srgbClr val="0961D4"/>
                  </a:solidFill>
                </a:rPr>
                <a:t>Post-Retrieval</a:t>
              </a:r>
            </a:p>
          </p:txBody>
        </p:sp>
        <p:sp>
          <p:nvSpPr>
            <p:cNvPr id="1396" name="Down Arrow 1395">
              <a:extLst>
                <a:ext uri="{FF2B5EF4-FFF2-40B4-BE49-F238E27FC236}">
                  <a16:creationId xmlns:a16="http://schemas.microsoft.com/office/drawing/2014/main" id="{E5B6CC9B-4445-2C6C-39BF-0E4B69006945}"/>
                </a:ext>
              </a:extLst>
            </p:cNvPr>
            <p:cNvSpPr/>
            <p:nvPr/>
          </p:nvSpPr>
          <p:spPr>
            <a:xfrm rot="16200000">
              <a:off x="3338040" y="4850538"/>
              <a:ext cx="79595" cy="170560"/>
            </a:xfrm>
            <a:prstGeom prst="downArrow">
              <a:avLst/>
            </a:prstGeom>
            <a:solidFill>
              <a:srgbClr val="E28C0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7" name="Down Arrow 1396">
              <a:extLst>
                <a:ext uri="{FF2B5EF4-FFF2-40B4-BE49-F238E27FC236}">
                  <a16:creationId xmlns:a16="http://schemas.microsoft.com/office/drawing/2014/main" id="{EB3AEDB9-6E6B-A6FA-FD2E-D4754C26FCDA}"/>
                </a:ext>
              </a:extLst>
            </p:cNvPr>
            <p:cNvSpPr/>
            <p:nvPr/>
          </p:nvSpPr>
          <p:spPr>
            <a:xfrm rot="16200000">
              <a:off x="4413609" y="4844784"/>
              <a:ext cx="79595" cy="170560"/>
            </a:xfrm>
            <a:prstGeom prst="downArrow">
              <a:avLst/>
            </a:prstGeom>
            <a:solidFill>
              <a:srgbClr val="E28C0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98" name="Group 1397">
              <a:extLst>
                <a:ext uri="{FF2B5EF4-FFF2-40B4-BE49-F238E27FC236}">
                  <a16:creationId xmlns:a16="http://schemas.microsoft.com/office/drawing/2014/main" id="{6D3B25A6-5FE3-11E4-736E-C282063ACEF7}"/>
                </a:ext>
              </a:extLst>
            </p:cNvPr>
            <p:cNvGrpSpPr/>
            <p:nvPr/>
          </p:nvGrpSpPr>
          <p:grpSpPr>
            <a:xfrm>
              <a:off x="3674822" y="4785056"/>
              <a:ext cx="556672" cy="265766"/>
              <a:chOff x="1961360" y="5797310"/>
              <a:chExt cx="2810147" cy="920680"/>
            </a:xfrm>
          </p:grpSpPr>
          <p:pic>
            <p:nvPicPr>
              <p:cNvPr id="1405" name="Graphic 1404" descr="Voice outline">
                <a:extLst>
                  <a:ext uri="{FF2B5EF4-FFF2-40B4-BE49-F238E27FC236}">
                    <a16:creationId xmlns:a16="http://schemas.microsoft.com/office/drawing/2014/main" id="{E120CBF1-12B7-59C2-B5CC-C257BAE33C95}"/>
                  </a:ext>
                </a:extLst>
              </p:cNvPr>
              <p:cNvPicPr>
                <a:picLocks noChangeAspect="1"/>
              </p:cNvPicPr>
              <p:nvPr/>
            </p:nvPicPr>
            <p:blipFill>
              <a:blip r:embed="rId23">
                <a:extLst>
                  <a:ext uri="{96DAC541-7B7A-43D3-8B79-37D633B846F1}">
                    <asvg:svgBlip xmlns:asvg="http://schemas.microsoft.com/office/drawing/2016/SVG/main" r:embed="rId24"/>
                  </a:ext>
                </a:extLst>
              </a:blip>
              <a:srcRect r="23296"/>
              <a:stretch/>
            </p:blipFill>
            <p:spPr>
              <a:xfrm>
                <a:off x="2739901" y="5797310"/>
                <a:ext cx="1251772" cy="914399"/>
              </a:xfrm>
              <a:prstGeom prst="rect">
                <a:avLst/>
              </a:prstGeom>
            </p:spPr>
          </p:pic>
          <p:pic>
            <p:nvPicPr>
              <p:cNvPr id="1406" name="Graphic 1405" descr="Arrow Right outline">
                <a:extLst>
                  <a:ext uri="{FF2B5EF4-FFF2-40B4-BE49-F238E27FC236}">
                    <a16:creationId xmlns:a16="http://schemas.microsoft.com/office/drawing/2014/main" id="{214103EC-FFAF-B6D3-15B8-452F75155EC3}"/>
                  </a:ext>
                </a:extLst>
              </p:cNvPr>
              <p:cNvPicPr>
                <a:picLocks noChangeAspect="1"/>
              </p:cNvPicPr>
              <p:nvPr/>
            </p:nvPicPr>
            <p:blipFill>
              <a:blip r:embed="rId25">
                <a:extLst>
                  <a:ext uri="{96DAC541-7B7A-43D3-8B79-37D633B846F1}">
                    <asvg:svgBlip xmlns:asvg="http://schemas.microsoft.com/office/drawing/2016/SVG/main" r:embed="rId26"/>
                  </a:ext>
                </a:extLst>
              </a:blip>
              <a:srcRect l="52526"/>
              <a:stretch/>
            </p:blipFill>
            <p:spPr>
              <a:xfrm>
                <a:off x="1961360" y="5803591"/>
                <a:ext cx="774755" cy="914399"/>
              </a:xfrm>
              <a:prstGeom prst="rect">
                <a:avLst/>
              </a:prstGeom>
            </p:spPr>
          </p:pic>
          <p:pic>
            <p:nvPicPr>
              <p:cNvPr id="1407" name="Graphic 1406" descr="Arrow Right outline">
                <a:extLst>
                  <a:ext uri="{FF2B5EF4-FFF2-40B4-BE49-F238E27FC236}">
                    <a16:creationId xmlns:a16="http://schemas.microsoft.com/office/drawing/2014/main" id="{A07A9D9F-1A6B-DD47-38B1-B46E93953CAA}"/>
                  </a:ext>
                </a:extLst>
              </p:cNvPr>
              <p:cNvPicPr>
                <a:picLocks noChangeAspect="1"/>
              </p:cNvPicPr>
              <p:nvPr/>
            </p:nvPicPr>
            <p:blipFill>
              <a:blip r:embed="rId25">
                <a:extLst>
                  <a:ext uri="{96DAC541-7B7A-43D3-8B79-37D633B846F1}">
                    <asvg:svgBlip xmlns:asvg="http://schemas.microsoft.com/office/drawing/2016/SVG/main" r:embed="rId26"/>
                  </a:ext>
                </a:extLst>
              </a:blip>
              <a:srcRect l="52526"/>
              <a:stretch/>
            </p:blipFill>
            <p:spPr>
              <a:xfrm flipH="1">
                <a:off x="3996752" y="5803591"/>
                <a:ext cx="774755" cy="914399"/>
              </a:xfrm>
              <a:prstGeom prst="rect">
                <a:avLst/>
              </a:prstGeom>
            </p:spPr>
          </p:pic>
        </p:grpSp>
        <p:grpSp>
          <p:nvGrpSpPr>
            <p:cNvPr id="1399" name="Group 1398">
              <a:extLst>
                <a:ext uri="{FF2B5EF4-FFF2-40B4-BE49-F238E27FC236}">
                  <a16:creationId xmlns:a16="http://schemas.microsoft.com/office/drawing/2014/main" id="{5193E68D-E2F7-C2D3-7B2C-82E594D5D031}"/>
                </a:ext>
              </a:extLst>
            </p:cNvPr>
            <p:cNvGrpSpPr/>
            <p:nvPr/>
          </p:nvGrpSpPr>
          <p:grpSpPr>
            <a:xfrm>
              <a:off x="3781529" y="5242419"/>
              <a:ext cx="320983" cy="255269"/>
              <a:chOff x="-1913346" y="5537583"/>
              <a:chExt cx="1149796" cy="914400"/>
            </a:xfrm>
          </p:grpSpPr>
          <p:pic>
            <p:nvPicPr>
              <p:cNvPr id="1403" name="Graphic 1402" descr="Repeat outline">
                <a:extLst>
                  <a:ext uri="{FF2B5EF4-FFF2-40B4-BE49-F238E27FC236}">
                    <a16:creationId xmlns:a16="http://schemas.microsoft.com/office/drawing/2014/main" id="{81EB8B85-652D-10AF-2CF9-B50AAA5D03D4}"/>
                  </a:ext>
                </a:extLst>
              </p:cNvPr>
              <p:cNvPicPr>
                <a:picLocks noChangeAspect="1"/>
              </p:cNvPicPr>
              <p:nvPr/>
            </p:nvPicPr>
            <p:blipFill>
              <a:blip r:embed="rId27">
                <a:extLst>
                  <a:ext uri="{96DAC541-7B7A-43D3-8B79-37D633B846F1}">
                    <asvg:svgBlip xmlns:asvg="http://schemas.microsoft.com/office/drawing/2016/SVG/main" r:embed="rId28"/>
                  </a:ext>
                </a:extLst>
              </a:blip>
              <a:stretch>
                <a:fillRect/>
              </a:stretch>
            </p:blipFill>
            <p:spPr>
              <a:xfrm rot="5400000">
                <a:off x="-1677950" y="5537583"/>
                <a:ext cx="914400" cy="914400"/>
              </a:xfrm>
              <a:prstGeom prst="rect">
                <a:avLst/>
              </a:prstGeom>
            </p:spPr>
          </p:pic>
          <p:pic>
            <p:nvPicPr>
              <p:cNvPr id="1404" name="Graphic 1403" descr="Merger with solid fill">
                <a:extLst>
                  <a:ext uri="{FF2B5EF4-FFF2-40B4-BE49-F238E27FC236}">
                    <a16:creationId xmlns:a16="http://schemas.microsoft.com/office/drawing/2014/main" id="{3F67A733-8272-69E6-6DE7-2331CCCB808A}"/>
                  </a:ext>
                </a:extLst>
              </p:cNvPr>
              <p:cNvPicPr>
                <a:picLocks noChangeAspect="1"/>
              </p:cNvPicPr>
              <p:nvPr/>
            </p:nvPicPr>
            <p:blipFill>
              <a:blip r:embed="rId29">
                <a:extLst>
                  <a:ext uri="{96DAC541-7B7A-43D3-8B79-37D633B846F1}">
                    <asvg:svgBlip xmlns:asvg="http://schemas.microsoft.com/office/drawing/2016/SVG/main" r:embed="rId30"/>
                  </a:ext>
                </a:extLst>
              </a:blip>
              <a:stretch>
                <a:fillRect/>
              </a:stretch>
            </p:blipFill>
            <p:spPr>
              <a:xfrm>
                <a:off x="-1913346" y="5537583"/>
                <a:ext cx="914400" cy="914400"/>
              </a:xfrm>
              <a:prstGeom prst="rect">
                <a:avLst/>
              </a:prstGeom>
            </p:spPr>
          </p:pic>
        </p:grpSp>
        <p:sp>
          <p:nvSpPr>
            <p:cNvPr id="1400" name="TextBox 1399">
              <a:extLst>
                <a:ext uri="{FF2B5EF4-FFF2-40B4-BE49-F238E27FC236}">
                  <a16:creationId xmlns:a16="http://schemas.microsoft.com/office/drawing/2014/main" id="{778C3104-3155-7AA8-BF18-823B1C9607F1}"/>
                </a:ext>
              </a:extLst>
            </p:cNvPr>
            <p:cNvSpPr txBox="1"/>
            <p:nvPr/>
          </p:nvSpPr>
          <p:spPr>
            <a:xfrm>
              <a:off x="3698759" y="4623584"/>
              <a:ext cx="498904" cy="138499"/>
            </a:xfrm>
            <a:prstGeom prst="rect">
              <a:avLst/>
            </a:prstGeom>
            <a:noFill/>
          </p:spPr>
          <p:txBody>
            <a:bodyPr wrap="square" lIns="0" tIns="0" rIns="0" bIns="0" rtlCol="0">
              <a:spAutoFit/>
            </a:bodyPr>
            <a:lstStyle/>
            <a:p>
              <a:pPr algn="ctr"/>
              <a:r>
                <a:rPr lang="en-US" sz="900" dirty="0"/>
                <a:t>Rerank</a:t>
              </a:r>
            </a:p>
          </p:txBody>
        </p:sp>
        <p:sp>
          <p:nvSpPr>
            <p:cNvPr id="1401" name="TextBox 1400">
              <a:extLst>
                <a:ext uri="{FF2B5EF4-FFF2-40B4-BE49-F238E27FC236}">
                  <a16:creationId xmlns:a16="http://schemas.microsoft.com/office/drawing/2014/main" id="{5DD6A1A6-1E62-79AE-C065-9BA42F20B26B}"/>
                </a:ext>
              </a:extLst>
            </p:cNvPr>
            <p:cNvSpPr txBox="1"/>
            <p:nvPr/>
          </p:nvSpPr>
          <p:spPr>
            <a:xfrm>
              <a:off x="3569700" y="4975661"/>
              <a:ext cx="754611" cy="138499"/>
            </a:xfrm>
            <a:prstGeom prst="rect">
              <a:avLst/>
            </a:prstGeom>
            <a:noFill/>
          </p:spPr>
          <p:txBody>
            <a:bodyPr wrap="square" lIns="0" tIns="0" rIns="0" bIns="0" rtlCol="0">
              <a:spAutoFit/>
            </a:bodyPr>
            <a:lstStyle/>
            <a:p>
              <a:pPr algn="ctr"/>
              <a:r>
                <a:rPr lang="en-US" sz="900" dirty="0"/>
                <a:t>Summary</a:t>
              </a:r>
            </a:p>
          </p:txBody>
        </p:sp>
        <p:sp>
          <p:nvSpPr>
            <p:cNvPr id="1402" name="TextBox 1401">
              <a:extLst>
                <a:ext uri="{FF2B5EF4-FFF2-40B4-BE49-F238E27FC236}">
                  <a16:creationId xmlns:a16="http://schemas.microsoft.com/office/drawing/2014/main" id="{17CA0405-6C75-7A35-AAA0-D61049CA87D2}"/>
                </a:ext>
              </a:extLst>
            </p:cNvPr>
            <p:cNvSpPr txBox="1"/>
            <p:nvPr/>
          </p:nvSpPr>
          <p:spPr>
            <a:xfrm>
              <a:off x="3586845" y="5502264"/>
              <a:ext cx="754611" cy="138499"/>
            </a:xfrm>
            <a:prstGeom prst="rect">
              <a:avLst/>
            </a:prstGeom>
            <a:noFill/>
          </p:spPr>
          <p:txBody>
            <a:bodyPr wrap="square" lIns="0" tIns="0" rIns="0" bIns="0" rtlCol="0">
              <a:spAutoFit/>
            </a:bodyPr>
            <a:lstStyle/>
            <a:p>
              <a:pPr algn="ctr"/>
              <a:r>
                <a:rPr lang="en-US" sz="900" dirty="0"/>
                <a:t>Fusion</a:t>
              </a:r>
            </a:p>
          </p:txBody>
        </p:sp>
      </p:grpSp>
      <p:sp>
        <p:nvSpPr>
          <p:cNvPr id="2" name="Title 1">
            <a:extLst>
              <a:ext uri="{FF2B5EF4-FFF2-40B4-BE49-F238E27FC236}">
                <a16:creationId xmlns:a16="http://schemas.microsoft.com/office/drawing/2014/main" id="{7BAB3E05-EAE7-B2DA-D7E0-484437B2E747}"/>
              </a:ext>
            </a:extLst>
          </p:cNvPr>
          <p:cNvSpPr>
            <a:spLocks noGrp="1"/>
          </p:cNvSpPr>
          <p:nvPr>
            <p:ph type="title"/>
          </p:nvPr>
        </p:nvSpPr>
        <p:spPr>
          <a:xfrm>
            <a:off x="572493" y="238539"/>
            <a:ext cx="11018520" cy="1434415"/>
          </a:xfrm>
        </p:spPr>
        <p:txBody>
          <a:bodyPr vert="horz" lIns="91440" tIns="45720" rIns="91440" bIns="45720" rtlCol="0" anchor="b">
            <a:normAutofit/>
          </a:bodyPr>
          <a:lstStyle/>
          <a:p>
            <a:r>
              <a:rPr lang="en-US" sz="5400" dirty="0"/>
              <a:t>Advanced RAG Engineering</a:t>
            </a:r>
          </a:p>
        </p:txBody>
      </p:sp>
      <p:sp>
        <p:nvSpPr>
          <p:cNvPr id="1035" name="sketchy line">
            <a:extLst>
              <a:ext uri="{FF2B5EF4-FFF2-40B4-BE49-F238E27FC236}">
                <a16:creationId xmlns:a16="http://schemas.microsoft.com/office/drawing/2014/main" id="{E803F735-6A4C-2350-1AE7-C7F55E46AC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a:extLst>
              <a:ext uri="{FF2B5EF4-FFF2-40B4-BE49-F238E27FC236}">
                <a16:creationId xmlns:a16="http://schemas.microsoft.com/office/drawing/2014/main" id="{57891CF6-0C39-AA57-7E1C-74141C35A1F4}"/>
              </a:ext>
            </a:extLst>
          </p:cNvPr>
          <p:cNvSpPr/>
          <p:nvPr/>
        </p:nvSpPr>
        <p:spPr>
          <a:xfrm rot="21230397">
            <a:off x="1461741" y="4574410"/>
            <a:ext cx="1747851" cy="687435"/>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1200" dirty="0"/>
              <a:t>Dedup</a:t>
            </a:r>
          </a:p>
          <a:p>
            <a:pPr algn="ctr"/>
            <a:r>
              <a:rPr lang="en-US" sz="1200" dirty="0"/>
              <a:t>Data cleaning</a:t>
            </a:r>
          </a:p>
          <a:p>
            <a:pPr algn="ctr"/>
            <a:r>
              <a:rPr lang="en-US" sz="1200" dirty="0"/>
              <a:t>PII/PHI Anonymization</a:t>
            </a:r>
          </a:p>
          <a:p>
            <a:pPr algn="ctr"/>
            <a:r>
              <a:rPr lang="en-US" sz="1200" dirty="0"/>
              <a:t>Document Parsers</a:t>
            </a:r>
          </a:p>
        </p:txBody>
      </p:sp>
      <p:sp>
        <p:nvSpPr>
          <p:cNvPr id="1024" name="Rectangle 1023">
            <a:extLst>
              <a:ext uri="{FF2B5EF4-FFF2-40B4-BE49-F238E27FC236}">
                <a16:creationId xmlns:a16="http://schemas.microsoft.com/office/drawing/2014/main" id="{B19ED9F2-0343-1D96-7006-16C545E5DEE1}"/>
              </a:ext>
            </a:extLst>
          </p:cNvPr>
          <p:cNvSpPr/>
          <p:nvPr/>
        </p:nvSpPr>
        <p:spPr>
          <a:xfrm rot="21230397">
            <a:off x="3174441" y="3173739"/>
            <a:ext cx="1747851" cy="844943"/>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1200" dirty="0"/>
              <a:t>Chunking size, Overlap &amp;</a:t>
            </a:r>
          </a:p>
          <a:p>
            <a:pPr algn="ctr"/>
            <a:r>
              <a:rPr lang="en-US" sz="1200" dirty="0"/>
              <a:t>Method, Judge</a:t>
            </a:r>
            <a:br>
              <a:rPr lang="en-US" sz="1200" dirty="0"/>
            </a:br>
            <a:r>
              <a:rPr lang="en-US" sz="1200" dirty="0"/>
              <a:t>Multiple indexes</a:t>
            </a:r>
          </a:p>
          <a:p>
            <a:pPr algn="ctr"/>
            <a:r>
              <a:rPr lang="en-US" sz="1200" dirty="0"/>
              <a:t>Rule-based-retrieval</a:t>
            </a:r>
          </a:p>
        </p:txBody>
      </p:sp>
      <p:sp>
        <p:nvSpPr>
          <p:cNvPr id="1026" name="Rectangle 1025">
            <a:extLst>
              <a:ext uri="{FF2B5EF4-FFF2-40B4-BE49-F238E27FC236}">
                <a16:creationId xmlns:a16="http://schemas.microsoft.com/office/drawing/2014/main" id="{0B3A49C1-B08B-F859-4EE3-CDFA49167702}"/>
              </a:ext>
            </a:extLst>
          </p:cNvPr>
          <p:cNvSpPr/>
          <p:nvPr/>
        </p:nvSpPr>
        <p:spPr>
          <a:xfrm rot="21230397">
            <a:off x="4455899" y="1868600"/>
            <a:ext cx="1747851" cy="1251699"/>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1200" dirty="0"/>
              <a:t>Top K, Similarity algorithm</a:t>
            </a:r>
          </a:p>
          <a:p>
            <a:pPr algn="ctr"/>
            <a:r>
              <a:rPr lang="en-US" sz="1200" dirty="0"/>
              <a:t>Metadata Filtering</a:t>
            </a:r>
          </a:p>
          <a:p>
            <a:pPr algn="ctr"/>
            <a:r>
              <a:rPr lang="en-US" sz="1200" dirty="0"/>
              <a:t>Guardrails</a:t>
            </a:r>
          </a:p>
          <a:p>
            <a:pPr algn="ctr"/>
            <a:r>
              <a:rPr lang="en-US" sz="1200" dirty="0"/>
              <a:t>Full-Text Search</a:t>
            </a:r>
            <a:br>
              <a:rPr lang="en-US" sz="1200" dirty="0"/>
            </a:br>
            <a:r>
              <a:rPr lang="en-US" sz="1200" dirty="0"/>
              <a:t>Query Construction</a:t>
            </a:r>
          </a:p>
          <a:p>
            <a:pPr algn="ctr"/>
            <a:r>
              <a:rPr lang="en-US" sz="1200" dirty="0"/>
              <a:t>Retrieval Window</a:t>
            </a:r>
          </a:p>
        </p:txBody>
      </p:sp>
      <p:sp>
        <p:nvSpPr>
          <p:cNvPr id="1027" name="Rectangle 1026">
            <a:extLst>
              <a:ext uri="{FF2B5EF4-FFF2-40B4-BE49-F238E27FC236}">
                <a16:creationId xmlns:a16="http://schemas.microsoft.com/office/drawing/2014/main" id="{91CBEF41-EF98-6B67-4EE5-F7896DC8CB9E}"/>
              </a:ext>
            </a:extLst>
          </p:cNvPr>
          <p:cNvSpPr/>
          <p:nvPr/>
        </p:nvSpPr>
        <p:spPr>
          <a:xfrm rot="21230397">
            <a:off x="6471717" y="1540956"/>
            <a:ext cx="1747851" cy="1569408"/>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1200" dirty="0"/>
              <a:t>Prompt Engineering</a:t>
            </a:r>
          </a:p>
          <a:p>
            <a:pPr algn="ctr"/>
            <a:r>
              <a:rPr lang="en-US" sz="1200" dirty="0"/>
              <a:t>RAG Techniques (CoT, ReAct, ReWOO, HyDE, Reflection)</a:t>
            </a:r>
          </a:p>
          <a:p>
            <a:pPr algn="ctr"/>
            <a:r>
              <a:rPr lang="en-US" sz="1200" dirty="0"/>
              <a:t>Memory, Planner</a:t>
            </a:r>
          </a:p>
          <a:p>
            <a:pPr algn="ctr"/>
            <a:r>
              <a:rPr lang="en-US" sz="1200" dirty="0"/>
              <a:t>Step-Back Prompting</a:t>
            </a:r>
          </a:p>
          <a:p>
            <a:pPr algn="ctr"/>
            <a:r>
              <a:rPr lang="en-US" sz="1200" dirty="0"/>
              <a:t>Code Generation &amp; Execution</a:t>
            </a:r>
          </a:p>
        </p:txBody>
      </p:sp>
      <p:sp>
        <p:nvSpPr>
          <p:cNvPr id="1028" name="Rectangle 1027">
            <a:extLst>
              <a:ext uri="{FF2B5EF4-FFF2-40B4-BE49-F238E27FC236}">
                <a16:creationId xmlns:a16="http://schemas.microsoft.com/office/drawing/2014/main" id="{BFA9B9EB-54CC-9DD9-F391-6D80D36BC409}"/>
              </a:ext>
            </a:extLst>
          </p:cNvPr>
          <p:cNvSpPr/>
          <p:nvPr/>
        </p:nvSpPr>
        <p:spPr>
          <a:xfrm rot="21230397">
            <a:off x="6308012" y="4483569"/>
            <a:ext cx="1747851" cy="1021738"/>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1200" dirty="0"/>
              <a:t>Model temperature</a:t>
            </a:r>
          </a:p>
          <a:p>
            <a:pPr algn="ctr"/>
            <a:r>
              <a:rPr lang="en-US" sz="1200" dirty="0"/>
              <a:t>Guardrails (Again)</a:t>
            </a:r>
            <a:br>
              <a:rPr lang="en-US" sz="1200" dirty="0"/>
            </a:br>
            <a:r>
              <a:rPr lang="en-US" sz="1200" dirty="0"/>
              <a:t>Critique Selection</a:t>
            </a:r>
          </a:p>
          <a:p>
            <a:pPr algn="ctr"/>
            <a:r>
              <a:rPr lang="en-US" sz="1200" dirty="0"/>
              <a:t>Domain Knowledge LLM</a:t>
            </a:r>
          </a:p>
          <a:p>
            <a:pPr algn="ctr"/>
            <a:r>
              <a:rPr lang="en-US" sz="1200" dirty="0"/>
              <a:t>Fine-tune LLM</a:t>
            </a:r>
          </a:p>
        </p:txBody>
      </p:sp>
      <p:sp>
        <p:nvSpPr>
          <p:cNvPr id="1029" name="Rectangle 1028">
            <a:extLst>
              <a:ext uri="{FF2B5EF4-FFF2-40B4-BE49-F238E27FC236}">
                <a16:creationId xmlns:a16="http://schemas.microsoft.com/office/drawing/2014/main" id="{C9EC355D-60C7-438F-1E18-48F2F74B7592}"/>
              </a:ext>
            </a:extLst>
          </p:cNvPr>
          <p:cNvSpPr/>
          <p:nvPr/>
        </p:nvSpPr>
        <p:spPr>
          <a:xfrm rot="21230397">
            <a:off x="8190292" y="3919379"/>
            <a:ext cx="1747851" cy="896593"/>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1200" dirty="0"/>
              <a:t>Human feedback</a:t>
            </a:r>
          </a:p>
          <a:p>
            <a:pPr algn="ctr"/>
            <a:r>
              <a:rPr lang="en-US" sz="1200" dirty="0"/>
              <a:t>Anonymization (Again)</a:t>
            </a:r>
          </a:p>
          <a:p>
            <a:pPr algn="ctr"/>
            <a:r>
              <a:rPr lang="en-US" sz="1200" dirty="0"/>
              <a:t>Saving Strategies</a:t>
            </a:r>
          </a:p>
          <a:p>
            <a:pPr algn="ctr"/>
            <a:r>
              <a:rPr lang="en-US" sz="1200" dirty="0"/>
              <a:t>Tracing &amp; Evaluation</a:t>
            </a:r>
          </a:p>
        </p:txBody>
      </p:sp>
      <p:sp>
        <p:nvSpPr>
          <p:cNvPr id="1031" name="Rectangle 1030">
            <a:extLst>
              <a:ext uri="{FF2B5EF4-FFF2-40B4-BE49-F238E27FC236}">
                <a16:creationId xmlns:a16="http://schemas.microsoft.com/office/drawing/2014/main" id="{C3561DBF-A3FA-AD5C-6115-595E56147055}"/>
              </a:ext>
            </a:extLst>
          </p:cNvPr>
          <p:cNvSpPr/>
          <p:nvPr/>
        </p:nvSpPr>
        <p:spPr>
          <a:xfrm rot="21230397">
            <a:off x="2038790" y="2479280"/>
            <a:ext cx="1747851" cy="687435"/>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1200" dirty="0"/>
              <a:t>Query Transformation</a:t>
            </a:r>
          </a:p>
          <a:p>
            <a:pPr algn="ctr"/>
            <a:r>
              <a:rPr lang="en-US" sz="1200" dirty="0"/>
              <a:t>Sub-Query, Multi-Query</a:t>
            </a:r>
          </a:p>
        </p:txBody>
      </p:sp>
      <p:pic>
        <p:nvPicPr>
          <p:cNvPr id="4" name="Graphic 3" descr="Database with solid fill">
            <a:extLst>
              <a:ext uri="{FF2B5EF4-FFF2-40B4-BE49-F238E27FC236}">
                <a16:creationId xmlns:a16="http://schemas.microsoft.com/office/drawing/2014/main" id="{2CDEDC96-D2D5-F84F-3B21-2973CD5680F2}"/>
              </a:ext>
            </a:extLst>
          </p:cNvPr>
          <p:cNvPicPr>
            <a:picLocks noChangeAspect="1"/>
          </p:cNvPicPr>
          <p:nvPr/>
        </p:nvPicPr>
        <p:blipFill>
          <a:blip r:embed="rId31">
            <a:extLst>
              <a:ext uri="{96DAC541-7B7A-43D3-8B79-37D633B846F1}">
                <asvg:svgBlip xmlns:asvg="http://schemas.microsoft.com/office/drawing/2016/SVG/main" r:embed="rId32"/>
              </a:ext>
            </a:extLst>
          </a:blip>
          <a:stretch>
            <a:fillRect/>
          </a:stretch>
        </p:blipFill>
        <p:spPr>
          <a:xfrm>
            <a:off x="3867632" y="4255817"/>
            <a:ext cx="223955" cy="223955"/>
          </a:xfrm>
          <a:prstGeom prst="rect">
            <a:avLst/>
          </a:prstGeom>
        </p:spPr>
      </p:pic>
      <p:sp>
        <p:nvSpPr>
          <p:cNvPr id="5" name="Data 64">
            <a:extLst>
              <a:ext uri="{FF2B5EF4-FFF2-40B4-BE49-F238E27FC236}">
                <a16:creationId xmlns:a16="http://schemas.microsoft.com/office/drawing/2014/main" id="{2B099B91-AF28-1709-DA33-66D7C84D83CD}"/>
              </a:ext>
            </a:extLst>
          </p:cNvPr>
          <p:cNvSpPr/>
          <p:nvPr/>
        </p:nvSpPr>
        <p:spPr>
          <a:xfrm rot="5400000">
            <a:off x="3844672" y="4398246"/>
            <a:ext cx="162910" cy="83606"/>
          </a:xfrm>
          <a:custGeom>
            <a:avLst/>
            <a:gdLst>
              <a:gd name="connsiteX0" fmla="*/ 0 w 10000"/>
              <a:gd name="connsiteY0" fmla="*/ 10000 h 10000"/>
              <a:gd name="connsiteX1" fmla="*/ 2000 w 10000"/>
              <a:gd name="connsiteY1" fmla="*/ 0 h 10000"/>
              <a:gd name="connsiteX2" fmla="*/ 10000 w 10000"/>
              <a:gd name="connsiteY2" fmla="*/ 0 h 10000"/>
              <a:gd name="connsiteX3" fmla="*/ 8000 w 10000"/>
              <a:gd name="connsiteY3" fmla="*/ 10000 h 10000"/>
              <a:gd name="connsiteX4" fmla="*/ 0 w 10000"/>
              <a:gd name="connsiteY4" fmla="*/ 10000 h 10000"/>
              <a:gd name="connsiteX0" fmla="*/ 0 w 10000"/>
              <a:gd name="connsiteY0" fmla="*/ 10000 h 10000"/>
              <a:gd name="connsiteX1" fmla="*/ 2331 w 10000"/>
              <a:gd name="connsiteY1" fmla="*/ 0 h 10000"/>
              <a:gd name="connsiteX2" fmla="*/ 10000 w 10000"/>
              <a:gd name="connsiteY2" fmla="*/ 0 h 10000"/>
              <a:gd name="connsiteX3" fmla="*/ 8000 w 10000"/>
              <a:gd name="connsiteY3" fmla="*/ 10000 h 10000"/>
              <a:gd name="connsiteX4" fmla="*/ 0 w 10000"/>
              <a:gd name="connsiteY4" fmla="*/ 10000 h 10000"/>
              <a:gd name="connsiteX0" fmla="*/ 0 w 10000"/>
              <a:gd name="connsiteY0" fmla="*/ 10000 h 10000"/>
              <a:gd name="connsiteX1" fmla="*/ 2331 w 10000"/>
              <a:gd name="connsiteY1" fmla="*/ 0 h 10000"/>
              <a:gd name="connsiteX2" fmla="*/ 10000 w 10000"/>
              <a:gd name="connsiteY2" fmla="*/ 0 h 10000"/>
              <a:gd name="connsiteX3" fmla="*/ 7669 w 10000"/>
              <a:gd name="connsiteY3" fmla="*/ 9893 h 10000"/>
              <a:gd name="connsiteX4" fmla="*/ 0 w 10000"/>
              <a:gd name="connsiteY4" fmla="*/ 1000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0" y="10000"/>
                </a:moveTo>
                <a:lnTo>
                  <a:pt x="2331" y="0"/>
                </a:lnTo>
                <a:lnTo>
                  <a:pt x="10000" y="0"/>
                </a:lnTo>
                <a:lnTo>
                  <a:pt x="7669" y="9893"/>
                </a:lnTo>
                <a:lnTo>
                  <a:pt x="0" y="10000"/>
                </a:lnTo>
                <a:close/>
              </a:path>
            </a:pathLst>
          </a:custGeom>
          <a:solidFill>
            <a:srgbClr val="01010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Graphic 5" descr="Cube with solid fill">
            <a:extLst>
              <a:ext uri="{FF2B5EF4-FFF2-40B4-BE49-F238E27FC236}">
                <a16:creationId xmlns:a16="http://schemas.microsoft.com/office/drawing/2014/main" id="{E9E50250-4CB7-B784-F2B6-EAB894337920}"/>
              </a:ext>
            </a:extLst>
          </p:cNvPr>
          <p:cNvPicPr>
            <a:picLocks noChangeAspect="1"/>
          </p:cNvPicPr>
          <p:nvPr/>
        </p:nvPicPr>
        <p:blipFill>
          <a:blip r:embed="rId33">
            <a:extLst>
              <a:ext uri="{96DAC541-7B7A-43D3-8B79-37D633B846F1}">
                <asvg:svgBlip xmlns:asvg="http://schemas.microsoft.com/office/drawing/2016/SVG/main" r:embed="rId34"/>
              </a:ext>
            </a:extLst>
          </a:blip>
          <a:stretch>
            <a:fillRect/>
          </a:stretch>
        </p:blipFill>
        <p:spPr>
          <a:xfrm>
            <a:off x="3739202" y="4324132"/>
            <a:ext cx="258491" cy="258490"/>
          </a:xfrm>
          <a:prstGeom prst="rect">
            <a:avLst/>
          </a:prstGeom>
        </p:spPr>
      </p:pic>
      <p:sp>
        <p:nvSpPr>
          <p:cNvPr id="1025" name="Rectangle 1024">
            <a:extLst>
              <a:ext uri="{FF2B5EF4-FFF2-40B4-BE49-F238E27FC236}">
                <a16:creationId xmlns:a16="http://schemas.microsoft.com/office/drawing/2014/main" id="{668A1B88-A4A7-AB2B-75A4-F0CCE00A8F0B}"/>
              </a:ext>
            </a:extLst>
          </p:cNvPr>
          <p:cNvSpPr/>
          <p:nvPr/>
        </p:nvSpPr>
        <p:spPr>
          <a:xfrm rot="21230397">
            <a:off x="3333403" y="4503848"/>
            <a:ext cx="1747851" cy="1385292"/>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1200" dirty="0"/>
              <a:t>Embedding Model</a:t>
            </a:r>
          </a:p>
          <a:p>
            <a:pPr algn="ctr"/>
            <a:r>
              <a:rPr lang="en-US" sz="1200" dirty="0"/>
              <a:t>Chat Language, Context Size, Apply Metadata</a:t>
            </a:r>
          </a:p>
          <a:p>
            <a:pPr algn="ctr"/>
            <a:r>
              <a:rPr lang="en-US" sz="1200" dirty="0"/>
              <a:t>Hierarchical index of linked chunks</a:t>
            </a:r>
          </a:p>
          <a:p>
            <a:pPr algn="ctr"/>
            <a:r>
              <a:rPr lang="en-US" sz="1200" dirty="0"/>
              <a:t>Semantic Layer, Stacking technique</a:t>
            </a:r>
          </a:p>
        </p:txBody>
      </p:sp>
      <p:sp>
        <p:nvSpPr>
          <p:cNvPr id="3" name="TextBox 2">
            <a:extLst>
              <a:ext uri="{FF2B5EF4-FFF2-40B4-BE49-F238E27FC236}">
                <a16:creationId xmlns:a16="http://schemas.microsoft.com/office/drawing/2014/main" id="{73015D2B-E28F-143F-7F0D-E6914317933C}"/>
              </a:ext>
            </a:extLst>
          </p:cNvPr>
          <p:cNvSpPr txBox="1"/>
          <p:nvPr/>
        </p:nvSpPr>
        <p:spPr>
          <a:xfrm>
            <a:off x="0" y="6409444"/>
            <a:ext cx="3443817" cy="369332"/>
          </a:xfrm>
          <a:prstGeom prst="rect">
            <a:avLst/>
          </a:prstGeom>
          <a:noFill/>
        </p:spPr>
        <p:txBody>
          <a:bodyPr wrap="square">
            <a:spAutoFit/>
          </a:bodyPr>
          <a:lstStyle/>
          <a:p>
            <a:r>
              <a:rPr lang="en-US" dirty="0"/>
              <a:t>https://arxiv.org/abs/2312.10997</a:t>
            </a:r>
          </a:p>
        </p:txBody>
      </p:sp>
      <p:sp>
        <p:nvSpPr>
          <p:cNvPr id="7" name="Rectangle 6">
            <a:extLst>
              <a:ext uri="{FF2B5EF4-FFF2-40B4-BE49-F238E27FC236}">
                <a16:creationId xmlns:a16="http://schemas.microsoft.com/office/drawing/2014/main" id="{F2545E4B-765C-33E3-F1F4-80FF0B7494D4}"/>
              </a:ext>
            </a:extLst>
          </p:cNvPr>
          <p:cNvSpPr/>
          <p:nvPr/>
        </p:nvSpPr>
        <p:spPr>
          <a:xfrm>
            <a:off x="9823269" y="2473234"/>
            <a:ext cx="1097280" cy="646874"/>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C7366BC8-CCF7-3284-3435-B71507075020}"/>
              </a:ext>
            </a:extLst>
          </p:cNvPr>
          <p:cNvSpPr txBox="1"/>
          <p:nvPr/>
        </p:nvSpPr>
        <p:spPr>
          <a:xfrm>
            <a:off x="9737677" y="6389738"/>
            <a:ext cx="2032173" cy="215444"/>
          </a:xfrm>
          <a:prstGeom prst="rect">
            <a:avLst/>
          </a:prstGeom>
          <a:noFill/>
        </p:spPr>
        <p:txBody>
          <a:bodyPr wrap="square" lIns="0" tIns="0" rIns="0" bIns="0">
            <a:spAutoFit/>
          </a:bodyPr>
          <a:lstStyle/>
          <a:p>
            <a:pPr algn="r"/>
            <a:r>
              <a:rPr lang="en-US" sz="1400" dirty="0"/>
              <a:t>https://</a:t>
            </a:r>
            <a:r>
              <a:rPr lang="en-US" sz="1400" dirty="0" err="1"/>
              <a:t>linktr.ee</a:t>
            </a:r>
            <a:r>
              <a:rPr lang="en-US" sz="1400" dirty="0"/>
              <a:t>/</a:t>
            </a:r>
            <a:r>
              <a:rPr lang="en-US" sz="1400" dirty="0" err="1"/>
              <a:t>qdrddr</a:t>
            </a:r>
            <a:endParaRPr lang="en-US" sz="1400" dirty="0"/>
          </a:p>
        </p:txBody>
      </p:sp>
    </p:spTree>
    <p:extLst>
      <p:ext uri="{BB962C8B-B14F-4D97-AF65-F5344CB8AC3E}">
        <p14:creationId xmlns:p14="http://schemas.microsoft.com/office/powerpoint/2010/main" val="398648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1000"/>
                                  </p:stCondLst>
                                  <p:childTnLst>
                                    <p:set>
                                      <p:cBhvr>
                                        <p:cTn id="6" dur="1" fill="hold">
                                          <p:stCondLst>
                                            <p:cond delay="0"/>
                                          </p:stCondLst>
                                        </p:cTn>
                                        <p:tgtEl>
                                          <p:spTgt spid="1031"/>
                                        </p:tgtEl>
                                        <p:attrNameLst>
                                          <p:attrName>style.visibility</p:attrName>
                                        </p:attrNameLst>
                                      </p:cBhvr>
                                      <p:to>
                                        <p:strVal val="visible"/>
                                      </p:to>
                                    </p:set>
                                    <p:animEffect transition="in" filter="blinds(horizontal)">
                                      <p:cBhvr>
                                        <p:cTn id="7" dur="500"/>
                                        <p:tgtEl>
                                          <p:spTgt spid="1031"/>
                                        </p:tgtEl>
                                      </p:cBhvr>
                                    </p:animEffect>
                                  </p:childTnLst>
                                </p:cTn>
                              </p:par>
                            </p:childTnLst>
                          </p:cTn>
                        </p:par>
                        <p:par>
                          <p:cTn id="8" fill="hold">
                            <p:stCondLst>
                              <p:cond delay="1500"/>
                            </p:stCondLst>
                            <p:childTnLst>
                              <p:par>
                                <p:cTn id="9" presetID="3" presetClass="entr" presetSubtype="10" fill="hold" grpId="0" nodeType="afterEffect">
                                  <p:stCondLst>
                                    <p:cond delay="500"/>
                                  </p:stCondLst>
                                  <p:childTnLst>
                                    <p:set>
                                      <p:cBhvr>
                                        <p:cTn id="10" dur="1" fill="hold">
                                          <p:stCondLst>
                                            <p:cond delay="0"/>
                                          </p:stCondLst>
                                        </p:cTn>
                                        <p:tgtEl>
                                          <p:spTgt spid="63"/>
                                        </p:tgtEl>
                                        <p:attrNameLst>
                                          <p:attrName>style.visibility</p:attrName>
                                        </p:attrNameLst>
                                      </p:cBhvr>
                                      <p:to>
                                        <p:strVal val="visible"/>
                                      </p:to>
                                    </p:set>
                                    <p:animEffect transition="in" filter="blinds(horizontal)">
                                      <p:cBhvr>
                                        <p:cTn id="11" dur="500"/>
                                        <p:tgtEl>
                                          <p:spTgt spid="63"/>
                                        </p:tgtEl>
                                      </p:cBhvr>
                                    </p:animEffect>
                                  </p:childTnLst>
                                </p:cTn>
                              </p:par>
                            </p:childTnLst>
                          </p:cTn>
                        </p:par>
                        <p:par>
                          <p:cTn id="12" fill="hold">
                            <p:stCondLst>
                              <p:cond delay="2500"/>
                            </p:stCondLst>
                            <p:childTnLst>
                              <p:par>
                                <p:cTn id="13" presetID="3" presetClass="entr" presetSubtype="10" fill="hold" grpId="0" nodeType="afterEffect">
                                  <p:stCondLst>
                                    <p:cond delay="500"/>
                                  </p:stCondLst>
                                  <p:childTnLst>
                                    <p:set>
                                      <p:cBhvr>
                                        <p:cTn id="14" dur="1" fill="hold">
                                          <p:stCondLst>
                                            <p:cond delay="0"/>
                                          </p:stCondLst>
                                        </p:cTn>
                                        <p:tgtEl>
                                          <p:spTgt spid="1024"/>
                                        </p:tgtEl>
                                        <p:attrNameLst>
                                          <p:attrName>style.visibility</p:attrName>
                                        </p:attrNameLst>
                                      </p:cBhvr>
                                      <p:to>
                                        <p:strVal val="visible"/>
                                      </p:to>
                                    </p:set>
                                    <p:animEffect transition="in" filter="blinds(horizontal)">
                                      <p:cBhvr>
                                        <p:cTn id="15" dur="500"/>
                                        <p:tgtEl>
                                          <p:spTgt spid="1024"/>
                                        </p:tgtEl>
                                      </p:cBhvr>
                                    </p:animEffect>
                                  </p:childTnLst>
                                </p:cTn>
                              </p:par>
                            </p:childTnLst>
                          </p:cTn>
                        </p:par>
                        <p:par>
                          <p:cTn id="16" fill="hold">
                            <p:stCondLst>
                              <p:cond delay="3500"/>
                            </p:stCondLst>
                            <p:childTnLst>
                              <p:par>
                                <p:cTn id="17" presetID="3" presetClass="entr" presetSubtype="10" fill="hold" grpId="0" nodeType="afterEffect">
                                  <p:stCondLst>
                                    <p:cond delay="500"/>
                                  </p:stCondLst>
                                  <p:childTnLst>
                                    <p:set>
                                      <p:cBhvr>
                                        <p:cTn id="18" dur="1" fill="hold">
                                          <p:stCondLst>
                                            <p:cond delay="0"/>
                                          </p:stCondLst>
                                        </p:cTn>
                                        <p:tgtEl>
                                          <p:spTgt spid="1025"/>
                                        </p:tgtEl>
                                        <p:attrNameLst>
                                          <p:attrName>style.visibility</p:attrName>
                                        </p:attrNameLst>
                                      </p:cBhvr>
                                      <p:to>
                                        <p:strVal val="visible"/>
                                      </p:to>
                                    </p:set>
                                    <p:animEffect transition="in" filter="blinds(horizontal)">
                                      <p:cBhvr>
                                        <p:cTn id="19" dur="500"/>
                                        <p:tgtEl>
                                          <p:spTgt spid="1025"/>
                                        </p:tgtEl>
                                      </p:cBhvr>
                                    </p:animEffect>
                                  </p:childTnLst>
                                </p:cTn>
                              </p:par>
                            </p:childTnLst>
                          </p:cTn>
                        </p:par>
                        <p:par>
                          <p:cTn id="20" fill="hold">
                            <p:stCondLst>
                              <p:cond delay="4500"/>
                            </p:stCondLst>
                            <p:childTnLst>
                              <p:par>
                                <p:cTn id="21" presetID="3" presetClass="entr" presetSubtype="10" fill="hold" grpId="0" nodeType="afterEffect">
                                  <p:stCondLst>
                                    <p:cond delay="500"/>
                                  </p:stCondLst>
                                  <p:childTnLst>
                                    <p:set>
                                      <p:cBhvr>
                                        <p:cTn id="22" dur="1" fill="hold">
                                          <p:stCondLst>
                                            <p:cond delay="0"/>
                                          </p:stCondLst>
                                        </p:cTn>
                                        <p:tgtEl>
                                          <p:spTgt spid="1026"/>
                                        </p:tgtEl>
                                        <p:attrNameLst>
                                          <p:attrName>style.visibility</p:attrName>
                                        </p:attrNameLst>
                                      </p:cBhvr>
                                      <p:to>
                                        <p:strVal val="visible"/>
                                      </p:to>
                                    </p:set>
                                    <p:animEffect transition="in" filter="blinds(horizontal)">
                                      <p:cBhvr>
                                        <p:cTn id="23" dur="500"/>
                                        <p:tgtEl>
                                          <p:spTgt spid="1026"/>
                                        </p:tgtEl>
                                      </p:cBhvr>
                                    </p:animEffect>
                                  </p:childTnLst>
                                </p:cTn>
                              </p:par>
                            </p:childTnLst>
                          </p:cTn>
                        </p:par>
                        <p:par>
                          <p:cTn id="24" fill="hold">
                            <p:stCondLst>
                              <p:cond delay="5500"/>
                            </p:stCondLst>
                            <p:childTnLst>
                              <p:par>
                                <p:cTn id="25" presetID="3" presetClass="entr" presetSubtype="10" fill="hold" grpId="0" nodeType="afterEffect">
                                  <p:stCondLst>
                                    <p:cond delay="500"/>
                                  </p:stCondLst>
                                  <p:childTnLst>
                                    <p:set>
                                      <p:cBhvr>
                                        <p:cTn id="26" dur="1" fill="hold">
                                          <p:stCondLst>
                                            <p:cond delay="0"/>
                                          </p:stCondLst>
                                        </p:cTn>
                                        <p:tgtEl>
                                          <p:spTgt spid="1027"/>
                                        </p:tgtEl>
                                        <p:attrNameLst>
                                          <p:attrName>style.visibility</p:attrName>
                                        </p:attrNameLst>
                                      </p:cBhvr>
                                      <p:to>
                                        <p:strVal val="visible"/>
                                      </p:to>
                                    </p:set>
                                    <p:animEffect transition="in" filter="blinds(horizontal)">
                                      <p:cBhvr>
                                        <p:cTn id="27" dur="500"/>
                                        <p:tgtEl>
                                          <p:spTgt spid="1027"/>
                                        </p:tgtEl>
                                      </p:cBhvr>
                                    </p:animEffect>
                                  </p:childTnLst>
                                </p:cTn>
                              </p:par>
                            </p:childTnLst>
                          </p:cTn>
                        </p:par>
                        <p:par>
                          <p:cTn id="28" fill="hold">
                            <p:stCondLst>
                              <p:cond delay="6500"/>
                            </p:stCondLst>
                            <p:childTnLst>
                              <p:par>
                                <p:cTn id="29" presetID="3" presetClass="entr" presetSubtype="10" fill="hold" grpId="0" nodeType="afterEffect">
                                  <p:stCondLst>
                                    <p:cond delay="500"/>
                                  </p:stCondLst>
                                  <p:childTnLst>
                                    <p:set>
                                      <p:cBhvr>
                                        <p:cTn id="30" dur="1" fill="hold">
                                          <p:stCondLst>
                                            <p:cond delay="0"/>
                                          </p:stCondLst>
                                        </p:cTn>
                                        <p:tgtEl>
                                          <p:spTgt spid="1028"/>
                                        </p:tgtEl>
                                        <p:attrNameLst>
                                          <p:attrName>style.visibility</p:attrName>
                                        </p:attrNameLst>
                                      </p:cBhvr>
                                      <p:to>
                                        <p:strVal val="visible"/>
                                      </p:to>
                                    </p:set>
                                    <p:animEffect transition="in" filter="blinds(horizontal)">
                                      <p:cBhvr>
                                        <p:cTn id="31" dur="500"/>
                                        <p:tgtEl>
                                          <p:spTgt spid="1028"/>
                                        </p:tgtEl>
                                      </p:cBhvr>
                                    </p:animEffect>
                                  </p:childTnLst>
                                </p:cTn>
                              </p:par>
                            </p:childTnLst>
                          </p:cTn>
                        </p:par>
                        <p:par>
                          <p:cTn id="32" fill="hold">
                            <p:stCondLst>
                              <p:cond delay="7500"/>
                            </p:stCondLst>
                            <p:childTnLst>
                              <p:par>
                                <p:cTn id="33" presetID="3" presetClass="entr" presetSubtype="10" fill="hold" grpId="0" nodeType="afterEffect">
                                  <p:stCondLst>
                                    <p:cond delay="500"/>
                                  </p:stCondLst>
                                  <p:childTnLst>
                                    <p:set>
                                      <p:cBhvr>
                                        <p:cTn id="34" dur="1" fill="hold">
                                          <p:stCondLst>
                                            <p:cond delay="0"/>
                                          </p:stCondLst>
                                        </p:cTn>
                                        <p:tgtEl>
                                          <p:spTgt spid="1029"/>
                                        </p:tgtEl>
                                        <p:attrNameLst>
                                          <p:attrName>style.visibility</p:attrName>
                                        </p:attrNameLst>
                                      </p:cBhvr>
                                      <p:to>
                                        <p:strVal val="visible"/>
                                      </p:to>
                                    </p:set>
                                    <p:animEffect transition="in" filter="blinds(horizontal)">
                                      <p:cBhvr>
                                        <p:cTn id="35" dur="500"/>
                                        <p:tgtEl>
                                          <p:spTgt spid="1029"/>
                                        </p:tgtEl>
                                      </p:cBhvr>
                                    </p:animEffect>
                                  </p:childTnLst>
                                </p:cTn>
                              </p:par>
                            </p:childTnLst>
                          </p:cTn>
                        </p:par>
                        <p:par>
                          <p:cTn id="36" fill="hold">
                            <p:stCondLst>
                              <p:cond delay="8500"/>
                            </p:stCondLst>
                            <p:childTnLst>
                              <p:par>
                                <p:cTn id="37" presetID="1" presetClass="entr" presetSubtype="0" fill="hold" grpId="0" nodeType="afterEffect" nodePh="1">
                                  <p:stCondLst>
                                    <p:cond delay="3000"/>
                                  </p:stCondLst>
                                  <p:endCondLst>
                                    <p:cond evt="begin" delay="0">
                                      <p:tn val="37"/>
                                    </p:cond>
                                  </p:endCondLst>
                                  <p:childTnLst>
                                    <p:set>
                                      <p:cBhvr>
                                        <p:cTn id="3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animBg="1"/>
      <p:bldP spid="1024" grpId="0" animBg="1"/>
      <p:bldP spid="1026" grpId="0" animBg="1"/>
      <p:bldP spid="1027" grpId="0" animBg="1"/>
      <p:bldP spid="1028" grpId="0" animBg="1"/>
      <p:bldP spid="1029" grpId="0" animBg="1"/>
      <p:bldP spid="1031" grpId="0" animBg="1"/>
      <p:bldP spid="1025" grpId="0" animBg="1"/>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a:extLst>
            <a:ext uri="{FF2B5EF4-FFF2-40B4-BE49-F238E27FC236}">
              <a16:creationId xmlns:a16="http://schemas.microsoft.com/office/drawing/2014/main" id="{09E43EA0-7935-AD36-0EA8-EF21FCB651EF}"/>
            </a:ext>
          </a:extLst>
        </p:cNvPr>
        <p:cNvGrpSpPr/>
        <p:nvPr/>
      </p:nvGrpSpPr>
      <p:grpSpPr>
        <a:xfrm>
          <a:off x="0" y="0"/>
          <a:ext cx="0" cy="0"/>
          <a:chOff x="0" y="0"/>
          <a:chExt cx="0" cy="0"/>
        </a:xfrm>
      </p:grpSpPr>
      <p:sp useBgFill="1">
        <p:nvSpPr>
          <p:cNvPr id="1030" name="Rectangle 1029">
            <a:extLst>
              <a:ext uri="{FF2B5EF4-FFF2-40B4-BE49-F238E27FC236}">
                <a16:creationId xmlns:a16="http://schemas.microsoft.com/office/drawing/2014/main" id="{3A60ED3F-B15D-4FBD-EB52-696E6CF892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77F6D69-10BA-04DA-A6BF-B5A374C0381E}"/>
              </a:ext>
            </a:extLst>
          </p:cNvPr>
          <p:cNvSpPr>
            <a:spLocks noGrp="1"/>
          </p:cNvSpPr>
          <p:nvPr>
            <p:ph type="title"/>
          </p:nvPr>
        </p:nvSpPr>
        <p:spPr>
          <a:xfrm>
            <a:off x="572493" y="238539"/>
            <a:ext cx="11018520" cy="1434415"/>
          </a:xfrm>
        </p:spPr>
        <p:txBody>
          <a:bodyPr vert="horz" lIns="91440" tIns="45720" rIns="91440" bIns="45720" rtlCol="0" anchor="b">
            <a:normAutofit/>
          </a:bodyPr>
          <a:lstStyle/>
          <a:p>
            <a:r>
              <a:rPr lang="en-US" sz="5400" dirty="0"/>
              <a:t>Practical pipeline example</a:t>
            </a:r>
          </a:p>
        </p:txBody>
      </p:sp>
      <p:sp>
        <p:nvSpPr>
          <p:cNvPr id="1035" name="sketchy line">
            <a:extLst>
              <a:ext uri="{FF2B5EF4-FFF2-40B4-BE49-F238E27FC236}">
                <a16:creationId xmlns:a16="http://schemas.microsoft.com/office/drawing/2014/main" id="{D96ABB0C-FF2C-04A7-8B5F-DDBC246742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2">
            <a:extLst>
              <a:ext uri="{FF2B5EF4-FFF2-40B4-BE49-F238E27FC236}">
                <a16:creationId xmlns:a16="http://schemas.microsoft.com/office/drawing/2014/main" id="{64CBB3F4-E2CE-98A3-99FD-6981D6C42018}"/>
              </a:ext>
            </a:extLst>
          </p:cNvPr>
          <p:cNvGrpSpPr/>
          <p:nvPr/>
        </p:nvGrpSpPr>
        <p:grpSpPr>
          <a:xfrm>
            <a:off x="82878" y="2748699"/>
            <a:ext cx="12024948" cy="2295691"/>
            <a:chOff x="90054" y="2061807"/>
            <a:chExt cx="12024948" cy="2295691"/>
          </a:xfrm>
        </p:grpSpPr>
        <p:sp>
          <p:nvSpPr>
            <p:cNvPr id="4" name="Rounded Rectangle 3">
              <a:extLst>
                <a:ext uri="{FF2B5EF4-FFF2-40B4-BE49-F238E27FC236}">
                  <a16:creationId xmlns:a16="http://schemas.microsoft.com/office/drawing/2014/main" id="{4B0AFBC3-3F68-4654-964B-6D3CCA4DFB6D}"/>
                </a:ext>
              </a:extLst>
            </p:cNvPr>
            <p:cNvSpPr/>
            <p:nvPr/>
          </p:nvSpPr>
          <p:spPr>
            <a:xfrm>
              <a:off x="90054" y="3491704"/>
              <a:ext cx="908006" cy="326115"/>
            </a:xfrm>
            <a:prstGeom prst="roundRect">
              <a:avLst/>
            </a:prstGeom>
            <a:noFill/>
            <a:ln>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normAutofit/>
            </a:bodyPr>
            <a:lstStyle/>
            <a:p>
              <a:pPr algn="ctr"/>
              <a:r>
                <a:rPr lang="en-US" sz="1100" dirty="0">
                  <a:solidFill>
                    <a:schemeClr val="tx1"/>
                  </a:solidFill>
                </a:rPr>
                <a:t>User Query</a:t>
              </a:r>
            </a:p>
          </p:txBody>
        </p:sp>
        <p:sp>
          <p:nvSpPr>
            <p:cNvPr id="7" name="Rounded Rectangle 6">
              <a:extLst>
                <a:ext uri="{FF2B5EF4-FFF2-40B4-BE49-F238E27FC236}">
                  <a16:creationId xmlns:a16="http://schemas.microsoft.com/office/drawing/2014/main" id="{BA7CD1F1-C604-A5F8-6782-822C594EF797}"/>
                </a:ext>
              </a:extLst>
            </p:cNvPr>
            <p:cNvSpPr/>
            <p:nvPr/>
          </p:nvSpPr>
          <p:spPr>
            <a:xfrm>
              <a:off x="1067869" y="2992580"/>
              <a:ext cx="1112627" cy="409242"/>
            </a:xfrm>
            <a:prstGeom prst="roundRect">
              <a:avLst/>
            </a:prstGeom>
            <a:noFill/>
            <a:ln>
              <a:solidFill>
                <a:srgbClr val="0961D4"/>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normAutofit/>
            </a:bodyPr>
            <a:lstStyle/>
            <a:p>
              <a:pPr algn="ctr"/>
              <a:r>
                <a:rPr lang="en-US" sz="1100" dirty="0">
                  <a:solidFill>
                    <a:srgbClr val="0961D4"/>
                  </a:solidFill>
                </a:rPr>
                <a:t>Query Expansion</a:t>
              </a:r>
            </a:p>
          </p:txBody>
        </p:sp>
        <p:sp>
          <p:nvSpPr>
            <p:cNvPr id="1082" name="Rounded Rectangle 1081">
              <a:extLst>
                <a:ext uri="{FF2B5EF4-FFF2-40B4-BE49-F238E27FC236}">
                  <a16:creationId xmlns:a16="http://schemas.microsoft.com/office/drawing/2014/main" id="{9FFD8CA7-BF56-A2E4-711D-543C3D704566}"/>
                </a:ext>
              </a:extLst>
            </p:cNvPr>
            <p:cNvSpPr/>
            <p:nvPr/>
          </p:nvSpPr>
          <p:spPr>
            <a:xfrm>
              <a:off x="1067869" y="3948256"/>
              <a:ext cx="1112627" cy="409242"/>
            </a:xfrm>
            <a:prstGeom prst="roundRect">
              <a:avLst/>
            </a:prstGeom>
            <a:noFill/>
            <a:ln>
              <a:solidFill>
                <a:srgbClr val="0961D4"/>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normAutofit/>
            </a:bodyPr>
            <a:lstStyle/>
            <a:p>
              <a:pPr algn="ctr"/>
              <a:r>
                <a:rPr lang="en-US" sz="1100" dirty="0">
                  <a:solidFill>
                    <a:srgbClr val="0961D4"/>
                  </a:solidFill>
                </a:rPr>
                <a:t>Query Transformation</a:t>
              </a:r>
            </a:p>
          </p:txBody>
        </p:sp>
        <p:sp>
          <p:nvSpPr>
            <p:cNvPr id="1083" name="Rounded Rectangle 1082">
              <a:extLst>
                <a:ext uri="{FF2B5EF4-FFF2-40B4-BE49-F238E27FC236}">
                  <a16:creationId xmlns:a16="http://schemas.microsoft.com/office/drawing/2014/main" id="{5E00DA0B-4F92-BAA6-E19E-554D2266D215}"/>
                </a:ext>
              </a:extLst>
            </p:cNvPr>
            <p:cNvSpPr/>
            <p:nvPr/>
          </p:nvSpPr>
          <p:spPr>
            <a:xfrm>
              <a:off x="2652615" y="2608917"/>
              <a:ext cx="774790" cy="230199"/>
            </a:xfrm>
            <a:prstGeom prst="roundRect">
              <a:avLst/>
            </a:prstGeom>
            <a:solidFill>
              <a:schemeClr val="accent6"/>
            </a:solidFill>
            <a:ln>
              <a:prstDash val="dash"/>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normAutofit/>
            </a:bodyPr>
            <a:lstStyle/>
            <a:p>
              <a:pPr algn="ctr"/>
              <a:r>
                <a:rPr lang="en-US" sz="1100" dirty="0"/>
                <a:t>Sub-Query</a:t>
              </a:r>
            </a:p>
          </p:txBody>
        </p:sp>
        <p:sp>
          <p:nvSpPr>
            <p:cNvPr id="1084" name="Rounded Rectangle 1083">
              <a:extLst>
                <a:ext uri="{FF2B5EF4-FFF2-40B4-BE49-F238E27FC236}">
                  <a16:creationId xmlns:a16="http://schemas.microsoft.com/office/drawing/2014/main" id="{E94E595E-53DF-02C4-DBB8-27132568D451}"/>
                </a:ext>
              </a:extLst>
            </p:cNvPr>
            <p:cNvSpPr/>
            <p:nvPr/>
          </p:nvSpPr>
          <p:spPr>
            <a:xfrm>
              <a:off x="2652615" y="3089795"/>
              <a:ext cx="774790" cy="230199"/>
            </a:xfrm>
            <a:prstGeom prst="roundRect">
              <a:avLst/>
            </a:prstGeom>
            <a:solidFill>
              <a:schemeClr val="accent6"/>
            </a:solidFill>
            <a:ln>
              <a:prstDash val="dash"/>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normAutofit/>
            </a:bodyPr>
            <a:lstStyle/>
            <a:p>
              <a:pPr algn="ctr"/>
              <a:r>
                <a:rPr lang="en-US" sz="1100" dirty="0"/>
                <a:t>Sub-Query</a:t>
              </a:r>
            </a:p>
          </p:txBody>
        </p:sp>
        <p:sp>
          <p:nvSpPr>
            <p:cNvPr id="1085" name="Rounded Rectangle 1084">
              <a:extLst>
                <a:ext uri="{FF2B5EF4-FFF2-40B4-BE49-F238E27FC236}">
                  <a16:creationId xmlns:a16="http://schemas.microsoft.com/office/drawing/2014/main" id="{1D9C1DCE-C350-FC61-2886-162735A94286}"/>
                </a:ext>
              </a:extLst>
            </p:cNvPr>
            <p:cNvSpPr/>
            <p:nvPr/>
          </p:nvSpPr>
          <p:spPr>
            <a:xfrm>
              <a:off x="2652615" y="3542500"/>
              <a:ext cx="774790" cy="230199"/>
            </a:xfrm>
            <a:prstGeom prst="roundRect">
              <a:avLst/>
            </a:prstGeom>
            <a:solidFill>
              <a:schemeClr val="accent6"/>
            </a:solidFill>
            <a:ln>
              <a:prstDash val="dash"/>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normAutofit/>
            </a:bodyPr>
            <a:lstStyle/>
            <a:p>
              <a:pPr algn="ctr"/>
              <a:r>
                <a:rPr lang="en-US" sz="1100" dirty="0"/>
                <a:t>Sub-Query</a:t>
              </a:r>
            </a:p>
          </p:txBody>
        </p:sp>
        <p:sp>
          <p:nvSpPr>
            <p:cNvPr id="1086" name="Rounded Rectangle 1085">
              <a:extLst>
                <a:ext uri="{FF2B5EF4-FFF2-40B4-BE49-F238E27FC236}">
                  <a16:creationId xmlns:a16="http://schemas.microsoft.com/office/drawing/2014/main" id="{7077A719-8879-00DD-ED60-EB0AD9F65C16}"/>
                </a:ext>
              </a:extLst>
            </p:cNvPr>
            <p:cNvSpPr/>
            <p:nvPr/>
          </p:nvSpPr>
          <p:spPr>
            <a:xfrm>
              <a:off x="2652615" y="3995205"/>
              <a:ext cx="908006" cy="326115"/>
            </a:xfrm>
            <a:prstGeom prst="roundRect">
              <a:avLst/>
            </a:prstGeom>
            <a:solidFill>
              <a:schemeClr val="accent6"/>
            </a:solidFill>
            <a:ln>
              <a:prstDash val="dash"/>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normAutofit/>
            </a:bodyPr>
            <a:lstStyle/>
            <a:p>
              <a:pPr algn="ctr"/>
              <a:r>
                <a:rPr lang="en-US" sz="1100" dirty="0"/>
                <a:t>Query~</a:t>
              </a:r>
            </a:p>
          </p:txBody>
        </p:sp>
        <p:sp>
          <p:nvSpPr>
            <p:cNvPr id="1087" name="TextBox 1086">
              <a:extLst>
                <a:ext uri="{FF2B5EF4-FFF2-40B4-BE49-F238E27FC236}">
                  <a16:creationId xmlns:a16="http://schemas.microsoft.com/office/drawing/2014/main" id="{A5303858-F140-AE74-B8A7-ED289705DF9F}"/>
                </a:ext>
              </a:extLst>
            </p:cNvPr>
            <p:cNvSpPr txBox="1"/>
            <p:nvPr/>
          </p:nvSpPr>
          <p:spPr>
            <a:xfrm>
              <a:off x="6039162" y="3033032"/>
              <a:ext cx="944243" cy="244284"/>
            </a:xfrm>
            <a:prstGeom prst="rect">
              <a:avLst/>
            </a:prstGeom>
            <a:noFill/>
          </p:spPr>
          <p:txBody>
            <a:bodyPr wrap="square" rtlCol="0">
              <a:noAutofit/>
            </a:bodyPr>
            <a:lstStyle/>
            <a:p>
              <a:r>
                <a:rPr lang="en-US" sz="1100" b="0" i="0" dirty="0">
                  <a:effectLst/>
                  <a:latin typeface="source-serif-pro"/>
                </a:rPr>
                <a:t>Embeddings</a:t>
              </a:r>
              <a:endParaRPr lang="en-US" sz="1100" dirty="0"/>
            </a:p>
          </p:txBody>
        </p:sp>
        <p:sp>
          <p:nvSpPr>
            <p:cNvPr id="1088" name="TextBox 1087">
              <a:extLst>
                <a:ext uri="{FF2B5EF4-FFF2-40B4-BE49-F238E27FC236}">
                  <a16:creationId xmlns:a16="http://schemas.microsoft.com/office/drawing/2014/main" id="{0BCFD246-BE69-8256-39FE-9FF905DC1D2C}"/>
                </a:ext>
              </a:extLst>
            </p:cNvPr>
            <p:cNvSpPr txBox="1"/>
            <p:nvPr/>
          </p:nvSpPr>
          <p:spPr>
            <a:xfrm>
              <a:off x="10073335" y="3295017"/>
              <a:ext cx="851523" cy="549919"/>
            </a:xfrm>
            <a:prstGeom prst="rect">
              <a:avLst/>
            </a:prstGeom>
            <a:noFill/>
          </p:spPr>
          <p:txBody>
            <a:bodyPr wrap="square" rtlCol="0">
              <a:normAutofit/>
            </a:bodyPr>
            <a:lstStyle>
              <a:defPPr>
                <a:defRPr lang="en-US"/>
              </a:defPPr>
              <a:lvl1pPr>
                <a:defRPr sz="1100" b="0" i="0">
                  <a:effectLst/>
                  <a:latin typeface="source-serif-pro"/>
                </a:defRPr>
              </a:lvl1pPr>
            </a:lstStyle>
            <a:p>
              <a:r>
                <a:rPr lang="en-US" dirty="0"/>
                <a:t>LLM Model</a:t>
              </a:r>
            </a:p>
          </p:txBody>
        </p:sp>
        <p:sp>
          <p:nvSpPr>
            <p:cNvPr id="1089" name="Rounded Rectangle 1088">
              <a:extLst>
                <a:ext uri="{FF2B5EF4-FFF2-40B4-BE49-F238E27FC236}">
                  <a16:creationId xmlns:a16="http://schemas.microsoft.com/office/drawing/2014/main" id="{DE1207D3-70AE-CB66-4B56-80F496D73EC1}"/>
                </a:ext>
              </a:extLst>
            </p:cNvPr>
            <p:cNvSpPr/>
            <p:nvPr/>
          </p:nvSpPr>
          <p:spPr>
            <a:xfrm>
              <a:off x="4947141" y="2814836"/>
              <a:ext cx="774790" cy="230199"/>
            </a:xfrm>
            <a:prstGeom prst="roundRect">
              <a:avLst/>
            </a:prstGeom>
            <a:solidFill>
              <a:srgbClr val="0961D4"/>
            </a:solidFill>
            <a:ln>
              <a:prstDash val="dash"/>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normAutofit/>
            </a:bodyPr>
            <a:lstStyle/>
            <a:p>
              <a:pPr algn="ctr"/>
              <a:r>
                <a:rPr lang="en-US" sz="1100" dirty="0"/>
                <a:t>Retrieve</a:t>
              </a:r>
            </a:p>
          </p:txBody>
        </p:sp>
        <p:sp>
          <p:nvSpPr>
            <p:cNvPr id="1090" name="Rounded Rectangle 1089">
              <a:extLst>
                <a:ext uri="{FF2B5EF4-FFF2-40B4-BE49-F238E27FC236}">
                  <a16:creationId xmlns:a16="http://schemas.microsoft.com/office/drawing/2014/main" id="{F6C87CD8-63DC-D24C-2F82-74B93AAADF57}"/>
                </a:ext>
              </a:extLst>
            </p:cNvPr>
            <p:cNvSpPr/>
            <p:nvPr/>
          </p:nvSpPr>
          <p:spPr>
            <a:xfrm>
              <a:off x="4948738" y="3319994"/>
              <a:ext cx="774790" cy="230199"/>
            </a:xfrm>
            <a:prstGeom prst="roundRect">
              <a:avLst/>
            </a:prstGeom>
            <a:solidFill>
              <a:srgbClr val="0961D4"/>
            </a:solidFill>
            <a:ln>
              <a:prstDash val="dash"/>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normAutofit/>
            </a:bodyPr>
            <a:lstStyle/>
            <a:p>
              <a:pPr algn="ctr"/>
              <a:r>
                <a:rPr lang="en-US" sz="1100" dirty="0"/>
                <a:t>Generate</a:t>
              </a:r>
            </a:p>
          </p:txBody>
        </p:sp>
        <p:sp>
          <p:nvSpPr>
            <p:cNvPr id="1091" name="Rounded Rectangle 1090">
              <a:extLst>
                <a:ext uri="{FF2B5EF4-FFF2-40B4-BE49-F238E27FC236}">
                  <a16:creationId xmlns:a16="http://schemas.microsoft.com/office/drawing/2014/main" id="{3AEDF5DA-7F6D-ADE1-E48E-CC0379C36429}"/>
                </a:ext>
              </a:extLst>
            </p:cNvPr>
            <p:cNvSpPr/>
            <p:nvPr/>
          </p:nvSpPr>
          <p:spPr>
            <a:xfrm>
              <a:off x="4991901" y="4029929"/>
              <a:ext cx="774790" cy="230199"/>
            </a:xfrm>
            <a:prstGeom prst="roundRect">
              <a:avLst/>
            </a:prstGeom>
            <a:solidFill>
              <a:srgbClr val="0961D4"/>
            </a:solidFill>
            <a:ln>
              <a:prstDash val="dash"/>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normAutofit/>
            </a:bodyPr>
            <a:lstStyle/>
            <a:p>
              <a:pPr algn="ctr"/>
              <a:r>
                <a:rPr lang="en-US" sz="1100" dirty="0"/>
                <a:t>Generate</a:t>
              </a:r>
            </a:p>
          </p:txBody>
        </p:sp>
        <p:sp>
          <p:nvSpPr>
            <p:cNvPr id="1092" name="Rounded Rectangle 1091">
              <a:extLst>
                <a:ext uri="{FF2B5EF4-FFF2-40B4-BE49-F238E27FC236}">
                  <a16:creationId xmlns:a16="http://schemas.microsoft.com/office/drawing/2014/main" id="{15CF5E5D-7CF3-242D-1DC2-32EFC988D732}"/>
                </a:ext>
              </a:extLst>
            </p:cNvPr>
            <p:cNvSpPr/>
            <p:nvPr/>
          </p:nvSpPr>
          <p:spPr>
            <a:xfrm>
              <a:off x="6076822" y="2301283"/>
              <a:ext cx="774790" cy="230199"/>
            </a:xfrm>
            <a:prstGeom prst="roundRect">
              <a:avLst/>
            </a:prstGeom>
            <a:noFill/>
            <a:ln>
              <a:prstDash val="soli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normAutofit/>
            </a:bodyPr>
            <a:lstStyle/>
            <a:p>
              <a:pPr algn="ctr"/>
              <a:r>
                <a:rPr lang="en-US" sz="1100" dirty="0">
                  <a:solidFill>
                    <a:schemeClr val="tx1"/>
                  </a:solidFill>
                </a:rPr>
                <a:t>Sparse</a:t>
              </a:r>
            </a:p>
          </p:txBody>
        </p:sp>
        <p:sp>
          <p:nvSpPr>
            <p:cNvPr id="1093" name="Rounded Rectangle 1092">
              <a:extLst>
                <a:ext uri="{FF2B5EF4-FFF2-40B4-BE49-F238E27FC236}">
                  <a16:creationId xmlns:a16="http://schemas.microsoft.com/office/drawing/2014/main" id="{8F8B8E11-C014-D9EF-9D2A-733460508C66}"/>
                </a:ext>
              </a:extLst>
            </p:cNvPr>
            <p:cNvSpPr/>
            <p:nvPr/>
          </p:nvSpPr>
          <p:spPr>
            <a:xfrm>
              <a:off x="6076822" y="2809145"/>
              <a:ext cx="774790" cy="230199"/>
            </a:xfrm>
            <a:prstGeom prst="roundRect">
              <a:avLst/>
            </a:prstGeom>
            <a:noFill/>
            <a:ln>
              <a:prstDash val="soli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normAutofit/>
            </a:bodyPr>
            <a:lstStyle/>
            <a:p>
              <a:pPr algn="ctr"/>
              <a:r>
                <a:rPr lang="en-US" sz="1100" dirty="0">
                  <a:solidFill>
                    <a:schemeClr val="tx1"/>
                  </a:solidFill>
                </a:rPr>
                <a:t>Dense</a:t>
              </a:r>
            </a:p>
          </p:txBody>
        </p:sp>
        <p:sp>
          <p:nvSpPr>
            <p:cNvPr id="1094" name="Rounded Rectangle 1093">
              <a:extLst>
                <a:ext uri="{FF2B5EF4-FFF2-40B4-BE49-F238E27FC236}">
                  <a16:creationId xmlns:a16="http://schemas.microsoft.com/office/drawing/2014/main" id="{D59BB5DF-6550-7377-6375-B02723B4EC35}"/>
                </a:ext>
              </a:extLst>
            </p:cNvPr>
            <p:cNvSpPr/>
            <p:nvPr/>
          </p:nvSpPr>
          <p:spPr>
            <a:xfrm>
              <a:off x="7355703" y="2301283"/>
              <a:ext cx="774790" cy="230199"/>
            </a:xfrm>
            <a:prstGeom prst="roundRect">
              <a:avLst/>
            </a:prstGeom>
            <a:solidFill>
              <a:schemeClr val="accent6"/>
            </a:solidFill>
            <a:ln>
              <a:prstDash val="dash"/>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normAutofit/>
            </a:bodyPr>
            <a:lstStyle/>
            <a:p>
              <a:pPr algn="ctr"/>
              <a:r>
                <a:rPr lang="en-US" sz="1100" dirty="0"/>
                <a:t>Document</a:t>
              </a:r>
            </a:p>
          </p:txBody>
        </p:sp>
        <p:sp>
          <p:nvSpPr>
            <p:cNvPr id="1095" name="Rounded Rectangle 1094">
              <a:extLst>
                <a:ext uri="{FF2B5EF4-FFF2-40B4-BE49-F238E27FC236}">
                  <a16:creationId xmlns:a16="http://schemas.microsoft.com/office/drawing/2014/main" id="{F4E72B3B-5FFE-97A4-A579-4B4CAAFD5EC1}"/>
                </a:ext>
              </a:extLst>
            </p:cNvPr>
            <p:cNvSpPr/>
            <p:nvPr/>
          </p:nvSpPr>
          <p:spPr>
            <a:xfrm>
              <a:off x="7378083" y="2809144"/>
              <a:ext cx="774790" cy="230199"/>
            </a:xfrm>
            <a:prstGeom prst="roundRect">
              <a:avLst/>
            </a:prstGeom>
            <a:solidFill>
              <a:schemeClr val="accent6"/>
            </a:solidFill>
            <a:ln>
              <a:prstDash val="dash"/>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normAutofit/>
            </a:bodyPr>
            <a:lstStyle/>
            <a:p>
              <a:pPr algn="ctr"/>
              <a:r>
                <a:rPr lang="en-US" sz="1100" dirty="0"/>
                <a:t>Document</a:t>
              </a:r>
            </a:p>
          </p:txBody>
        </p:sp>
        <p:sp>
          <p:nvSpPr>
            <p:cNvPr id="1096" name="Rounded Rectangle 1095">
              <a:extLst>
                <a:ext uri="{FF2B5EF4-FFF2-40B4-BE49-F238E27FC236}">
                  <a16:creationId xmlns:a16="http://schemas.microsoft.com/office/drawing/2014/main" id="{44020EE9-9446-4017-D1AC-CEDF8E01406A}"/>
                </a:ext>
              </a:extLst>
            </p:cNvPr>
            <p:cNvSpPr/>
            <p:nvPr/>
          </p:nvSpPr>
          <p:spPr>
            <a:xfrm>
              <a:off x="7378083" y="3312301"/>
              <a:ext cx="774790" cy="230199"/>
            </a:xfrm>
            <a:prstGeom prst="roundRect">
              <a:avLst/>
            </a:prstGeom>
            <a:solidFill>
              <a:schemeClr val="accent6"/>
            </a:solidFill>
            <a:ln>
              <a:prstDash val="dash"/>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normAutofit/>
            </a:bodyPr>
            <a:lstStyle/>
            <a:p>
              <a:pPr algn="ctr"/>
              <a:r>
                <a:rPr lang="en-US" sz="1100" dirty="0"/>
                <a:t>Document</a:t>
              </a:r>
            </a:p>
          </p:txBody>
        </p:sp>
        <p:sp>
          <p:nvSpPr>
            <p:cNvPr id="1097" name="Rounded Rectangle 1096">
              <a:extLst>
                <a:ext uri="{FF2B5EF4-FFF2-40B4-BE49-F238E27FC236}">
                  <a16:creationId xmlns:a16="http://schemas.microsoft.com/office/drawing/2014/main" id="{E4C10016-5446-72AC-A60E-9991FEF980F7}"/>
                </a:ext>
              </a:extLst>
            </p:cNvPr>
            <p:cNvSpPr/>
            <p:nvPr/>
          </p:nvSpPr>
          <p:spPr>
            <a:xfrm>
              <a:off x="7378083" y="4022235"/>
              <a:ext cx="774790" cy="230199"/>
            </a:xfrm>
            <a:prstGeom prst="roundRect">
              <a:avLst/>
            </a:prstGeom>
            <a:solidFill>
              <a:schemeClr val="accent6"/>
            </a:solidFill>
            <a:ln>
              <a:prstDash val="dash"/>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normAutofit/>
            </a:bodyPr>
            <a:lstStyle/>
            <a:p>
              <a:pPr algn="ctr"/>
              <a:r>
                <a:rPr lang="en-US" sz="1100" dirty="0"/>
                <a:t>Document</a:t>
              </a:r>
            </a:p>
          </p:txBody>
        </p:sp>
        <p:sp>
          <p:nvSpPr>
            <p:cNvPr id="1098" name="Rounded Rectangle 1097">
              <a:extLst>
                <a:ext uri="{FF2B5EF4-FFF2-40B4-BE49-F238E27FC236}">
                  <a16:creationId xmlns:a16="http://schemas.microsoft.com/office/drawing/2014/main" id="{DC500F4C-4B1D-DF9E-C4FE-881DC2D77ED0}"/>
                </a:ext>
              </a:extLst>
            </p:cNvPr>
            <p:cNvSpPr/>
            <p:nvPr/>
          </p:nvSpPr>
          <p:spPr>
            <a:xfrm>
              <a:off x="8421171" y="3016861"/>
              <a:ext cx="633314" cy="230199"/>
            </a:xfrm>
            <a:prstGeom prst="roundRect">
              <a:avLst/>
            </a:prstGeom>
            <a:noFill/>
            <a:ln>
              <a:solidFill>
                <a:srgbClr val="0961D4"/>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normAutofit/>
            </a:bodyPr>
            <a:lstStyle/>
            <a:p>
              <a:pPr algn="ctr"/>
              <a:r>
                <a:rPr lang="en-US" sz="1100" dirty="0">
                  <a:solidFill>
                    <a:srgbClr val="0961D4"/>
                  </a:solidFill>
                </a:rPr>
                <a:t>Rerank</a:t>
              </a:r>
            </a:p>
          </p:txBody>
        </p:sp>
        <p:sp>
          <p:nvSpPr>
            <p:cNvPr id="1099" name="Rounded Rectangle 1098">
              <a:extLst>
                <a:ext uri="{FF2B5EF4-FFF2-40B4-BE49-F238E27FC236}">
                  <a16:creationId xmlns:a16="http://schemas.microsoft.com/office/drawing/2014/main" id="{79BB8EF9-18EA-EB5B-8892-D1A254E39BDB}"/>
                </a:ext>
              </a:extLst>
            </p:cNvPr>
            <p:cNvSpPr/>
            <p:nvPr/>
          </p:nvSpPr>
          <p:spPr>
            <a:xfrm>
              <a:off x="9235128" y="3016861"/>
              <a:ext cx="633314" cy="230199"/>
            </a:xfrm>
            <a:prstGeom prst="roundRect">
              <a:avLst/>
            </a:prstGeom>
            <a:noFill/>
            <a:ln>
              <a:solidFill>
                <a:srgbClr val="0961D4"/>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normAutofit/>
            </a:bodyPr>
            <a:lstStyle/>
            <a:p>
              <a:pPr algn="ctr"/>
              <a:r>
                <a:rPr lang="en-US" sz="1100" dirty="0">
                  <a:solidFill>
                    <a:srgbClr val="0961D4"/>
                  </a:solidFill>
                </a:rPr>
                <a:t>Selection</a:t>
              </a:r>
            </a:p>
          </p:txBody>
        </p:sp>
        <p:sp>
          <p:nvSpPr>
            <p:cNvPr id="1100" name="Rounded Rectangle 1099">
              <a:extLst>
                <a:ext uri="{FF2B5EF4-FFF2-40B4-BE49-F238E27FC236}">
                  <a16:creationId xmlns:a16="http://schemas.microsoft.com/office/drawing/2014/main" id="{B75A4E68-C32E-BF5C-03EE-481FD763F242}"/>
                </a:ext>
              </a:extLst>
            </p:cNvPr>
            <p:cNvSpPr/>
            <p:nvPr/>
          </p:nvSpPr>
          <p:spPr>
            <a:xfrm>
              <a:off x="10049413" y="2968902"/>
              <a:ext cx="908006" cy="326115"/>
            </a:xfrm>
            <a:prstGeom prst="roundRect">
              <a:avLst/>
            </a:prstGeom>
            <a:noFill/>
            <a:ln>
              <a:solidFill>
                <a:srgbClr val="0961D4"/>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normAutofit/>
            </a:bodyPr>
            <a:lstStyle/>
            <a:p>
              <a:pPr algn="ctr"/>
              <a:r>
                <a:rPr lang="en-US" sz="1100" dirty="0">
                  <a:solidFill>
                    <a:srgbClr val="0961D4"/>
                  </a:solidFill>
                </a:rPr>
                <a:t>Generate</a:t>
              </a:r>
            </a:p>
          </p:txBody>
        </p:sp>
        <p:sp>
          <p:nvSpPr>
            <p:cNvPr id="1101" name="Rounded Rectangle 1100">
              <a:extLst>
                <a:ext uri="{FF2B5EF4-FFF2-40B4-BE49-F238E27FC236}">
                  <a16:creationId xmlns:a16="http://schemas.microsoft.com/office/drawing/2014/main" id="{6BA119C8-6368-8222-60B4-AF29F00F437E}"/>
                </a:ext>
              </a:extLst>
            </p:cNvPr>
            <p:cNvSpPr/>
            <p:nvPr/>
          </p:nvSpPr>
          <p:spPr>
            <a:xfrm>
              <a:off x="11206996" y="2968902"/>
              <a:ext cx="908006" cy="326115"/>
            </a:xfrm>
            <a:prstGeom prst="roundRect">
              <a:avLst/>
            </a:prstGeom>
            <a:noFill/>
            <a:ln>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normAutofit/>
            </a:bodyPr>
            <a:lstStyle/>
            <a:p>
              <a:pPr algn="ctr"/>
              <a:r>
                <a:rPr lang="en-US" sz="1100" dirty="0">
                  <a:solidFill>
                    <a:schemeClr val="tx1"/>
                  </a:solidFill>
                </a:rPr>
                <a:t>Response</a:t>
              </a:r>
            </a:p>
          </p:txBody>
        </p:sp>
        <p:sp>
          <p:nvSpPr>
            <p:cNvPr id="1102" name="Diamond 1101">
              <a:extLst>
                <a:ext uri="{FF2B5EF4-FFF2-40B4-BE49-F238E27FC236}">
                  <a16:creationId xmlns:a16="http://schemas.microsoft.com/office/drawing/2014/main" id="{C8E6F250-B344-1FF2-5A73-55114540D764}"/>
                </a:ext>
              </a:extLst>
            </p:cNvPr>
            <p:cNvSpPr/>
            <p:nvPr/>
          </p:nvSpPr>
          <p:spPr>
            <a:xfrm>
              <a:off x="3730073" y="2950416"/>
              <a:ext cx="914400" cy="498763"/>
            </a:xfrm>
            <a:prstGeom prst="diamond">
              <a:avLst/>
            </a:prstGeom>
            <a:noFill/>
            <a:ln>
              <a:solidFill>
                <a:srgbClr val="E28C0E"/>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normAutofit/>
            </a:bodyPr>
            <a:lstStyle/>
            <a:p>
              <a:pPr algn="ctr"/>
              <a:r>
                <a:rPr lang="en-US" sz="1100" dirty="0">
                  <a:solidFill>
                    <a:srgbClr val="E28C0E"/>
                  </a:solidFill>
                </a:rPr>
                <a:t>Judge</a:t>
              </a:r>
            </a:p>
          </p:txBody>
        </p:sp>
        <p:sp>
          <p:nvSpPr>
            <p:cNvPr id="1103" name="TextBox 1102">
              <a:extLst>
                <a:ext uri="{FF2B5EF4-FFF2-40B4-BE49-F238E27FC236}">
                  <a16:creationId xmlns:a16="http://schemas.microsoft.com/office/drawing/2014/main" id="{D98BD272-779E-39AB-19CA-78EACA0146B6}"/>
                </a:ext>
              </a:extLst>
            </p:cNvPr>
            <p:cNvSpPr txBox="1"/>
            <p:nvPr/>
          </p:nvSpPr>
          <p:spPr>
            <a:xfrm>
              <a:off x="9230274" y="3295016"/>
              <a:ext cx="851523" cy="549919"/>
            </a:xfrm>
            <a:prstGeom prst="rect">
              <a:avLst/>
            </a:prstGeom>
            <a:noFill/>
          </p:spPr>
          <p:txBody>
            <a:bodyPr wrap="square" rtlCol="0">
              <a:normAutofit/>
            </a:bodyPr>
            <a:lstStyle/>
            <a:p>
              <a:r>
                <a:rPr lang="en-US" sz="1100" b="0" i="0" dirty="0">
                  <a:effectLst/>
                  <a:latin typeface="source-serif-pro"/>
                </a:rPr>
                <a:t>LLM Critique</a:t>
              </a:r>
              <a:endParaRPr lang="en-US" sz="1100" dirty="0"/>
            </a:p>
          </p:txBody>
        </p:sp>
        <p:cxnSp>
          <p:nvCxnSpPr>
            <p:cNvPr id="1104" name="Straight Arrow Connector 1103">
              <a:extLst>
                <a:ext uri="{FF2B5EF4-FFF2-40B4-BE49-F238E27FC236}">
                  <a16:creationId xmlns:a16="http://schemas.microsoft.com/office/drawing/2014/main" id="{930736D1-E322-1A10-9E59-AF8A9DDF2509}"/>
                </a:ext>
              </a:extLst>
            </p:cNvPr>
            <p:cNvCxnSpPr>
              <a:cxnSpLocks/>
              <a:stCxn id="4" idx="0"/>
              <a:endCxn id="7" idx="1"/>
            </p:cNvCxnSpPr>
            <p:nvPr/>
          </p:nvCxnSpPr>
          <p:spPr>
            <a:xfrm flipV="1">
              <a:off x="544057" y="3197201"/>
              <a:ext cx="523812" cy="294503"/>
            </a:xfrm>
            <a:prstGeom prst="straightConnector1">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105" name="Straight Arrow Connector 1104">
              <a:extLst>
                <a:ext uri="{FF2B5EF4-FFF2-40B4-BE49-F238E27FC236}">
                  <a16:creationId xmlns:a16="http://schemas.microsoft.com/office/drawing/2014/main" id="{E3EC4831-6DE2-45D9-F336-44145614A496}"/>
                </a:ext>
              </a:extLst>
            </p:cNvPr>
            <p:cNvCxnSpPr>
              <a:cxnSpLocks/>
              <a:stCxn id="1098" idx="3"/>
              <a:endCxn id="1099" idx="1"/>
            </p:cNvCxnSpPr>
            <p:nvPr/>
          </p:nvCxnSpPr>
          <p:spPr>
            <a:xfrm>
              <a:off x="9054485" y="3131961"/>
              <a:ext cx="180643" cy="0"/>
            </a:xfrm>
            <a:prstGeom prst="straightConnector1">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106" name="Straight Arrow Connector 1105">
              <a:extLst>
                <a:ext uri="{FF2B5EF4-FFF2-40B4-BE49-F238E27FC236}">
                  <a16:creationId xmlns:a16="http://schemas.microsoft.com/office/drawing/2014/main" id="{01B598B3-B6FD-45FA-B0B5-C31D22BDF1F1}"/>
                </a:ext>
              </a:extLst>
            </p:cNvPr>
            <p:cNvCxnSpPr>
              <a:cxnSpLocks/>
              <a:stCxn id="1099" idx="3"/>
              <a:endCxn id="1100" idx="1"/>
            </p:cNvCxnSpPr>
            <p:nvPr/>
          </p:nvCxnSpPr>
          <p:spPr>
            <a:xfrm flipV="1">
              <a:off x="9868442" y="3131960"/>
              <a:ext cx="180971" cy="1"/>
            </a:xfrm>
            <a:prstGeom prst="straightConnector1">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107" name="Straight Arrow Connector 1106">
              <a:extLst>
                <a:ext uri="{FF2B5EF4-FFF2-40B4-BE49-F238E27FC236}">
                  <a16:creationId xmlns:a16="http://schemas.microsoft.com/office/drawing/2014/main" id="{418CDCE5-F309-D1A5-AAF8-4FEB5933781A}"/>
                </a:ext>
              </a:extLst>
            </p:cNvPr>
            <p:cNvCxnSpPr>
              <a:cxnSpLocks/>
              <a:stCxn id="1100" idx="3"/>
              <a:endCxn id="1101" idx="1"/>
            </p:cNvCxnSpPr>
            <p:nvPr/>
          </p:nvCxnSpPr>
          <p:spPr>
            <a:xfrm>
              <a:off x="10957419" y="3131960"/>
              <a:ext cx="249577" cy="0"/>
            </a:xfrm>
            <a:prstGeom prst="straightConnector1">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108" name="Straight Arrow Connector 1107">
              <a:extLst>
                <a:ext uri="{FF2B5EF4-FFF2-40B4-BE49-F238E27FC236}">
                  <a16:creationId xmlns:a16="http://schemas.microsoft.com/office/drawing/2014/main" id="{F2AF710A-EE80-9293-4E85-F09D8EEB9C4E}"/>
                </a:ext>
              </a:extLst>
            </p:cNvPr>
            <p:cNvCxnSpPr>
              <a:cxnSpLocks/>
              <a:stCxn id="4" idx="2"/>
              <a:endCxn id="1082" idx="1"/>
            </p:cNvCxnSpPr>
            <p:nvPr/>
          </p:nvCxnSpPr>
          <p:spPr>
            <a:xfrm>
              <a:off x="544057" y="3817819"/>
              <a:ext cx="523812" cy="335058"/>
            </a:xfrm>
            <a:prstGeom prst="straightConnector1">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109" name="Straight Arrow Connector 1108">
              <a:extLst>
                <a:ext uri="{FF2B5EF4-FFF2-40B4-BE49-F238E27FC236}">
                  <a16:creationId xmlns:a16="http://schemas.microsoft.com/office/drawing/2014/main" id="{5AE320EF-D7A5-214C-D98C-D18E5CC0BD98}"/>
                </a:ext>
              </a:extLst>
            </p:cNvPr>
            <p:cNvCxnSpPr>
              <a:cxnSpLocks/>
              <a:stCxn id="7" idx="3"/>
              <a:endCxn id="1083" idx="1"/>
            </p:cNvCxnSpPr>
            <p:nvPr/>
          </p:nvCxnSpPr>
          <p:spPr>
            <a:xfrm flipV="1">
              <a:off x="2180496" y="2724017"/>
              <a:ext cx="472119" cy="473184"/>
            </a:xfrm>
            <a:prstGeom prst="straightConnector1">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110" name="Straight Arrow Connector 1109">
              <a:extLst>
                <a:ext uri="{FF2B5EF4-FFF2-40B4-BE49-F238E27FC236}">
                  <a16:creationId xmlns:a16="http://schemas.microsoft.com/office/drawing/2014/main" id="{3171D746-5395-3EA2-EECD-207423998CBE}"/>
                </a:ext>
              </a:extLst>
            </p:cNvPr>
            <p:cNvCxnSpPr>
              <a:cxnSpLocks/>
              <a:stCxn id="7" idx="3"/>
              <a:endCxn id="1084" idx="1"/>
            </p:cNvCxnSpPr>
            <p:nvPr/>
          </p:nvCxnSpPr>
          <p:spPr>
            <a:xfrm>
              <a:off x="2180496" y="3197201"/>
              <a:ext cx="472119" cy="7694"/>
            </a:xfrm>
            <a:prstGeom prst="straightConnector1">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111" name="Straight Arrow Connector 1110">
              <a:extLst>
                <a:ext uri="{FF2B5EF4-FFF2-40B4-BE49-F238E27FC236}">
                  <a16:creationId xmlns:a16="http://schemas.microsoft.com/office/drawing/2014/main" id="{1BC4F2E9-C327-15A0-66F8-F377F5EFF81C}"/>
                </a:ext>
              </a:extLst>
            </p:cNvPr>
            <p:cNvCxnSpPr>
              <a:cxnSpLocks/>
              <a:stCxn id="7" idx="3"/>
              <a:endCxn id="1085" idx="1"/>
            </p:cNvCxnSpPr>
            <p:nvPr/>
          </p:nvCxnSpPr>
          <p:spPr>
            <a:xfrm>
              <a:off x="2180496" y="3197201"/>
              <a:ext cx="472119" cy="460399"/>
            </a:xfrm>
            <a:prstGeom prst="straightConnector1">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112" name="Straight Arrow Connector 1111">
              <a:extLst>
                <a:ext uri="{FF2B5EF4-FFF2-40B4-BE49-F238E27FC236}">
                  <a16:creationId xmlns:a16="http://schemas.microsoft.com/office/drawing/2014/main" id="{8CB48E03-3817-37B5-DA9A-38EC4E6BE5D6}"/>
                </a:ext>
              </a:extLst>
            </p:cNvPr>
            <p:cNvCxnSpPr>
              <a:cxnSpLocks/>
              <a:stCxn id="1082" idx="3"/>
              <a:endCxn id="1086" idx="1"/>
            </p:cNvCxnSpPr>
            <p:nvPr/>
          </p:nvCxnSpPr>
          <p:spPr>
            <a:xfrm>
              <a:off x="2180496" y="4152877"/>
              <a:ext cx="472119" cy="5386"/>
            </a:xfrm>
            <a:prstGeom prst="straightConnector1">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113" name="Straight Arrow Connector 1112">
              <a:extLst>
                <a:ext uri="{FF2B5EF4-FFF2-40B4-BE49-F238E27FC236}">
                  <a16:creationId xmlns:a16="http://schemas.microsoft.com/office/drawing/2014/main" id="{364A74E5-54EA-BFE3-3DC9-B64DE9435BAE}"/>
                </a:ext>
              </a:extLst>
            </p:cNvPr>
            <p:cNvCxnSpPr>
              <a:cxnSpLocks/>
              <a:stCxn id="1086" idx="3"/>
              <a:endCxn id="1091" idx="1"/>
            </p:cNvCxnSpPr>
            <p:nvPr/>
          </p:nvCxnSpPr>
          <p:spPr>
            <a:xfrm flipV="1">
              <a:off x="3560621" y="4145029"/>
              <a:ext cx="1431280" cy="13234"/>
            </a:xfrm>
            <a:prstGeom prst="straightConnector1">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114" name="Straight Arrow Connector 1113">
              <a:extLst>
                <a:ext uri="{FF2B5EF4-FFF2-40B4-BE49-F238E27FC236}">
                  <a16:creationId xmlns:a16="http://schemas.microsoft.com/office/drawing/2014/main" id="{0CDFD7B4-C002-5D32-2C59-47DEE396D24B}"/>
                </a:ext>
              </a:extLst>
            </p:cNvPr>
            <p:cNvCxnSpPr>
              <a:cxnSpLocks/>
              <a:stCxn id="1084" idx="3"/>
              <a:endCxn id="1102" idx="1"/>
            </p:cNvCxnSpPr>
            <p:nvPr/>
          </p:nvCxnSpPr>
          <p:spPr>
            <a:xfrm flipV="1">
              <a:off x="3427405" y="3199798"/>
              <a:ext cx="302668" cy="5097"/>
            </a:xfrm>
            <a:prstGeom prst="straightConnector1">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115" name="Straight Arrow Connector 1114">
              <a:extLst>
                <a:ext uri="{FF2B5EF4-FFF2-40B4-BE49-F238E27FC236}">
                  <a16:creationId xmlns:a16="http://schemas.microsoft.com/office/drawing/2014/main" id="{29E27903-D14A-23A6-DED4-336D22C7A720}"/>
                </a:ext>
              </a:extLst>
            </p:cNvPr>
            <p:cNvCxnSpPr>
              <a:cxnSpLocks/>
              <a:stCxn id="1083" idx="3"/>
              <a:endCxn id="1102" idx="1"/>
            </p:cNvCxnSpPr>
            <p:nvPr/>
          </p:nvCxnSpPr>
          <p:spPr>
            <a:xfrm>
              <a:off x="3427405" y="2724017"/>
              <a:ext cx="302668" cy="475781"/>
            </a:xfrm>
            <a:prstGeom prst="straightConnector1">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116" name="Straight Arrow Connector 1115">
              <a:extLst>
                <a:ext uri="{FF2B5EF4-FFF2-40B4-BE49-F238E27FC236}">
                  <a16:creationId xmlns:a16="http://schemas.microsoft.com/office/drawing/2014/main" id="{0ADBD127-ADF5-8933-1A1C-4A06971EA403}"/>
                </a:ext>
              </a:extLst>
            </p:cNvPr>
            <p:cNvCxnSpPr>
              <a:cxnSpLocks/>
              <a:stCxn id="1085" idx="3"/>
              <a:endCxn id="1102" idx="1"/>
            </p:cNvCxnSpPr>
            <p:nvPr/>
          </p:nvCxnSpPr>
          <p:spPr>
            <a:xfrm flipV="1">
              <a:off x="3427405" y="3199798"/>
              <a:ext cx="302668" cy="457802"/>
            </a:xfrm>
            <a:prstGeom prst="straightConnector1">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117" name="Straight Arrow Connector 1116">
              <a:extLst>
                <a:ext uri="{FF2B5EF4-FFF2-40B4-BE49-F238E27FC236}">
                  <a16:creationId xmlns:a16="http://schemas.microsoft.com/office/drawing/2014/main" id="{8238F97F-88A8-9C5F-3699-CBAE4433B160}"/>
                </a:ext>
              </a:extLst>
            </p:cNvPr>
            <p:cNvCxnSpPr>
              <a:cxnSpLocks/>
              <a:stCxn id="1102" idx="3"/>
              <a:endCxn id="1089" idx="1"/>
            </p:cNvCxnSpPr>
            <p:nvPr/>
          </p:nvCxnSpPr>
          <p:spPr>
            <a:xfrm flipV="1">
              <a:off x="4644473" y="2929936"/>
              <a:ext cx="302668" cy="269862"/>
            </a:xfrm>
            <a:prstGeom prst="straightConnector1">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118" name="Straight Arrow Connector 1117">
              <a:extLst>
                <a:ext uri="{FF2B5EF4-FFF2-40B4-BE49-F238E27FC236}">
                  <a16:creationId xmlns:a16="http://schemas.microsoft.com/office/drawing/2014/main" id="{FA23FFBC-22EB-AFA2-20B4-F015C92406E6}"/>
                </a:ext>
              </a:extLst>
            </p:cNvPr>
            <p:cNvCxnSpPr>
              <a:cxnSpLocks/>
              <a:stCxn id="1102" idx="3"/>
              <a:endCxn id="1090" idx="1"/>
            </p:cNvCxnSpPr>
            <p:nvPr/>
          </p:nvCxnSpPr>
          <p:spPr>
            <a:xfrm>
              <a:off x="4644473" y="3199798"/>
              <a:ext cx="304265" cy="235296"/>
            </a:xfrm>
            <a:prstGeom prst="straightConnector1">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119" name="Straight Arrow Connector 1118">
              <a:extLst>
                <a:ext uri="{FF2B5EF4-FFF2-40B4-BE49-F238E27FC236}">
                  <a16:creationId xmlns:a16="http://schemas.microsoft.com/office/drawing/2014/main" id="{32A4E425-F725-CC94-9F67-02E4BB54DF21}"/>
                </a:ext>
              </a:extLst>
            </p:cNvPr>
            <p:cNvCxnSpPr>
              <a:cxnSpLocks/>
              <a:stCxn id="1089" idx="3"/>
              <a:endCxn id="1092" idx="1"/>
            </p:cNvCxnSpPr>
            <p:nvPr/>
          </p:nvCxnSpPr>
          <p:spPr>
            <a:xfrm flipV="1">
              <a:off x="5721931" y="2416383"/>
              <a:ext cx="354891" cy="513553"/>
            </a:xfrm>
            <a:prstGeom prst="straightConnector1">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120" name="Straight Arrow Connector 1119">
              <a:extLst>
                <a:ext uri="{FF2B5EF4-FFF2-40B4-BE49-F238E27FC236}">
                  <a16:creationId xmlns:a16="http://schemas.microsoft.com/office/drawing/2014/main" id="{49430F31-D820-FDA9-8030-91A088BB1277}"/>
                </a:ext>
              </a:extLst>
            </p:cNvPr>
            <p:cNvCxnSpPr>
              <a:cxnSpLocks/>
              <a:stCxn id="1089" idx="3"/>
              <a:endCxn id="1093" idx="1"/>
            </p:cNvCxnSpPr>
            <p:nvPr/>
          </p:nvCxnSpPr>
          <p:spPr>
            <a:xfrm flipV="1">
              <a:off x="5721931" y="2924245"/>
              <a:ext cx="354891" cy="5691"/>
            </a:xfrm>
            <a:prstGeom prst="straightConnector1">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121" name="Straight Arrow Connector 1120">
              <a:extLst>
                <a:ext uri="{FF2B5EF4-FFF2-40B4-BE49-F238E27FC236}">
                  <a16:creationId xmlns:a16="http://schemas.microsoft.com/office/drawing/2014/main" id="{B8415498-56BC-9A0C-08A6-CC4106A1DB80}"/>
                </a:ext>
              </a:extLst>
            </p:cNvPr>
            <p:cNvCxnSpPr>
              <a:cxnSpLocks/>
              <a:stCxn id="1092" idx="3"/>
              <a:endCxn id="1094" idx="1"/>
            </p:cNvCxnSpPr>
            <p:nvPr/>
          </p:nvCxnSpPr>
          <p:spPr>
            <a:xfrm>
              <a:off x="6851612" y="2416383"/>
              <a:ext cx="504091" cy="0"/>
            </a:xfrm>
            <a:prstGeom prst="straightConnector1">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122" name="Straight Arrow Connector 1121">
              <a:extLst>
                <a:ext uri="{FF2B5EF4-FFF2-40B4-BE49-F238E27FC236}">
                  <a16:creationId xmlns:a16="http://schemas.microsoft.com/office/drawing/2014/main" id="{D3474972-059E-8FD4-F65C-95E7AC1D9097}"/>
                </a:ext>
              </a:extLst>
            </p:cNvPr>
            <p:cNvCxnSpPr>
              <a:cxnSpLocks/>
              <a:stCxn id="1093" idx="3"/>
              <a:endCxn id="1095" idx="1"/>
            </p:cNvCxnSpPr>
            <p:nvPr/>
          </p:nvCxnSpPr>
          <p:spPr>
            <a:xfrm flipV="1">
              <a:off x="6851612" y="2924244"/>
              <a:ext cx="526471" cy="1"/>
            </a:xfrm>
            <a:prstGeom prst="straightConnector1">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123" name="Straight Arrow Connector 1122">
              <a:extLst>
                <a:ext uri="{FF2B5EF4-FFF2-40B4-BE49-F238E27FC236}">
                  <a16:creationId xmlns:a16="http://schemas.microsoft.com/office/drawing/2014/main" id="{FBD9D11D-C06A-BC03-3248-FCD092A2A765}"/>
                </a:ext>
              </a:extLst>
            </p:cNvPr>
            <p:cNvCxnSpPr>
              <a:cxnSpLocks/>
              <a:stCxn id="1090" idx="3"/>
              <a:endCxn id="1096" idx="1"/>
            </p:cNvCxnSpPr>
            <p:nvPr/>
          </p:nvCxnSpPr>
          <p:spPr>
            <a:xfrm flipV="1">
              <a:off x="5723528" y="3427401"/>
              <a:ext cx="1654555" cy="7693"/>
            </a:xfrm>
            <a:prstGeom prst="straightConnector1">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124" name="Straight Arrow Connector 1123">
              <a:extLst>
                <a:ext uri="{FF2B5EF4-FFF2-40B4-BE49-F238E27FC236}">
                  <a16:creationId xmlns:a16="http://schemas.microsoft.com/office/drawing/2014/main" id="{9D459B08-A4FC-CB00-E6E1-FCDD638658D7}"/>
                </a:ext>
              </a:extLst>
            </p:cNvPr>
            <p:cNvCxnSpPr>
              <a:cxnSpLocks/>
              <a:stCxn id="1091" idx="3"/>
              <a:endCxn id="1097" idx="1"/>
            </p:cNvCxnSpPr>
            <p:nvPr/>
          </p:nvCxnSpPr>
          <p:spPr>
            <a:xfrm flipV="1">
              <a:off x="5766691" y="4137335"/>
              <a:ext cx="1611392" cy="7694"/>
            </a:xfrm>
            <a:prstGeom prst="straightConnector1">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125" name="Straight Arrow Connector 1124">
              <a:extLst>
                <a:ext uri="{FF2B5EF4-FFF2-40B4-BE49-F238E27FC236}">
                  <a16:creationId xmlns:a16="http://schemas.microsoft.com/office/drawing/2014/main" id="{D067A5E5-416E-D9DF-1632-60B5C650F62A}"/>
                </a:ext>
              </a:extLst>
            </p:cNvPr>
            <p:cNvCxnSpPr>
              <a:cxnSpLocks/>
              <a:stCxn id="1094" idx="3"/>
              <a:endCxn id="1098" idx="0"/>
            </p:cNvCxnSpPr>
            <p:nvPr/>
          </p:nvCxnSpPr>
          <p:spPr>
            <a:xfrm>
              <a:off x="8130493" y="2416383"/>
              <a:ext cx="607335" cy="600478"/>
            </a:xfrm>
            <a:prstGeom prst="straightConnector1">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126" name="Straight Arrow Connector 1125">
              <a:extLst>
                <a:ext uri="{FF2B5EF4-FFF2-40B4-BE49-F238E27FC236}">
                  <a16:creationId xmlns:a16="http://schemas.microsoft.com/office/drawing/2014/main" id="{B19AE02D-371E-0630-CC02-27AB276DCCC6}"/>
                </a:ext>
              </a:extLst>
            </p:cNvPr>
            <p:cNvCxnSpPr>
              <a:cxnSpLocks/>
              <a:stCxn id="1095" idx="3"/>
              <a:endCxn id="1098" idx="1"/>
            </p:cNvCxnSpPr>
            <p:nvPr/>
          </p:nvCxnSpPr>
          <p:spPr>
            <a:xfrm>
              <a:off x="8152873" y="2924244"/>
              <a:ext cx="268298" cy="207717"/>
            </a:xfrm>
            <a:prstGeom prst="straightConnector1">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127" name="Straight Arrow Connector 1126">
              <a:extLst>
                <a:ext uri="{FF2B5EF4-FFF2-40B4-BE49-F238E27FC236}">
                  <a16:creationId xmlns:a16="http://schemas.microsoft.com/office/drawing/2014/main" id="{1084BA0B-5E32-AEE0-314F-BE85F1D8A246}"/>
                </a:ext>
              </a:extLst>
            </p:cNvPr>
            <p:cNvCxnSpPr>
              <a:cxnSpLocks/>
              <a:stCxn id="1096" idx="3"/>
              <a:endCxn id="1098" idx="1"/>
            </p:cNvCxnSpPr>
            <p:nvPr/>
          </p:nvCxnSpPr>
          <p:spPr>
            <a:xfrm flipV="1">
              <a:off x="8152873" y="3131961"/>
              <a:ext cx="268298" cy="295440"/>
            </a:xfrm>
            <a:prstGeom prst="straightConnector1">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128" name="Straight Arrow Connector 1127">
              <a:extLst>
                <a:ext uri="{FF2B5EF4-FFF2-40B4-BE49-F238E27FC236}">
                  <a16:creationId xmlns:a16="http://schemas.microsoft.com/office/drawing/2014/main" id="{CFB24075-6DB1-811C-4E82-B0381B35DAC7}"/>
                </a:ext>
              </a:extLst>
            </p:cNvPr>
            <p:cNvCxnSpPr>
              <a:cxnSpLocks/>
              <a:stCxn id="1097" idx="3"/>
              <a:endCxn id="1098" idx="2"/>
            </p:cNvCxnSpPr>
            <p:nvPr/>
          </p:nvCxnSpPr>
          <p:spPr>
            <a:xfrm flipV="1">
              <a:off x="8152873" y="3247060"/>
              <a:ext cx="584955" cy="890275"/>
            </a:xfrm>
            <a:prstGeom prst="straightConnector1">
              <a:avLst/>
            </a:prstGeom>
            <a:ln w="127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1129" name="TextBox 1128">
              <a:extLst>
                <a:ext uri="{FF2B5EF4-FFF2-40B4-BE49-F238E27FC236}">
                  <a16:creationId xmlns:a16="http://schemas.microsoft.com/office/drawing/2014/main" id="{6FC321C8-DFE3-7D37-72D1-2FBD58A65127}"/>
                </a:ext>
              </a:extLst>
            </p:cNvPr>
            <p:cNvSpPr txBox="1"/>
            <p:nvPr/>
          </p:nvSpPr>
          <p:spPr>
            <a:xfrm>
              <a:off x="6039162" y="2061807"/>
              <a:ext cx="944243" cy="244284"/>
            </a:xfrm>
            <a:prstGeom prst="rect">
              <a:avLst/>
            </a:prstGeom>
            <a:noFill/>
          </p:spPr>
          <p:txBody>
            <a:bodyPr wrap="square" rtlCol="0">
              <a:noAutofit/>
            </a:bodyPr>
            <a:lstStyle/>
            <a:p>
              <a:r>
                <a:rPr lang="en-US" sz="1100" dirty="0">
                  <a:latin typeface="source-serif-pro"/>
                </a:rPr>
                <a:t>BM2</a:t>
              </a:r>
              <a:r>
                <a:rPr lang="en-US" sz="1100" b="0" i="0" dirty="0">
                  <a:effectLst/>
                  <a:latin typeface="source-serif-pro"/>
                </a:rPr>
                <a:t>5</a:t>
              </a:r>
              <a:endParaRPr lang="en-US" sz="1100" dirty="0"/>
            </a:p>
          </p:txBody>
        </p:sp>
        <p:sp>
          <p:nvSpPr>
            <p:cNvPr id="1130" name="TextBox 1129">
              <a:extLst>
                <a:ext uri="{FF2B5EF4-FFF2-40B4-BE49-F238E27FC236}">
                  <a16:creationId xmlns:a16="http://schemas.microsoft.com/office/drawing/2014/main" id="{37171CBB-F1D9-8B74-4033-15D00458D129}"/>
                </a:ext>
              </a:extLst>
            </p:cNvPr>
            <p:cNvSpPr txBox="1"/>
            <p:nvPr/>
          </p:nvSpPr>
          <p:spPr>
            <a:xfrm>
              <a:off x="5019951" y="2433073"/>
              <a:ext cx="944243" cy="244284"/>
            </a:xfrm>
            <a:prstGeom prst="rect">
              <a:avLst/>
            </a:prstGeom>
            <a:noFill/>
          </p:spPr>
          <p:txBody>
            <a:bodyPr wrap="square" rtlCol="0">
              <a:noAutofit/>
            </a:bodyPr>
            <a:lstStyle/>
            <a:p>
              <a:r>
                <a:rPr lang="en-US" sz="1100" dirty="0">
                  <a:latin typeface="source-serif-pro"/>
                </a:rPr>
                <a:t>Mix Retrieval</a:t>
              </a:r>
              <a:endParaRPr lang="en-US" sz="1100" dirty="0"/>
            </a:p>
          </p:txBody>
        </p:sp>
        <p:sp>
          <p:nvSpPr>
            <p:cNvPr id="1131" name="TextBox 1130">
              <a:extLst>
                <a:ext uri="{FF2B5EF4-FFF2-40B4-BE49-F238E27FC236}">
                  <a16:creationId xmlns:a16="http://schemas.microsoft.com/office/drawing/2014/main" id="{29DA2E10-20D7-7C2D-589A-4FD806A276EF}"/>
                </a:ext>
              </a:extLst>
            </p:cNvPr>
            <p:cNvSpPr txBox="1"/>
            <p:nvPr/>
          </p:nvSpPr>
          <p:spPr>
            <a:xfrm>
              <a:off x="1928380" y="2653866"/>
              <a:ext cx="481853" cy="317171"/>
            </a:xfrm>
            <a:prstGeom prst="rect">
              <a:avLst/>
            </a:prstGeom>
            <a:noFill/>
          </p:spPr>
          <p:txBody>
            <a:bodyPr wrap="square" rtlCol="0">
              <a:normAutofit/>
            </a:bodyPr>
            <a:lstStyle/>
            <a:p>
              <a:r>
                <a:rPr lang="en-US" sz="1100" dirty="0">
                  <a:latin typeface="source-serif-pro"/>
                </a:rPr>
                <a:t>CoVe</a:t>
              </a:r>
              <a:endParaRPr lang="en-US" sz="1100" dirty="0"/>
            </a:p>
          </p:txBody>
        </p:sp>
        <p:sp>
          <p:nvSpPr>
            <p:cNvPr id="1132" name="TextBox 1131">
              <a:extLst>
                <a:ext uri="{FF2B5EF4-FFF2-40B4-BE49-F238E27FC236}">
                  <a16:creationId xmlns:a16="http://schemas.microsoft.com/office/drawing/2014/main" id="{0F3465BB-615B-3512-87F7-9E3657D6EB50}"/>
                </a:ext>
              </a:extLst>
            </p:cNvPr>
            <p:cNvSpPr txBox="1"/>
            <p:nvPr/>
          </p:nvSpPr>
          <p:spPr>
            <a:xfrm>
              <a:off x="3730073" y="2672863"/>
              <a:ext cx="944243" cy="244284"/>
            </a:xfrm>
            <a:prstGeom prst="rect">
              <a:avLst/>
            </a:prstGeom>
            <a:noFill/>
          </p:spPr>
          <p:txBody>
            <a:bodyPr wrap="square" rtlCol="0">
              <a:noAutofit/>
            </a:bodyPr>
            <a:lstStyle/>
            <a:p>
              <a:r>
                <a:rPr lang="en-US" sz="1100" dirty="0">
                  <a:latin typeface="source-serif-pro"/>
                </a:rPr>
                <a:t>Evals Quality</a:t>
              </a:r>
              <a:endParaRPr lang="en-US" sz="1100" dirty="0"/>
            </a:p>
          </p:txBody>
        </p:sp>
        <p:sp>
          <p:nvSpPr>
            <p:cNvPr id="1133" name="TextBox 1132">
              <a:extLst>
                <a:ext uri="{FF2B5EF4-FFF2-40B4-BE49-F238E27FC236}">
                  <a16:creationId xmlns:a16="http://schemas.microsoft.com/office/drawing/2014/main" id="{837095FA-4818-1E4A-DB5F-CE491134710F}"/>
                </a:ext>
              </a:extLst>
            </p:cNvPr>
            <p:cNvSpPr txBox="1"/>
            <p:nvPr/>
          </p:nvSpPr>
          <p:spPr>
            <a:xfrm>
              <a:off x="3697834" y="3454277"/>
              <a:ext cx="944243" cy="244284"/>
            </a:xfrm>
            <a:prstGeom prst="rect">
              <a:avLst/>
            </a:prstGeom>
            <a:noFill/>
          </p:spPr>
          <p:txBody>
            <a:bodyPr wrap="square" rtlCol="0">
              <a:noAutofit/>
            </a:bodyPr>
            <a:lstStyle/>
            <a:p>
              <a:pPr algn="ctr"/>
              <a:r>
                <a:rPr lang="en-US" sz="1100" dirty="0">
                  <a:latin typeface="source-serif-pro"/>
                </a:rPr>
                <a:t>Confidence-based active retriever</a:t>
              </a:r>
              <a:endParaRPr lang="en-US" sz="1100" dirty="0"/>
            </a:p>
          </p:txBody>
        </p:sp>
      </p:grpSp>
      <p:sp>
        <p:nvSpPr>
          <p:cNvPr id="5" name="Rectangle 4">
            <a:extLst>
              <a:ext uri="{FF2B5EF4-FFF2-40B4-BE49-F238E27FC236}">
                <a16:creationId xmlns:a16="http://schemas.microsoft.com/office/drawing/2014/main" id="{E19EF912-062F-09E9-7140-E43FCDDA6260}"/>
              </a:ext>
            </a:extLst>
          </p:cNvPr>
          <p:cNvSpPr/>
          <p:nvPr/>
        </p:nvSpPr>
        <p:spPr>
          <a:xfrm>
            <a:off x="10917682" y="576313"/>
            <a:ext cx="914400" cy="9144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98FD5D2B-238C-379A-7EA2-A074CCC9CC25}"/>
              </a:ext>
            </a:extLst>
          </p:cNvPr>
          <p:cNvSpPr txBox="1"/>
          <p:nvPr/>
        </p:nvSpPr>
        <p:spPr>
          <a:xfrm>
            <a:off x="9737677" y="6389738"/>
            <a:ext cx="2032173" cy="215444"/>
          </a:xfrm>
          <a:prstGeom prst="rect">
            <a:avLst/>
          </a:prstGeom>
          <a:noFill/>
        </p:spPr>
        <p:txBody>
          <a:bodyPr wrap="square" lIns="0" tIns="0" rIns="0" bIns="0">
            <a:spAutoFit/>
          </a:bodyPr>
          <a:lstStyle/>
          <a:p>
            <a:pPr algn="r"/>
            <a:r>
              <a:rPr lang="en-US" sz="1400" dirty="0"/>
              <a:t>https://</a:t>
            </a:r>
            <a:r>
              <a:rPr lang="en-US" sz="1400" dirty="0" err="1"/>
              <a:t>linktr.ee</a:t>
            </a:r>
            <a:r>
              <a:rPr lang="en-US" sz="1400" dirty="0"/>
              <a:t>/</a:t>
            </a:r>
            <a:r>
              <a:rPr lang="en-US" sz="1400" dirty="0" err="1"/>
              <a:t>qdrddr</a:t>
            </a:r>
            <a:endParaRPr lang="en-US" sz="1400" dirty="0"/>
          </a:p>
        </p:txBody>
      </p:sp>
    </p:spTree>
    <p:extLst>
      <p:ext uri="{BB962C8B-B14F-4D97-AF65-F5344CB8AC3E}">
        <p14:creationId xmlns:p14="http://schemas.microsoft.com/office/powerpoint/2010/main" val="2020382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strips(downRight)">
                                      <p:cBhvr>
                                        <p:cTn id="7" dur="5000"/>
                                        <p:tgtEl>
                                          <p:spTgt spid="3"/>
                                        </p:tgtEl>
                                      </p:cBhvr>
                                    </p:animEffect>
                                  </p:childTnLst>
                                </p:cTn>
                              </p:par>
                            </p:childTnLst>
                          </p:cTn>
                        </p:par>
                        <p:par>
                          <p:cTn id="8" fill="hold">
                            <p:stCondLst>
                              <p:cond delay="5000"/>
                            </p:stCondLst>
                            <p:childTnLst>
                              <p:par>
                                <p:cTn id="9" presetID="1" presetClass="entr" presetSubtype="0" fill="hold" grpId="0" nodeType="afterEffect" nodePh="1">
                                  <p:stCondLst>
                                    <p:cond delay="0"/>
                                  </p:stCondLst>
                                  <p:endCondLst>
                                    <p:cond evt="begin" delay="0">
                                      <p:tn val="9"/>
                                    </p:cond>
                                  </p:end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538D9D"/>
      </a:hlink>
      <a:folHlink>
        <a:srgbClr val="A5738E"/>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3A418E6B-C5F0-4B95-8D77-61E3EF3B5DF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10082</TotalTime>
  <Words>6238</Words>
  <Application>Microsoft Macintosh PowerPoint</Application>
  <PresentationFormat>Widescreen</PresentationFormat>
  <Paragraphs>533</Paragraphs>
  <Slides>17</Slides>
  <Notes>17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-apple-system</vt:lpstr>
      <vt:lpstr>Aptos</vt:lpstr>
      <vt:lpstr>Aptos Display</vt:lpstr>
      <vt:lpstr>Arial</vt:lpstr>
      <vt:lpstr>Consolas</vt:lpstr>
      <vt:lpstr>source-serif-pro</vt:lpstr>
      <vt:lpstr>ui-sans-serif</vt:lpstr>
      <vt:lpstr>Office Theme</vt:lpstr>
      <vt:lpstr>Agentic RAG &amp; SLM</vt:lpstr>
      <vt:lpstr>Evolution</vt:lpstr>
      <vt:lpstr>Retrieval-Augmented Generation (RAG)</vt:lpstr>
      <vt:lpstr>Naïve RAG - 101</vt:lpstr>
      <vt:lpstr>RAG: Ingesting &amp; Retrieval</vt:lpstr>
      <vt:lpstr>Vector DB, Embeddings, Semantic Similarity</vt:lpstr>
      <vt:lpstr>Advanced RAG Techniques</vt:lpstr>
      <vt:lpstr>Advanced RAG Engineering</vt:lpstr>
      <vt:lpstr>Practical pipeline example</vt:lpstr>
      <vt:lpstr>Agentic RAG</vt:lpstr>
      <vt:lpstr>Conversation Memory</vt:lpstr>
      <vt:lpstr>Optimization Methods: External Knowledge vs. Model Adaption</vt:lpstr>
      <vt:lpstr>SLM &amp; Price considerations</vt:lpstr>
      <vt:lpstr>Final Thoughts</vt:lpstr>
      <vt:lpstr>Frameworks</vt:lpstr>
      <vt:lpstr>Agentic Platforms</vt:lpstr>
      <vt:lpstr>Hype Cycle for Artificial Intelligence, 2024</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Damien Queen</dc:creator>
  <cp:lastModifiedBy>Damien Berezenko</cp:lastModifiedBy>
  <cp:revision>3</cp:revision>
  <dcterms:created xsi:type="dcterms:W3CDTF">2024-11-30T21:59:40Z</dcterms:created>
  <dcterms:modified xsi:type="dcterms:W3CDTF">2025-01-14T14:35:26Z</dcterms:modified>
</cp:coreProperties>
</file>