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4.jpg" ContentType="image/jpeg"/>
  <Override PartName="/ppt/media/image25.jpg" ContentType="image/jpe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5"/>
  </p:notesMasterIdLst>
  <p:sldIdLst>
    <p:sldId id="256" r:id="rId2"/>
    <p:sldId id="280" r:id="rId3"/>
    <p:sldId id="263" r:id="rId4"/>
    <p:sldId id="265" r:id="rId5"/>
    <p:sldId id="266" r:id="rId6"/>
    <p:sldId id="279" r:id="rId7"/>
    <p:sldId id="281" r:id="rId8"/>
    <p:sldId id="282" r:id="rId9"/>
    <p:sldId id="283" r:id="rId10"/>
    <p:sldId id="267" r:id="rId11"/>
    <p:sldId id="268" r:id="rId12"/>
    <p:sldId id="269" r:id="rId13"/>
    <p:sldId id="270" r:id="rId14"/>
    <p:sldId id="271" r:id="rId15"/>
    <p:sldId id="284" r:id="rId16"/>
    <p:sldId id="285" r:id="rId17"/>
    <p:sldId id="287" r:id="rId18"/>
    <p:sldId id="286" r:id="rId19"/>
    <p:sldId id="288" r:id="rId20"/>
    <p:sldId id="273" r:id="rId21"/>
    <p:sldId id="275" r:id="rId22"/>
    <p:sldId id="272" r:id="rId23"/>
    <p:sldId id="274" r:id="rId2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99" autoAdjust="0"/>
  </p:normalViewPr>
  <p:slideViewPr>
    <p:cSldViewPr>
      <p:cViewPr varScale="1">
        <p:scale>
          <a:sx n="52" d="100"/>
          <a:sy n="52" d="100"/>
        </p:scale>
        <p:origin x="55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9083-745B-43A1-B87A-396734FCC7FC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B448-0018-431E-A780-ECCD0B8B9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51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Limited Knowledge Base</a:t>
            </a:r>
          </a:p>
          <a:p>
            <a:r>
              <a:rPr lang="en-CA" dirty="0"/>
              <a:t>Static Training Data: LLMs are trained on large but static datasets up to a certain point in time. Once deployed, they can't access new information or updates in real time.</a:t>
            </a:r>
          </a:p>
          <a:p>
            <a:r>
              <a:rPr lang="en-CA" dirty="0"/>
              <a:t>Outdated Information: LLMs lack knowledge of recent events, trends, and advancements. They can’t access or respond to questions about anything post-training, like recent product updates, policies, or world events.</a:t>
            </a:r>
          </a:p>
          <a:p>
            <a:r>
              <a:rPr lang="en-CA" dirty="0"/>
              <a:t>“Hallucinations”</a:t>
            </a:r>
          </a:p>
          <a:p>
            <a:r>
              <a:rPr lang="en-CA" dirty="0"/>
              <a:t>Fabricated Information: LLMs often “hallucinate,” generating responses that sound plausible but are incorrect or fictional.</a:t>
            </a:r>
          </a:p>
          <a:p>
            <a:r>
              <a:rPr lang="en-CA" dirty="0"/>
              <a:t>Confident Inaccuracies: LLMs don’t always indicate when they’re uncertain, which can make false information sound trustworthy, potentially leading to misinformation.</a:t>
            </a:r>
          </a:p>
          <a:p>
            <a:r>
              <a:rPr lang="en-CA" dirty="0"/>
              <a:t>Lack of Contextual Relevance</a:t>
            </a:r>
          </a:p>
          <a:p>
            <a:r>
              <a:rPr lang="en-CA" dirty="0"/>
              <a:t>Generalized Responses: LLMs provide answers based on a broad, generalized dataset. They lack the ability to specialize responses based on unique contexts or proprietary data, resulting in generic or irrelevant answers for specific applications.</a:t>
            </a:r>
          </a:p>
          <a:p>
            <a:r>
              <a:rPr lang="en-CA" dirty="0"/>
              <a:t>No Direct Access to Proprietary Data: LLMs can't access sensitive or internal data, like company documents, without RAG or other integration methods.</a:t>
            </a:r>
          </a:p>
          <a:p>
            <a:r>
              <a:rPr lang="en-CA" dirty="0"/>
              <a:t>Inability to Handle Domain-Specific Information</a:t>
            </a:r>
          </a:p>
          <a:p>
            <a:r>
              <a:rPr lang="en-CA" dirty="0"/>
              <a:t>Limited Technical Jargon Understanding: For specialized fields like medicine, law, or engineering, LLMs may misunderstand technical language or industry-specific terms unless fine-tuned on specialized data.</a:t>
            </a:r>
          </a:p>
          <a:p>
            <a:r>
              <a:rPr lang="en-CA" dirty="0"/>
              <a:t>Reduced Accuracy in Specialized Domains: Out-of-the-box LLMs are often less accurate in providing responses tailored to specific industries without additional training or context.</a:t>
            </a:r>
          </a:p>
          <a:p>
            <a:r>
              <a:rPr lang="en-CA" dirty="0"/>
              <a:t>Security and Privacy Concerns</a:t>
            </a:r>
          </a:p>
          <a:p>
            <a:r>
              <a:rPr lang="en-CA" dirty="0"/>
              <a:t>Data Leakage Risk: LLMs trained on public data cannot safely handle or segregate private or sensitive information, posing a risk if responses inadvertently expose confidential data.</a:t>
            </a:r>
          </a:p>
          <a:p>
            <a:r>
              <a:rPr lang="en-CA" dirty="0"/>
              <a:t>No Built-In Access Control: LLMs can’t differentiate between users or adjust their responses based on permissions, making them unsuitable for roles that require controlled access to information.</a:t>
            </a:r>
          </a:p>
          <a:p>
            <a:r>
              <a:rPr lang="en-CA" dirty="0"/>
              <a:t>Inconsistent Response Quality</a:t>
            </a:r>
          </a:p>
          <a:p>
            <a:r>
              <a:rPr lang="en-CA" dirty="0"/>
              <a:t>Variability in Outputs: LLMs may produce inconsistent answers to similar questions, especially if the prompt structure varies slightly.</a:t>
            </a:r>
          </a:p>
          <a:p>
            <a:r>
              <a:rPr lang="en-CA" dirty="0"/>
              <a:t>Difficulty with Multistep Tasks: LLMs can struggle with complex, multistep queries, as they lack the ability to retain information across separate inputs effectively.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1B448-0018-431E-A780-ECCD0B8B98A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1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Embedding the User Query: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user’s question or prompt is converted into a vector using the same embedding model used for document data.</a:t>
            </a:r>
          </a:p>
          <a:p>
            <a:r>
              <a:rPr lang="en-CA" b="1" dirty="0"/>
              <a:t>Querying the Vector Database: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vectorized query is matched against stored document vectors to find the most semantically similar results.</a:t>
            </a:r>
          </a:p>
          <a:p>
            <a:r>
              <a:rPr lang="en-CA" b="1" dirty="0"/>
              <a:t>Similarity Scoring: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Each document vector is ranked based on its similarity to the query vector, ensuring that the most relevant context is selected.</a:t>
            </a:r>
          </a:p>
          <a:p>
            <a:r>
              <a:rPr lang="en-CA" b="1" dirty="0"/>
              <a:t>Selecting Relevant Chunks: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Top-matching text chunks are retrieved, providing context-rich information to address the query accurately.</a:t>
            </a:r>
          </a:p>
          <a:p>
            <a:r>
              <a:rPr lang="en-CA" b="1" dirty="0"/>
              <a:t>Balancing Context Quantity and Relevance: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Retrieving the right amount of context prevents information overload, fitting within the LLM’s processing limits for effective prompt augmentation.</a:t>
            </a:r>
          </a:p>
          <a:p>
            <a:r>
              <a:rPr lang="en-CA" b="1" dirty="0"/>
              <a:t>Advanced Retrieval Techniques (Optional):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Methods like hybrid search, reranking, and contextual chunk retrieval can enhance relevance and retrieval precision.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1B448-0018-431E-A780-ECCD0B8B98A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50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1B448-0018-431E-A780-ECCD0B8B98A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64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B48-26C1-2E63-3E51-4EBED888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7FAFD-899F-813B-2FA6-62E6E67D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C55A-FE21-B4D4-394B-7313073D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D42B-9D48-A35C-6CFF-F8EEE6C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8D53-1DFF-3FA9-C2ED-38E42BAC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89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3870-68A9-806E-66AC-8D69020B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15B1E-6189-8DF4-4798-4CB2C8B4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95DA-8D28-076D-BD29-DC2ADAA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0CD-A55D-F232-9782-23080041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17E4-0F8C-6B87-33A5-A0AC42A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4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3E90F-99F8-A75E-4FC2-22DE94B7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69128-EC02-180B-227D-DA0839888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C384-EAA0-3B8C-F98C-B7D7C623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F8E2-41D5-7F2F-F658-BA3B0B97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61F1-D1B6-F970-7AD4-4642EF5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8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7FE3-F83B-A508-5CE0-4880500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CE69-EE91-BBFC-E43A-BB43B22A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4E5C-C555-1023-B4C0-32AA4228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D8DB-B4BB-EABF-B6D9-8B19B665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BDC6-D083-8167-3D1E-D7AD8DA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6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02EC-4533-9CA3-66A4-C17A47D5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2FCD-57CB-A62B-2C68-159A6085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99DB-4552-555E-6B6A-D8E2FD84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3D48-08AC-A3ED-FAC1-F205DB3E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9524-6939-BDB1-2898-96705C40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BCF6-3064-0066-919D-1D8AF57F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F7E0-83B6-E2FB-C0D6-B405557AD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BCE2-22B3-D2A7-6634-FBCC0E8F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B001-2E13-DB94-5815-2C61B654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86113-F16F-BD5A-8BB9-D1F1BD97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C216-391B-E324-A98C-F26278E9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6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8315-7551-96DC-E7EE-BF08415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81CF-D57D-FCDF-AAEE-1F5C941EA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8C8EA-D414-0388-DE06-25353F3E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23D7A-530A-A7A0-78FB-87472C2FE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CFEE6-A3FA-B908-4CBC-2BFA998F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68D4A-8CE2-C910-92AC-F34D2003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73CE9-B453-BEEC-7602-63F7C3F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EB37C-E4DE-867E-BF85-AD71A52C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3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EC8-D990-5681-F900-FF602ACD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901B3-5A70-D79E-BF67-FD815FAA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CFF4-510A-DE5A-BEFA-364DEC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2F875-7655-B9A9-9555-1FDA37B2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0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E32DC-548F-2FDC-02BD-C7C80ED6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9D1F9-A10F-B4AE-C50E-1DC89D6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9CFD-D38F-1063-3393-AABB72D1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6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D6C4-CA1B-C76A-72A7-A792801D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346A-AFE0-08B2-2701-7DD1F3B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944FF-5D1E-19C4-B4C7-AA215F80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E4C1-CFBC-D8D3-BB1F-FDC41C3A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A0C7-5669-5471-B4D3-F7CE88F2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50E9-8D36-1A7C-9B87-B6751CB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2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412-33D2-6C0F-9A37-DCA9F322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77B88-9B3B-3488-E41B-2DE3132FC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EBBA4-B07A-3350-6949-21D201B6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33A84-F823-52B5-4EE7-501FF8BE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3FC72-3361-6C08-FEC4-FD3E026C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9CFB7-91E2-260A-CC83-14CC19DB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1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210DD-140C-50E8-881B-B4A1D71F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EE27-E9D8-549E-5ECB-C51EFE39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2142-633E-003F-C673-B0A6F4331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53AE-738A-A2E2-69B2-E3D14890D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4D46-4F24-3ADF-2206-F95C062CB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1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418776"/>
            <a:ext cx="831151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Gen</a:t>
            </a:r>
            <a:r>
              <a:rPr sz="9550" spc="-509" dirty="0"/>
              <a:t> </a:t>
            </a:r>
            <a:r>
              <a:rPr sz="9550" spc="-105" dirty="0"/>
              <a:t>AI</a:t>
            </a:r>
            <a:r>
              <a:rPr sz="9550" spc="-540" dirty="0"/>
              <a:t> </a:t>
            </a:r>
            <a:r>
              <a:rPr sz="9550" spc="-70" dirty="0"/>
              <a:t>meetup</a:t>
            </a:r>
            <a:endParaRPr sz="9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50" y="5502275"/>
            <a:ext cx="14782800" cy="3414396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200" spc="-1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984" indent="-502284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  <a:r>
              <a:rPr lang="en-CA" sz="3200" spc="-1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Split large documents into smaller, manageable text chunks</a:t>
            </a:r>
          </a:p>
          <a:p>
            <a:pPr marL="514984" indent="-502284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</a:tabLst>
            </a:pP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Metadata Addition: Adding details like source, date, or author for context filtering and improved search results.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b="1" u="sng" dirty="0"/>
              <a:t>Step</a:t>
            </a:r>
            <a:r>
              <a:rPr sz="4500" b="1" u="sng" spc="85" dirty="0"/>
              <a:t> </a:t>
            </a:r>
            <a:r>
              <a:rPr sz="4500" b="1" u="sng" dirty="0"/>
              <a:t>1</a:t>
            </a:r>
            <a:r>
              <a:rPr sz="4500" b="1" u="sng" spc="90" dirty="0"/>
              <a:t> </a:t>
            </a:r>
            <a:r>
              <a:rPr sz="4500" b="1" u="sng" spc="345" dirty="0"/>
              <a:t>-</a:t>
            </a:r>
            <a:r>
              <a:rPr sz="4500" b="1" u="sng" spc="90" dirty="0"/>
              <a:t> </a:t>
            </a:r>
            <a:r>
              <a:rPr sz="4500" b="1" u="sng" dirty="0"/>
              <a:t>Document</a:t>
            </a:r>
            <a:r>
              <a:rPr sz="4500" b="1" u="sng" spc="90" dirty="0"/>
              <a:t> </a:t>
            </a:r>
            <a:r>
              <a:rPr sz="4500" b="1" u="sng" spc="-10" dirty="0"/>
              <a:t>loading</a:t>
            </a:r>
            <a:endParaRPr sz="4500" b="1" u="sng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0554" y="770996"/>
            <a:ext cx="12638729" cy="4701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502869"/>
            <a:ext cx="7986395" cy="66592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99745" marR="1002665" indent="-487680">
              <a:lnSpc>
                <a:spcPts val="4090"/>
              </a:lnSpc>
              <a:spcBef>
                <a:spcPts val="665"/>
              </a:spcBef>
              <a:buSzPct val="123684"/>
              <a:buChar char="•"/>
              <a:tabLst>
                <a:tab pos="499745" algn="l"/>
              </a:tabLst>
            </a:pPr>
            <a:r>
              <a:rPr sz="3800" dirty="0">
                <a:latin typeface="Arial"/>
                <a:cs typeface="Arial"/>
              </a:rPr>
              <a:t>Chunks are </a:t>
            </a:r>
            <a:r>
              <a:rPr sz="3800" spc="80" dirty="0">
                <a:latin typeface="Arial"/>
                <a:cs typeface="Arial"/>
              </a:rPr>
              <a:t>'transformed'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40" dirty="0">
                <a:latin typeface="Arial"/>
                <a:cs typeface="Arial"/>
              </a:rPr>
              <a:t>into </a:t>
            </a:r>
            <a:r>
              <a:rPr sz="3800" spc="50" dirty="0">
                <a:latin typeface="Arial"/>
                <a:cs typeface="Arial"/>
              </a:rPr>
              <a:t>vectors</a:t>
            </a:r>
            <a:r>
              <a:rPr sz="3800" spc="2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(numbers)</a:t>
            </a:r>
            <a:endParaRPr sz="3800" dirty="0">
              <a:latin typeface="Arial"/>
              <a:cs typeface="Arial"/>
            </a:endParaRPr>
          </a:p>
          <a:p>
            <a:pPr marL="1002665" marR="129539" lvl="1" indent="-487680">
              <a:lnSpc>
                <a:spcPct val="88000"/>
              </a:lnSpc>
              <a:spcBef>
                <a:spcPts val="2850"/>
              </a:spcBef>
              <a:buSzPct val="123684"/>
              <a:buFont typeface="Segoe UI Symbol"/>
              <a:buChar char="✓"/>
              <a:tabLst>
                <a:tab pos="1002665" algn="l"/>
              </a:tabLst>
            </a:pPr>
            <a:r>
              <a:rPr sz="3800" spc="105" dirty="0">
                <a:latin typeface="Arial"/>
                <a:cs typeface="Arial"/>
              </a:rPr>
              <a:t>It's</a:t>
            </a:r>
            <a:r>
              <a:rPr sz="3800" spc="1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the</a:t>
            </a:r>
            <a:r>
              <a:rPr sz="3800" spc="114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process</a:t>
            </a:r>
            <a:r>
              <a:rPr sz="3800" spc="114" dirty="0">
                <a:latin typeface="Arial"/>
                <a:cs typeface="Arial"/>
              </a:rPr>
              <a:t> </a:t>
            </a:r>
            <a:r>
              <a:rPr sz="3800" spc="75" dirty="0">
                <a:latin typeface="Arial"/>
                <a:cs typeface="Arial"/>
              </a:rPr>
              <a:t>of</a:t>
            </a:r>
            <a:r>
              <a:rPr sz="3800" spc="114" dirty="0"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EF5FA7"/>
                </a:solidFill>
                <a:latin typeface="Arial"/>
                <a:cs typeface="Arial"/>
              </a:rPr>
              <a:t>word </a:t>
            </a:r>
            <a:r>
              <a:rPr sz="3800" spc="55" dirty="0">
                <a:solidFill>
                  <a:srgbClr val="EF5FA7"/>
                </a:solidFill>
                <a:latin typeface="Arial"/>
                <a:cs typeface="Arial"/>
              </a:rPr>
              <a:t>embedding</a:t>
            </a:r>
            <a:r>
              <a:rPr sz="3800" spc="55" dirty="0">
                <a:latin typeface="Arial"/>
                <a:cs typeface="Arial"/>
              </a:rPr>
              <a:t>,</a:t>
            </a:r>
            <a:r>
              <a:rPr sz="3800" spc="8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using</a:t>
            </a:r>
            <a:r>
              <a:rPr sz="3800" spc="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8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pre-</a:t>
            </a:r>
            <a:r>
              <a:rPr sz="3800" spc="-10" dirty="0">
                <a:latin typeface="Arial"/>
                <a:cs typeface="Arial"/>
              </a:rPr>
              <a:t>trained </a:t>
            </a:r>
            <a:r>
              <a:rPr sz="3800" spc="50" dirty="0">
                <a:latin typeface="Arial"/>
                <a:cs typeface="Arial"/>
              </a:rPr>
              <a:t>model</a:t>
            </a:r>
            <a:endParaRPr sz="3800" dirty="0">
              <a:latin typeface="Arial"/>
              <a:cs typeface="Arial"/>
            </a:endParaRPr>
          </a:p>
          <a:p>
            <a:pPr marL="1002665" marR="5080" lvl="1" indent="-487680">
              <a:lnSpc>
                <a:spcPct val="88000"/>
              </a:lnSpc>
              <a:spcBef>
                <a:spcPts val="2910"/>
              </a:spcBef>
              <a:buSzPct val="123684"/>
              <a:buFont typeface="Segoe UI Symbol"/>
              <a:buChar char="✓"/>
              <a:tabLst>
                <a:tab pos="1002665" algn="l"/>
              </a:tabLst>
            </a:pPr>
            <a:r>
              <a:rPr sz="3800" dirty="0">
                <a:latin typeface="Arial"/>
                <a:cs typeface="Arial"/>
              </a:rPr>
              <a:t>hundreds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(even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thousands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!)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spc="50" dirty="0">
                <a:latin typeface="Arial"/>
                <a:cs typeface="Arial"/>
              </a:rPr>
              <a:t>of </a:t>
            </a:r>
            <a:r>
              <a:rPr sz="3800" dirty="0">
                <a:latin typeface="Arial"/>
                <a:cs typeface="Arial"/>
              </a:rPr>
              <a:t>dimensions</a:t>
            </a:r>
            <a:r>
              <a:rPr sz="3800" spc="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required</a:t>
            </a:r>
            <a:r>
              <a:rPr sz="3800" spc="85" dirty="0">
                <a:latin typeface="Arial"/>
                <a:cs typeface="Arial"/>
              </a:rPr>
              <a:t> to </a:t>
            </a:r>
            <a:r>
              <a:rPr sz="3800" dirty="0">
                <a:latin typeface="Arial"/>
                <a:cs typeface="Arial"/>
              </a:rPr>
              <a:t>represent</a:t>
            </a:r>
            <a:r>
              <a:rPr sz="3800" spc="7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the</a:t>
            </a:r>
            <a:r>
              <a:rPr sz="3800" spc="7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space</a:t>
            </a:r>
            <a:r>
              <a:rPr sz="3800" spc="70" dirty="0">
                <a:latin typeface="Arial"/>
                <a:cs typeface="Arial"/>
              </a:rPr>
              <a:t> </a:t>
            </a:r>
            <a:r>
              <a:rPr sz="3800" spc="75" dirty="0">
                <a:latin typeface="Arial"/>
                <a:cs typeface="Arial"/>
              </a:rPr>
              <a:t>of </a:t>
            </a:r>
            <a:r>
              <a:rPr sz="3800" dirty="0">
                <a:latin typeface="Arial"/>
                <a:cs typeface="Arial"/>
              </a:rPr>
              <a:t>all</a:t>
            </a:r>
            <a:r>
              <a:rPr sz="3800" spc="75" dirty="0">
                <a:latin typeface="Arial"/>
                <a:cs typeface="Arial"/>
              </a:rPr>
              <a:t> </a:t>
            </a:r>
            <a:r>
              <a:rPr sz="3800" spc="45" dirty="0">
                <a:latin typeface="Arial"/>
                <a:cs typeface="Arial"/>
              </a:rPr>
              <a:t>words</a:t>
            </a:r>
            <a:endParaRPr sz="3800" dirty="0">
              <a:latin typeface="Arial"/>
              <a:cs typeface="Arial"/>
            </a:endParaRPr>
          </a:p>
          <a:p>
            <a:pPr marL="499745" marR="290195" indent="-487680">
              <a:lnSpc>
                <a:spcPts val="4090"/>
              </a:lnSpc>
              <a:spcBef>
                <a:spcPts val="3659"/>
              </a:spcBef>
              <a:buSzPct val="123684"/>
              <a:buChar char="•"/>
              <a:tabLst>
                <a:tab pos="499745" algn="l"/>
              </a:tabLst>
            </a:pPr>
            <a:r>
              <a:rPr sz="3800" dirty="0">
                <a:latin typeface="Arial"/>
                <a:cs typeface="Arial"/>
              </a:rPr>
              <a:t>Vectors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stored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 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60" dirty="0">
                <a:latin typeface="Arial"/>
                <a:cs typeface="Arial"/>
              </a:rPr>
              <a:t>dedicated </a:t>
            </a:r>
            <a:r>
              <a:rPr sz="3800" dirty="0">
                <a:latin typeface="Arial"/>
                <a:cs typeface="Arial"/>
              </a:rPr>
              <a:t>database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65" dirty="0">
                <a:latin typeface="Arial"/>
                <a:cs typeface="Arial"/>
              </a:rPr>
              <a:t>(a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42A1"/>
                </a:solidFill>
                <a:latin typeface="Arial"/>
                <a:cs typeface="Arial"/>
              </a:rPr>
              <a:t>vector</a:t>
            </a:r>
            <a:r>
              <a:rPr sz="3800" spc="-5" dirty="0">
                <a:solidFill>
                  <a:srgbClr val="FF42A1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FF42A1"/>
                </a:solidFill>
                <a:latin typeface="Arial"/>
                <a:cs typeface="Arial"/>
              </a:rPr>
              <a:t>database</a:t>
            </a:r>
            <a:r>
              <a:rPr sz="3800" spc="-10" dirty="0">
                <a:latin typeface="Arial"/>
                <a:cs typeface="Arial"/>
              </a:rPr>
              <a:t>)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b="1" u="sng" dirty="0"/>
              <a:t>Step</a:t>
            </a:r>
            <a:r>
              <a:rPr sz="4500" b="1" u="sng" spc="40" dirty="0"/>
              <a:t> </a:t>
            </a:r>
            <a:r>
              <a:rPr sz="4500" b="1" u="sng" dirty="0"/>
              <a:t>2</a:t>
            </a:r>
            <a:r>
              <a:rPr sz="4500" b="1" u="sng" spc="45" dirty="0"/>
              <a:t> </a:t>
            </a:r>
            <a:r>
              <a:rPr sz="4500" b="1" u="sng" spc="345" dirty="0"/>
              <a:t>-</a:t>
            </a:r>
            <a:r>
              <a:rPr sz="4500" b="1" u="sng" spc="40" dirty="0"/>
              <a:t> </a:t>
            </a:r>
            <a:r>
              <a:rPr sz="4500" b="1" u="sng" spc="-10" dirty="0"/>
              <a:t>Embeddings</a:t>
            </a:r>
            <a:endParaRPr sz="4500" b="1" u="sng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0312" y="6340476"/>
            <a:ext cx="10470423" cy="3750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0792" y="914361"/>
            <a:ext cx="5799943" cy="4384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69F23-DFD7-8280-03C8-7D0C47FEB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0" y="914361"/>
            <a:ext cx="5438103" cy="3450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505099"/>
            <a:ext cx="8002905" cy="630044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21907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</a:tabLst>
            </a:pPr>
            <a:r>
              <a:rPr sz="2400" dirty="0">
                <a:latin typeface="Arial"/>
                <a:cs typeface="Arial"/>
              </a:rPr>
              <a:t>Previous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preparatory </a:t>
            </a:r>
            <a:r>
              <a:rPr sz="2400" spc="55" dirty="0">
                <a:latin typeface="Arial"/>
                <a:cs typeface="Arial"/>
              </a:rPr>
              <a:t>work,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now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42A1"/>
                </a:solidFill>
                <a:latin typeface="Arial"/>
                <a:cs typeface="Arial"/>
              </a:rPr>
              <a:t>live</a:t>
            </a:r>
            <a:r>
              <a:rPr sz="2400" spc="35" dirty="0">
                <a:solidFill>
                  <a:srgbClr val="FF42A1"/>
                </a:solidFill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part</a:t>
            </a:r>
            <a:endParaRPr sz="2400" dirty="0">
              <a:latin typeface="Arial"/>
              <a:cs typeface="Arial"/>
            </a:endParaRPr>
          </a:p>
          <a:p>
            <a:pPr marL="514984" marR="676275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</a:tabLst>
            </a:pPr>
            <a:r>
              <a:rPr sz="2400" dirty="0">
                <a:latin typeface="Arial"/>
                <a:cs typeface="Arial"/>
              </a:rPr>
              <a:t>Question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vectorized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well,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input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42A1"/>
                </a:solidFill>
                <a:latin typeface="Arial"/>
                <a:cs typeface="Arial"/>
              </a:rPr>
              <a:t>similarity search</a:t>
            </a:r>
            <a:endParaRPr sz="2400" dirty="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3715"/>
              </a:spcBef>
              <a:buSzPct val="122784"/>
              <a:buChar char="•"/>
              <a:tabLst>
                <a:tab pos="514984" algn="l"/>
              </a:tabLst>
            </a:pPr>
            <a:r>
              <a:rPr sz="2400" spc="85" dirty="0">
                <a:latin typeface="Arial"/>
                <a:cs typeface="Arial"/>
              </a:rPr>
              <a:t>Most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relevant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chunks</a:t>
            </a:r>
            <a:r>
              <a:rPr sz="2400" spc="-25" dirty="0">
                <a:latin typeface="Arial"/>
                <a:cs typeface="Arial"/>
              </a:rPr>
              <a:t> are </a:t>
            </a:r>
            <a:r>
              <a:rPr sz="2400" dirty="0">
                <a:latin typeface="Arial"/>
                <a:cs typeface="Arial"/>
              </a:rPr>
              <a:t>retrieved,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i.e.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coordinates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together</a:t>
            </a:r>
            <a:endParaRPr lang="en-CA" sz="2400" spc="-10" dirty="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3715"/>
              </a:spcBef>
              <a:buSzPct val="122784"/>
              <a:buChar char="•"/>
              <a:tabLst>
                <a:tab pos="514984" algn="l"/>
              </a:tabLst>
            </a:pPr>
            <a:r>
              <a:rPr lang="en-CA" sz="2400" b="1" dirty="0"/>
              <a:t>Vector search (similarity search)</a:t>
            </a:r>
            <a:r>
              <a:rPr lang="en-CA" sz="2400" dirty="0"/>
              <a:t> happens within the vector database and is the core step that retrieves the most contextually relevant information based on the user query.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b="1" u="sng" dirty="0"/>
              <a:t>Step</a:t>
            </a:r>
            <a:r>
              <a:rPr sz="4500" b="1" u="sng" spc="40" dirty="0"/>
              <a:t> </a:t>
            </a:r>
            <a:r>
              <a:rPr sz="4500" b="1" u="sng" dirty="0"/>
              <a:t>3</a:t>
            </a:r>
            <a:r>
              <a:rPr sz="4500" b="1" u="sng" spc="45" dirty="0"/>
              <a:t> </a:t>
            </a:r>
            <a:r>
              <a:rPr sz="4500" b="1" u="sng" spc="345" dirty="0"/>
              <a:t>-</a:t>
            </a:r>
            <a:r>
              <a:rPr sz="4500" b="1" u="sng" spc="40" dirty="0"/>
              <a:t> </a:t>
            </a:r>
            <a:r>
              <a:rPr sz="4500" b="1" u="sng" spc="-10" dirty="0"/>
              <a:t>Retrieval</a:t>
            </a:r>
            <a:endParaRPr sz="4500" b="1" u="sng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6564" y="7314193"/>
            <a:ext cx="10171308" cy="31197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1680" y="1529631"/>
            <a:ext cx="4864505" cy="4921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71E7D-E1FD-B60E-7B8A-CDBF3C3D6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795" y="154620"/>
            <a:ext cx="8230313" cy="24873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505099"/>
            <a:ext cx="7903845" cy="63506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00660" marR="5080" indent="-189865">
              <a:lnSpc>
                <a:spcPts val="4240"/>
              </a:lnSpc>
              <a:spcBef>
                <a:spcPts val="665"/>
              </a:spcBef>
              <a:buChar char="•"/>
              <a:tabLst>
                <a:tab pos="200660" algn="l"/>
              </a:tabLst>
            </a:pPr>
            <a:r>
              <a:rPr sz="3950" dirty="0">
                <a:latin typeface="Arial"/>
                <a:cs typeface="Arial"/>
              </a:rPr>
              <a:t>Retrieved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chunks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are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used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spc="95" dirty="0">
                <a:latin typeface="Arial"/>
                <a:cs typeface="Arial"/>
              </a:rPr>
              <a:t>to</a:t>
            </a:r>
            <a:r>
              <a:rPr sz="3950" spc="-50" dirty="0">
                <a:latin typeface="Arial"/>
                <a:cs typeface="Arial"/>
              </a:rPr>
              <a:t> </a:t>
            </a:r>
            <a:r>
              <a:rPr sz="3950" spc="-20" dirty="0">
                <a:latin typeface="Arial"/>
                <a:cs typeface="Arial"/>
              </a:rPr>
              <a:t>feed </a:t>
            </a:r>
            <a:r>
              <a:rPr sz="3950" dirty="0">
                <a:latin typeface="Arial"/>
                <a:cs typeface="Arial"/>
              </a:rPr>
              <a:t>the</a:t>
            </a:r>
            <a:r>
              <a:rPr sz="3950" spc="2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LLM</a:t>
            </a:r>
            <a:r>
              <a:rPr sz="3950" spc="30" dirty="0">
                <a:latin typeface="Arial"/>
                <a:cs typeface="Arial"/>
              </a:rPr>
              <a:t> </a:t>
            </a:r>
            <a:r>
              <a:rPr sz="3950" spc="80" dirty="0">
                <a:latin typeface="Arial"/>
                <a:cs typeface="Arial"/>
              </a:rPr>
              <a:t>prompt</a:t>
            </a:r>
            <a:r>
              <a:rPr sz="3950" spc="25" dirty="0"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EF5FA7"/>
                </a:solidFill>
                <a:latin typeface="Arial"/>
                <a:cs typeface="Arial"/>
              </a:rPr>
              <a:t>context</a:t>
            </a:r>
            <a:endParaRPr sz="3950" dirty="0">
              <a:latin typeface="Arial"/>
              <a:cs typeface="Arial"/>
            </a:endParaRPr>
          </a:p>
          <a:p>
            <a:pPr marL="200660" indent="-189230">
              <a:lnSpc>
                <a:spcPct val="100000"/>
              </a:lnSpc>
              <a:spcBef>
                <a:spcPts val="3150"/>
              </a:spcBef>
              <a:buChar char="•"/>
              <a:tabLst>
                <a:tab pos="200660" algn="l"/>
              </a:tabLst>
            </a:pPr>
            <a:r>
              <a:rPr sz="3950" dirty="0">
                <a:latin typeface="Arial"/>
                <a:cs typeface="Arial"/>
              </a:rPr>
              <a:t>Question</a:t>
            </a:r>
            <a:r>
              <a:rPr sz="3950" spc="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is</a:t>
            </a:r>
            <a:r>
              <a:rPr sz="3950" spc="6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added</a:t>
            </a:r>
            <a:r>
              <a:rPr sz="3950" spc="50" dirty="0">
                <a:latin typeface="Arial"/>
                <a:cs typeface="Arial"/>
              </a:rPr>
              <a:t> </a:t>
            </a:r>
            <a:r>
              <a:rPr sz="3950" spc="95" dirty="0">
                <a:latin typeface="Arial"/>
                <a:cs typeface="Arial"/>
              </a:rPr>
              <a:t>to</a:t>
            </a:r>
            <a:r>
              <a:rPr sz="3950" spc="6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the</a:t>
            </a:r>
            <a:r>
              <a:rPr sz="3950" spc="55" dirty="0"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EF5FA7"/>
                </a:solidFill>
                <a:latin typeface="Arial"/>
                <a:cs typeface="Arial"/>
              </a:rPr>
              <a:t>prompt</a:t>
            </a:r>
            <a:endParaRPr sz="3950" dirty="0">
              <a:latin typeface="Arial"/>
              <a:cs typeface="Arial"/>
            </a:endParaRPr>
          </a:p>
          <a:p>
            <a:pPr marL="200660" marR="1188085" indent="-189865">
              <a:lnSpc>
                <a:spcPts val="4240"/>
              </a:lnSpc>
              <a:spcBef>
                <a:spcPts val="3770"/>
              </a:spcBef>
              <a:buChar char="•"/>
              <a:tabLst>
                <a:tab pos="200660" algn="l"/>
              </a:tabLst>
            </a:pPr>
            <a:r>
              <a:rPr sz="3950" spc="50" dirty="0">
                <a:latin typeface="Arial"/>
                <a:cs typeface="Arial"/>
              </a:rPr>
              <a:t>LLM</a:t>
            </a:r>
            <a:r>
              <a:rPr sz="3950" dirty="0">
                <a:latin typeface="Arial"/>
                <a:cs typeface="Arial"/>
              </a:rPr>
              <a:t> reads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the </a:t>
            </a:r>
            <a:r>
              <a:rPr sz="3950" spc="80" dirty="0">
                <a:latin typeface="Arial"/>
                <a:cs typeface="Arial"/>
              </a:rPr>
              <a:t>prompt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25" dirty="0">
                <a:latin typeface="Arial"/>
                <a:cs typeface="Arial"/>
              </a:rPr>
              <a:t>and </a:t>
            </a:r>
            <a:r>
              <a:rPr sz="3950" dirty="0">
                <a:latin typeface="Arial"/>
                <a:cs typeface="Arial"/>
              </a:rPr>
              <a:t>generates</a:t>
            </a:r>
            <a:r>
              <a:rPr sz="3950" spc="-9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</a:t>
            </a:r>
            <a:r>
              <a:rPr sz="3950" spc="-90" dirty="0"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EF5FA7"/>
                </a:solidFill>
                <a:latin typeface="Arial"/>
                <a:cs typeface="Arial"/>
              </a:rPr>
              <a:t>natural</a:t>
            </a:r>
            <a:r>
              <a:rPr sz="3950" spc="-85" dirty="0">
                <a:solidFill>
                  <a:srgbClr val="EF5FA7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EF5FA7"/>
                </a:solidFill>
                <a:latin typeface="Arial"/>
                <a:cs typeface="Arial"/>
              </a:rPr>
              <a:t>language answer</a:t>
            </a:r>
            <a:endParaRPr sz="3950" dirty="0">
              <a:latin typeface="Arial"/>
              <a:cs typeface="Arial"/>
            </a:endParaRPr>
          </a:p>
          <a:p>
            <a:pPr marL="200660" indent="-189230">
              <a:lnSpc>
                <a:spcPts val="4490"/>
              </a:lnSpc>
              <a:spcBef>
                <a:spcPts val="3155"/>
              </a:spcBef>
              <a:buChar char="•"/>
              <a:tabLst>
                <a:tab pos="200660" algn="l"/>
              </a:tabLst>
            </a:pPr>
            <a:r>
              <a:rPr sz="3950" dirty="0">
                <a:latin typeface="Arial"/>
                <a:cs typeface="Arial"/>
              </a:rPr>
              <a:t>During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this</a:t>
            </a:r>
            <a:r>
              <a:rPr sz="3950" spc="1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inference</a:t>
            </a:r>
            <a:r>
              <a:rPr sz="3950" spc="20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time,</a:t>
            </a:r>
            <a:endParaRPr sz="3950" dirty="0">
              <a:latin typeface="Arial"/>
              <a:cs typeface="Arial"/>
            </a:endParaRPr>
          </a:p>
          <a:p>
            <a:pPr marL="200660" marR="619760">
              <a:lnSpc>
                <a:spcPts val="4240"/>
              </a:lnSpc>
              <a:spcBef>
                <a:spcPts val="310"/>
              </a:spcBef>
            </a:pPr>
            <a:r>
              <a:rPr sz="3950" dirty="0">
                <a:latin typeface="Arial"/>
                <a:cs typeface="Arial"/>
              </a:rPr>
              <a:t>the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model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requires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65" dirty="0">
                <a:latin typeface="Arial"/>
                <a:cs typeface="Arial"/>
              </a:rPr>
              <a:t>lot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65" dirty="0">
                <a:latin typeface="Arial"/>
                <a:cs typeface="Arial"/>
              </a:rPr>
              <a:t>of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-25" dirty="0">
                <a:solidFill>
                  <a:srgbClr val="EF5FA7"/>
                </a:solidFill>
                <a:latin typeface="Arial"/>
                <a:cs typeface="Arial"/>
              </a:rPr>
              <a:t>GPU </a:t>
            </a:r>
            <a:r>
              <a:rPr sz="3950" dirty="0">
                <a:latin typeface="Arial"/>
                <a:cs typeface="Arial"/>
              </a:rPr>
              <a:t>power</a:t>
            </a:r>
            <a:r>
              <a:rPr sz="3950" spc="215" dirty="0">
                <a:latin typeface="Arial"/>
                <a:cs typeface="Arial"/>
              </a:rPr>
              <a:t> </a:t>
            </a:r>
            <a:r>
              <a:rPr sz="3950" spc="-50" dirty="0">
                <a:latin typeface="Arial"/>
                <a:cs typeface="Arial"/>
              </a:rPr>
              <a:t>!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u="sng" dirty="0"/>
              <a:t>Step</a:t>
            </a:r>
            <a:r>
              <a:rPr sz="4500" u="sng" spc="40" dirty="0"/>
              <a:t> </a:t>
            </a:r>
            <a:r>
              <a:rPr sz="4500" u="sng" dirty="0"/>
              <a:t>4</a:t>
            </a:r>
            <a:r>
              <a:rPr sz="4500" u="sng" spc="45" dirty="0"/>
              <a:t> </a:t>
            </a:r>
            <a:r>
              <a:rPr sz="4500" u="sng" spc="345" dirty="0"/>
              <a:t>-</a:t>
            </a:r>
            <a:r>
              <a:rPr sz="4500" u="sng" spc="40" dirty="0"/>
              <a:t> </a:t>
            </a:r>
            <a:r>
              <a:rPr sz="4500" u="sng" spc="-10" dirty="0"/>
              <a:t>Generation</a:t>
            </a:r>
            <a:endParaRPr sz="4500" u="sng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025" y="7926759"/>
            <a:ext cx="9923912" cy="30311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9594" y="1605932"/>
            <a:ext cx="9324745" cy="40099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/>
              <a:t>RAG</a:t>
            </a:r>
            <a:r>
              <a:rPr spc="-470" dirty="0"/>
              <a:t> </a:t>
            </a:r>
            <a:r>
              <a:rPr spc="-10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dirty="0"/>
              <a:t>Lots</a:t>
            </a:r>
            <a:r>
              <a:rPr sz="4500" spc="65" dirty="0"/>
              <a:t> </a:t>
            </a:r>
            <a:r>
              <a:rPr sz="4500" dirty="0"/>
              <a:t>of</a:t>
            </a:r>
            <a:r>
              <a:rPr sz="4500" spc="65" dirty="0"/>
              <a:t> </a:t>
            </a:r>
            <a:r>
              <a:rPr sz="4500" dirty="0"/>
              <a:t>moving</a:t>
            </a:r>
            <a:r>
              <a:rPr sz="4500" spc="65" dirty="0"/>
              <a:t> </a:t>
            </a:r>
            <a:r>
              <a:rPr sz="4500" dirty="0"/>
              <a:t>part</a:t>
            </a:r>
            <a:r>
              <a:rPr sz="4500" spc="65" dirty="0"/>
              <a:t> </a:t>
            </a:r>
            <a:r>
              <a:rPr sz="4500" dirty="0"/>
              <a:t>to</a:t>
            </a:r>
            <a:r>
              <a:rPr sz="4500" spc="70" dirty="0"/>
              <a:t> </a:t>
            </a:r>
            <a:r>
              <a:rPr sz="4500" dirty="0"/>
              <a:t>reach</a:t>
            </a:r>
            <a:r>
              <a:rPr sz="4500" spc="65" dirty="0"/>
              <a:t> </a:t>
            </a:r>
            <a:r>
              <a:rPr sz="4500" dirty="0"/>
              <a:t>performance</a:t>
            </a:r>
            <a:r>
              <a:rPr sz="4500" spc="65" dirty="0"/>
              <a:t> </a:t>
            </a:r>
            <a:r>
              <a:rPr sz="4500" spc="-50" dirty="0"/>
              <a:t>!</a:t>
            </a:r>
            <a:endParaRPr sz="45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88751" y="4686039"/>
            <a:ext cx="16332835" cy="4207510"/>
            <a:chOff x="1288751" y="4686039"/>
            <a:chExt cx="16332835" cy="4207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9054" y="5048949"/>
              <a:ext cx="14032292" cy="3843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8751" y="4686039"/>
              <a:ext cx="2474603" cy="16306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6061" y="4722409"/>
              <a:ext cx="2360295" cy="1516380"/>
            </a:xfrm>
            <a:custGeom>
              <a:avLst/>
              <a:gdLst/>
              <a:ahLst/>
              <a:cxnLst/>
              <a:rect l="l" t="t" r="r" b="b"/>
              <a:pathLst>
                <a:path w="2360295" h="1516379">
                  <a:moveTo>
                    <a:pt x="2230535" y="0"/>
                  </a:moveTo>
                  <a:lnTo>
                    <a:pt x="0" y="223361"/>
                  </a:lnTo>
                  <a:lnTo>
                    <a:pt x="129446" y="1516037"/>
                  </a:lnTo>
                  <a:lnTo>
                    <a:pt x="2359981" y="1292675"/>
                  </a:lnTo>
                  <a:lnTo>
                    <a:pt x="2230535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 rot="21300000">
            <a:off x="1492875" y="4928306"/>
            <a:ext cx="198933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spc="120" baseline="-2136" dirty="0">
                <a:latin typeface="Arial"/>
                <a:cs typeface="Arial"/>
              </a:rPr>
              <a:t>Flow</a:t>
            </a:r>
            <a:r>
              <a:rPr sz="3900" spc="-37" baseline="-2136" dirty="0">
                <a:latin typeface="Arial"/>
                <a:cs typeface="Arial"/>
              </a:rPr>
              <a:t> </a:t>
            </a:r>
            <a:r>
              <a:rPr sz="2600" spc="200" dirty="0">
                <a:latin typeface="Arial"/>
                <a:cs typeface="Arial"/>
              </a:rPr>
              <a:t>/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Batch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1300000">
            <a:off x="1628147" y="5334037"/>
            <a:ext cx="179997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Data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3900" spc="104" baseline="2136" dirty="0">
                <a:latin typeface="Arial"/>
                <a:cs typeface="Arial"/>
              </a:rPr>
              <a:t>Policy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1300000">
            <a:off x="1479568" y="5741570"/>
            <a:ext cx="2178603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70" dirty="0">
                <a:latin typeface="Arial"/>
                <a:cs typeface="Arial"/>
              </a:rPr>
              <a:t>Deduplication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2862" y="7880894"/>
            <a:ext cx="4424045" cy="2228215"/>
            <a:chOff x="1042862" y="7880894"/>
            <a:chExt cx="4424045" cy="22282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862" y="7880894"/>
              <a:ext cx="4423678" cy="222809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00172" y="7917263"/>
              <a:ext cx="4309110" cy="2113915"/>
            </a:xfrm>
            <a:custGeom>
              <a:avLst/>
              <a:gdLst/>
              <a:ahLst/>
              <a:cxnLst/>
              <a:rect l="l" t="t" r="r" b="b"/>
              <a:pathLst>
                <a:path w="4309110" h="2113915">
                  <a:moveTo>
                    <a:pt x="4138922" y="0"/>
                  </a:moveTo>
                  <a:lnTo>
                    <a:pt x="0" y="414463"/>
                  </a:lnTo>
                  <a:lnTo>
                    <a:pt x="170135" y="2113472"/>
                  </a:lnTo>
                  <a:lnTo>
                    <a:pt x="4309057" y="1699009"/>
                  </a:lnTo>
                  <a:lnTo>
                    <a:pt x="4138922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 rot="21300000">
            <a:off x="2069421" y="8219547"/>
            <a:ext cx="225267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Data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3900" spc="60" baseline="2136" dirty="0">
                <a:latin typeface="Arial"/>
                <a:cs typeface="Arial"/>
              </a:rPr>
              <a:t>cleanage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300000">
            <a:off x="1194902" y="8631633"/>
            <a:ext cx="408413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90" dirty="0">
                <a:latin typeface="Arial"/>
                <a:cs typeface="Arial"/>
              </a:rPr>
              <a:t>Attachments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3900" baseline="4273" dirty="0">
                <a:latin typeface="Arial"/>
                <a:cs typeface="Arial"/>
              </a:rPr>
              <a:t>(images,</a:t>
            </a:r>
            <a:r>
              <a:rPr sz="3900" spc="120" baseline="4273" dirty="0">
                <a:latin typeface="Arial"/>
                <a:cs typeface="Arial"/>
              </a:rPr>
              <a:t> </a:t>
            </a:r>
            <a:r>
              <a:rPr sz="3900" spc="67" baseline="7478" dirty="0">
                <a:latin typeface="Arial"/>
                <a:cs typeface="Arial"/>
              </a:rPr>
              <a:t>pdf)</a:t>
            </a:r>
            <a:endParaRPr sz="3900" baseline="74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300000">
            <a:off x="1763423" y="9034651"/>
            <a:ext cx="302788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PII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3900" spc="300" baseline="1068" dirty="0">
                <a:latin typeface="Arial"/>
                <a:cs typeface="Arial"/>
              </a:rPr>
              <a:t>/</a:t>
            </a:r>
            <a:r>
              <a:rPr sz="3900" spc="-22" baseline="1068" dirty="0">
                <a:latin typeface="Arial"/>
                <a:cs typeface="Arial"/>
              </a:rPr>
              <a:t> </a:t>
            </a:r>
            <a:r>
              <a:rPr sz="3900" spc="82" baseline="1068" dirty="0">
                <a:latin typeface="Arial"/>
                <a:cs typeface="Arial"/>
              </a:rPr>
              <a:t>Anonymization</a:t>
            </a:r>
            <a:endParaRPr sz="3900" baseline="106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1300000">
            <a:off x="1717554" y="9441529"/>
            <a:ext cx="3200863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Data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3900" spc="142" baseline="2136" dirty="0">
                <a:latin typeface="Arial"/>
                <a:cs typeface="Arial"/>
              </a:rPr>
              <a:t>policy</a:t>
            </a:r>
            <a:r>
              <a:rPr sz="3900" spc="52" baseline="2136" dirty="0">
                <a:latin typeface="Arial"/>
                <a:cs typeface="Arial"/>
              </a:rPr>
              <a:t> </a:t>
            </a:r>
            <a:r>
              <a:rPr sz="3900" spc="300" baseline="4273" dirty="0">
                <a:latin typeface="Arial"/>
                <a:cs typeface="Arial"/>
              </a:rPr>
              <a:t>/</a:t>
            </a:r>
            <a:r>
              <a:rPr sz="3900" spc="52" baseline="4273" dirty="0">
                <a:latin typeface="Arial"/>
                <a:cs typeface="Arial"/>
              </a:rPr>
              <a:t> </a:t>
            </a:r>
            <a:r>
              <a:rPr sz="3900" spc="142" baseline="4273" dirty="0">
                <a:latin typeface="Arial"/>
                <a:cs typeface="Arial"/>
              </a:rPr>
              <a:t>criticity</a:t>
            </a:r>
            <a:endParaRPr sz="3900" baseline="427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90746" y="3937289"/>
            <a:ext cx="3066415" cy="885825"/>
            <a:chOff x="5590746" y="3937289"/>
            <a:chExt cx="3066415" cy="8858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0746" y="3937289"/>
              <a:ext cx="3066359" cy="885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48057" y="3973658"/>
              <a:ext cx="2952115" cy="770890"/>
            </a:xfrm>
            <a:custGeom>
              <a:avLst/>
              <a:gdLst/>
              <a:ahLst/>
              <a:cxnLst/>
              <a:rect l="l" t="t" r="r" b="b"/>
              <a:pathLst>
                <a:path w="2952115" h="770889">
                  <a:moveTo>
                    <a:pt x="2903671" y="0"/>
                  </a:moveTo>
                  <a:lnTo>
                    <a:pt x="0" y="290768"/>
                  </a:lnTo>
                  <a:lnTo>
                    <a:pt x="48067" y="770779"/>
                  </a:lnTo>
                  <a:lnTo>
                    <a:pt x="2951738" y="480011"/>
                  </a:lnTo>
                  <a:lnTo>
                    <a:pt x="2903671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21300000">
            <a:off x="5701791" y="4216605"/>
            <a:ext cx="2848724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sz="3900" spc="97" baseline="-3205" dirty="0">
                <a:latin typeface="Arial"/>
                <a:cs typeface="Arial"/>
              </a:rPr>
              <a:t>Chunking</a:t>
            </a:r>
            <a:r>
              <a:rPr sz="3900" spc="-15" baseline="-3205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strategy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15478" y="8770135"/>
            <a:ext cx="3201035" cy="2105660"/>
            <a:chOff x="7615478" y="8770135"/>
            <a:chExt cx="3201035" cy="21056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5478" y="8770135"/>
              <a:ext cx="3200763" cy="21056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72789" y="8806504"/>
              <a:ext cx="3086735" cy="1991360"/>
            </a:xfrm>
            <a:custGeom>
              <a:avLst/>
              <a:gdLst/>
              <a:ahLst/>
              <a:cxnLst/>
              <a:rect l="l" t="t" r="r" b="b"/>
              <a:pathLst>
                <a:path w="3086734" h="1991359">
                  <a:moveTo>
                    <a:pt x="2916008" y="0"/>
                  </a:moveTo>
                  <a:lnTo>
                    <a:pt x="0" y="292003"/>
                  </a:lnTo>
                  <a:lnTo>
                    <a:pt x="170136" y="1991012"/>
                  </a:lnTo>
                  <a:lnTo>
                    <a:pt x="3086139" y="1699008"/>
                  </a:lnTo>
                  <a:lnTo>
                    <a:pt x="2916008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 rot="21300000">
            <a:off x="7726541" y="9049473"/>
            <a:ext cx="286133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85" dirty="0">
                <a:latin typeface="Arial"/>
                <a:cs typeface="Arial"/>
              </a:rPr>
              <a:t>Embedding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3900" spc="127" baseline="4273" dirty="0">
                <a:latin typeface="Arial"/>
                <a:cs typeface="Arial"/>
              </a:rPr>
              <a:t>Model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21300000">
            <a:off x="8828435" y="9448984"/>
            <a:ext cx="73780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-20" dirty="0">
                <a:latin typeface="Arial"/>
                <a:cs typeface="Arial"/>
              </a:rPr>
              <a:t>Size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1300000">
            <a:off x="8450855" y="9858069"/>
            <a:ext cx="157471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45" dirty="0">
                <a:latin typeface="Arial"/>
                <a:cs typeface="Arial"/>
              </a:rPr>
              <a:t>Language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1300000">
            <a:off x="8521775" y="10264208"/>
            <a:ext cx="151396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-10" dirty="0">
                <a:latin typeface="Arial"/>
                <a:cs typeface="Arial"/>
              </a:rPr>
              <a:t>To</a:t>
            </a:r>
            <a:r>
              <a:rPr sz="3900" spc="-15" baseline="1068" dirty="0">
                <a:latin typeface="Arial"/>
                <a:cs typeface="Arial"/>
              </a:rPr>
              <a:t>kenizer</a:t>
            </a:r>
            <a:endParaRPr sz="3900" baseline="1068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844233" y="2820751"/>
            <a:ext cx="3392804" cy="2125345"/>
            <a:chOff x="8844233" y="2820751"/>
            <a:chExt cx="3392804" cy="212534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233" y="2820751"/>
              <a:ext cx="3392802" cy="21248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01544" y="2857120"/>
              <a:ext cx="3278504" cy="2010410"/>
            </a:xfrm>
            <a:custGeom>
              <a:avLst/>
              <a:gdLst/>
              <a:ahLst/>
              <a:cxnLst/>
              <a:rect l="l" t="t" r="r" b="b"/>
              <a:pathLst>
                <a:path w="3278504" h="2010410">
                  <a:moveTo>
                    <a:pt x="3108047" y="0"/>
                  </a:moveTo>
                  <a:lnTo>
                    <a:pt x="0" y="311233"/>
                  </a:lnTo>
                  <a:lnTo>
                    <a:pt x="170136" y="2010242"/>
                  </a:lnTo>
                  <a:lnTo>
                    <a:pt x="3278178" y="1699007"/>
                  </a:lnTo>
                  <a:lnTo>
                    <a:pt x="3108047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 rot="21300000">
            <a:off x="9100354" y="3109396"/>
            <a:ext cx="2762983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Ve</a:t>
            </a:r>
            <a:r>
              <a:rPr sz="3900" baseline="-1068" dirty="0">
                <a:latin typeface="Arial"/>
                <a:cs typeface="Arial"/>
              </a:rPr>
              <a:t>ctor</a:t>
            </a:r>
            <a:r>
              <a:rPr sz="3900" spc="52" baseline="-1068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DB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3900" spc="82" baseline="1068" dirty="0">
                <a:latin typeface="Arial"/>
                <a:cs typeface="Arial"/>
              </a:rPr>
              <a:t>Choice</a:t>
            </a:r>
            <a:endParaRPr sz="3900" baseline="106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1300000">
            <a:off x="9472802" y="3513634"/>
            <a:ext cx="209895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80" dirty="0">
                <a:latin typeface="Arial"/>
                <a:cs typeface="Arial"/>
              </a:rPr>
              <a:t>Cloud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3900" spc="300" baseline="2136" dirty="0">
                <a:latin typeface="Arial"/>
                <a:cs typeface="Arial"/>
              </a:rPr>
              <a:t>/</a:t>
            </a:r>
            <a:r>
              <a:rPr sz="3900" spc="-37" baseline="2136" dirty="0">
                <a:latin typeface="Arial"/>
                <a:cs typeface="Arial"/>
              </a:rPr>
              <a:t> </a:t>
            </a:r>
            <a:r>
              <a:rPr sz="3900" spc="75" baseline="2136" dirty="0">
                <a:latin typeface="Arial"/>
                <a:cs typeface="Arial"/>
              </a:rPr>
              <a:t>Local</a:t>
            </a:r>
            <a:endParaRPr sz="3900" baseline="2136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21300000">
            <a:off x="9036878" y="3922972"/>
            <a:ext cx="305313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Vectors</a:t>
            </a:r>
            <a:r>
              <a:rPr sz="3900" spc="270" baseline="-2136" dirty="0">
                <a:latin typeface="Arial"/>
                <a:cs typeface="Arial"/>
              </a:rPr>
              <a:t> </a:t>
            </a:r>
            <a:r>
              <a:rPr sz="2600" spc="65" dirty="0">
                <a:latin typeface="Arial"/>
                <a:cs typeface="Arial"/>
              </a:rPr>
              <a:t>dimensions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21300000">
            <a:off x="9697842" y="4325387"/>
            <a:ext cx="181183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&amp;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3900" spc="104" baseline="1068" dirty="0">
                <a:latin typeface="Arial"/>
                <a:cs typeface="Arial"/>
              </a:rPr>
              <a:t>reduction</a:t>
            </a:r>
            <a:endParaRPr sz="3900" baseline="1068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994169" y="8377942"/>
            <a:ext cx="2978785" cy="2083435"/>
            <a:chOff x="10994169" y="8377942"/>
            <a:chExt cx="2978785" cy="2083435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94169" y="8377942"/>
              <a:ext cx="2978719" cy="208339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051474" y="8414311"/>
              <a:ext cx="2864485" cy="1969135"/>
            </a:xfrm>
            <a:custGeom>
              <a:avLst/>
              <a:gdLst/>
              <a:ahLst/>
              <a:cxnLst/>
              <a:rect l="l" t="t" r="r" b="b"/>
              <a:pathLst>
                <a:path w="2864484" h="1969134">
                  <a:moveTo>
                    <a:pt x="2693970" y="0"/>
                  </a:moveTo>
                  <a:lnTo>
                    <a:pt x="0" y="269768"/>
                  </a:lnTo>
                  <a:lnTo>
                    <a:pt x="170141" y="1968777"/>
                  </a:lnTo>
                  <a:lnTo>
                    <a:pt x="2864101" y="1699009"/>
                  </a:lnTo>
                  <a:lnTo>
                    <a:pt x="2693970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 rot="21300000">
            <a:off x="11202963" y="8644849"/>
            <a:ext cx="244310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Retrieval</a:t>
            </a:r>
            <a:r>
              <a:rPr sz="2600" spc="380" dirty="0">
                <a:latin typeface="Arial"/>
                <a:cs typeface="Arial"/>
              </a:rPr>
              <a:t> </a:t>
            </a:r>
            <a:r>
              <a:rPr sz="3900" spc="112" baseline="3205" dirty="0">
                <a:latin typeface="Arial"/>
                <a:cs typeface="Arial"/>
              </a:rPr>
              <a:t>con</a:t>
            </a:r>
            <a:r>
              <a:rPr sz="3900" spc="112" baseline="4273" dirty="0">
                <a:latin typeface="Arial"/>
                <a:cs typeface="Arial"/>
              </a:rPr>
              <a:t>fig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1300000">
            <a:off x="11145569" y="9051799"/>
            <a:ext cx="263948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(top_k,</a:t>
            </a:r>
            <a:r>
              <a:rPr sz="3900" spc="307" baseline="-2136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similarity)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21300000">
            <a:off x="11636543" y="9455282"/>
            <a:ext cx="173887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65" dirty="0">
                <a:latin typeface="Arial"/>
                <a:cs typeface="Arial"/>
              </a:rPr>
              <a:t>Re-</a:t>
            </a:r>
            <a:r>
              <a:rPr sz="2600" spc="50" dirty="0">
                <a:latin typeface="Arial"/>
                <a:cs typeface="Arial"/>
              </a:rPr>
              <a:t>ranking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21300000">
            <a:off x="11637436" y="9861867"/>
            <a:ext cx="181807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100" dirty="0">
                <a:latin typeface="Arial"/>
                <a:cs typeface="Arial"/>
              </a:rPr>
              <a:t>MMR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3900" spc="75" baseline="2136" dirty="0">
                <a:latin typeface="Arial"/>
                <a:cs typeface="Arial"/>
              </a:rPr>
              <a:t>scor</a:t>
            </a:r>
            <a:r>
              <a:rPr sz="3900" spc="75" baseline="3205" dirty="0">
                <a:latin typeface="Arial"/>
                <a:cs typeface="Arial"/>
              </a:rPr>
              <a:t>e</a:t>
            </a:r>
            <a:endParaRPr sz="3900" baseline="3205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724996" y="3147177"/>
            <a:ext cx="4363720" cy="2222500"/>
            <a:chOff x="12724996" y="3147177"/>
            <a:chExt cx="4363720" cy="2222500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4996" y="3147177"/>
              <a:ext cx="4363332" cy="22220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782312" y="3183545"/>
              <a:ext cx="4248785" cy="2107565"/>
            </a:xfrm>
            <a:custGeom>
              <a:avLst/>
              <a:gdLst/>
              <a:ahLst/>
              <a:cxnLst/>
              <a:rect l="l" t="t" r="r" b="b"/>
              <a:pathLst>
                <a:path w="4248784" h="2107565">
                  <a:moveTo>
                    <a:pt x="4078577" y="0"/>
                  </a:moveTo>
                  <a:lnTo>
                    <a:pt x="0" y="408421"/>
                  </a:lnTo>
                  <a:lnTo>
                    <a:pt x="170130" y="2107430"/>
                  </a:lnTo>
                  <a:lnTo>
                    <a:pt x="4248708" y="1699009"/>
                  </a:lnTo>
                  <a:lnTo>
                    <a:pt x="4078577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 rot="21300000">
            <a:off x="13577326" y="3483716"/>
            <a:ext cx="254125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RAG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3900" spc="97" baseline="2136" dirty="0">
                <a:latin typeface="Arial"/>
                <a:cs typeface="Arial"/>
              </a:rPr>
              <a:t>techniques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21300000">
            <a:off x="12877074" y="3894705"/>
            <a:ext cx="402401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(Corr</a:t>
            </a:r>
            <a:r>
              <a:rPr sz="3900" baseline="2136" dirty="0">
                <a:latin typeface="Arial"/>
                <a:cs typeface="Arial"/>
              </a:rPr>
              <a:t>ective,</a:t>
            </a:r>
            <a:r>
              <a:rPr sz="3900" spc="705" baseline="2136" dirty="0">
                <a:latin typeface="Arial"/>
                <a:cs typeface="Arial"/>
              </a:rPr>
              <a:t> </a:t>
            </a:r>
            <a:r>
              <a:rPr sz="3900" spc="89" baseline="4273" dirty="0">
                <a:latin typeface="Arial"/>
                <a:cs typeface="Arial"/>
              </a:rPr>
              <a:t>Self-</a:t>
            </a:r>
            <a:r>
              <a:rPr sz="3900" spc="60" baseline="4273" dirty="0">
                <a:latin typeface="Arial"/>
                <a:cs typeface="Arial"/>
              </a:rPr>
              <a:t>r</a:t>
            </a:r>
            <a:r>
              <a:rPr sz="3900" spc="60" baseline="5341" dirty="0">
                <a:latin typeface="Arial"/>
                <a:cs typeface="Arial"/>
              </a:rPr>
              <a:t>e</a:t>
            </a:r>
            <a:r>
              <a:rPr sz="3900" spc="60" baseline="6410" dirty="0">
                <a:latin typeface="Arial"/>
                <a:cs typeface="Arial"/>
              </a:rPr>
              <a:t>flective</a:t>
            </a:r>
            <a:endParaRPr sz="3900" baseline="641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21300000">
            <a:off x="13449167" y="4297701"/>
            <a:ext cx="296036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55" dirty="0">
                <a:latin typeface="Arial"/>
                <a:cs typeface="Arial"/>
              </a:rPr>
              <a:t>Rag-</a:t>
            </a:r>
            <a:r>
              <a:rPr sz="2600" dirty="0">
                <a:latin typeface="Arial"/>
                <a:cs typeface="Arial"/>
              </a:rPr>
              <a:t>Fusion,</a:t>
            </a:r>
            <a:r>
              <a:rPr sz="2600" spc="315" dirty="0">
                <a:latin typeface="Arial"/>
                <a:cs typeface="Arial"/>
              </a:rPr>
              <a:t> </a:t>
            </a:r>
            <a:r>
              <a:rPr sz="3900" spc="-15" baseline="4273" dirty="0">
                <a:latin typeface="Arial"/>
                <a:cs typeface="Arial"/>
              </a:rPr>
              <a:t>HyDE)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21300000">
            <a:off x="13911286" y="4701375"/>
            <a:ext cx="211713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55" dirty="0">
                <a:latin typeface="Arial"/>
                <a:cs typeface="Arial"/>
              </a:rPr>
              <a:t>Chat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3900" spc="97" baseline="2136" dirty="0">
                <a:latin typeface="Arial"/>
                <a:cs typeface="Arial"/>
              </a:rPr>
              <a:t>memory</a:t>
            </a:r>
            <a:endParaRPr sz="3900" baseline="2136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262137" y="4650166"/>
            <a:ext cx="5814060" cy="6658609"/>
            <a:chOff x="14262137" y="4650166"/>
            <a:chExt cx="5814060" cy="6658609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62137" y="5935422"/>
              <a:ext cx="5813741" cy="537313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319449" y="5971791"/>
              <a:ext cx="5699125" cy="5337175"/>
            </a:xfrm>
            <a:custGeom>
              <a:avLst/>
              <a:gdLst/>
              <a:ahLst/>
              <a:cxnLst/>
              <a:rect l="l" t="t" r="r" b="b"/>
              <a:pathLst>
                <a:path w="5699125" h="5337175">
                  <a:moveTo>
                    <a:pt x="5203464" y="0"/>
                  </a:moveTo>
                  <a:lnTo>
                    <a:pt x="0" y="521066"/>
                  </a:lnTo>
                  <a:lnTo>
                    <a:pt x="482234" y="5336765"/>
                  </a:lnTo>
                  <a:lnTo>
                    <a:pt x="1833482" y="5336765"/>
                  </a:lnTo>
                  <a:lnTo>
                    <a:pt x="5699114" y="4949667"/>
                  </a:lnTo>
                  <a:lnTo>
                    <a:pt x="5203464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5681" y="4650166"/>
              <a:ext cx="3191080" cy="170240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762987" y="4686535"/>
              <a:ext cx="3076575" cy="1588135"/>
            </a:xfrm>
            <a:custGeom>
              <a:avLst/>
              <a:gdLst/>
              <a:ahLst/>
              <a:cxnLst/>
              <a:rect l="l" t="t" r="r" b="b"/>
              <a:pathLst>
                <a:path w="3076575" h="1588135">
                  <a:moveTo>
                    <a:pt x="2947009" y="0"/>
                  </a:moveTo>
                  <a:lnTo>
                    <a:pt x="0" y="295108"/>
                  </a:lnTo>
                  <a:lnTo>
                    <a:pt x="129451" y="1587784"/>
                  </a:lnTo>
                  <a:lnTo>
                    <a:pt x="3076461" y="1292675"/>
                  </a:lnTo>
                  <a:lnTo>
                    <a:pt x="2947009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 rot="21300000">
            <a:off x="17179477" y="4928867"/>
            <a:ext cx="216605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65" dirty="0">
                <a:latin typeface="Arial"/>
                <a:cs typeface="Arial"/>
              </a:rPr>
              <a:t>UI-</a:t>
            </a:r>
            <a:r>
              <a:rPr sz="2600" spc="55" dirty="0">
                <a:latin typeface="Arial"/>
                <a:cs typeface="Arial"/>
              </a:rPr>
              <a:t>Integration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21300000">
            <a:off x="16857468" y="5337486"/>
            <a:ext cx="289223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LLMOPS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3900" spc="300" baseline="3205" dirty="0">
                <a:latin typeface="Arial"/>
                <a:cs typeface="Arial"/>
              </a:rPr>
              <a:t>/</a:t>
            </a:r>
            <a:r>
              <a:rPr sz="3900" spc="112" baseline="3205" dirty="0">
                <a:latin typeface="Arial"/>
                <a:cs typeface="Arial"/>
              </a:rPr>
              <a:t> </a:t>
            </a:r>
            <a:r>
              <a:rPr sz="3900" spc="-15" baseline="3205" dirty="0">
                <a:latin typeface="Arial"/>
                <a:cs typeface="Arial"/>
              </a:rPr>
              <a:t>MLOPS</a:t>
            </a:r>
            <a:endParaRPr sz="3900" baseline="320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 rot="21300000">
            <a:off x="17165477" y="5742134"/>
            <a:ext cx="235695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spc="120" baseline="-2136" dirty="0">
                <a:latin typeface="Arial"/>
                <a:cs typeface="Arial"/>
              </a:rPr>
              <a:t>Cost</a:t>
            </a:r>
            <a:r>
              <a:rPr sz="3900" spc="-44" baseline="-2136" dirty="0">
                <a:latin typeface="Arial"/>
                <a:cs typeface="Arial"/>
              </a:rPr>
              <a:t> </a:t>
            </a:r>
            <a:r>
              <a:rPr sz="3900" spc="75" baseline="-1068" dirty="0">
                <a:latin typeface="Arial"/>
                <a:cs typeface="Arial"/>
              </a:rPr>
              <a:t>Ef</a:t>
            </a:r>
            <a:r>
              <a:rPr sz="2600" spc="50" dirty="0">
                <a:latin typeface="Arial"/>
                <a:cs typeface="Arial"/>
              </a:rPr>
              <a:t>ficiency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 rot="21300000">
            <a:off x="15919040" y="6326754"/>
            <a:ext cx="205634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95" dirty="0">
                <a:latin typeface="Arial"/>
                <a:cs typeface="Arial"/>
              </a:rPr>
              <a:t>Model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3900" spc="112" baseline="2136" dirty="0">
                <a:latin typeface="Arial"/>
                <a:cs typeface="Arial"/>
              </a:rPr>
              <a:t>con</a:t>
            </a:r>
            <a:r>
              <a:rPr sz="3900" spc="112" baseline="3205" dirty="0">
                <a:latin typeface="Arial"/>
                <a:cs typeface="Arial"/>
              </a:rPr>
              <a:t>fi</a:t>
            </a:r>
            <a:r>
              <a:rPr sz="3900" spc="112" baseline="4273" dirty="0">
                <a:latin typeface="Arial"/>
                <a:cs typeface="Arial"/>
              </a:rPr>
              <a:t>g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 rot="21300000">
            <a:off x="14881699" y="6739868"/>
            <a:ext cx="421388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45" dirty="0">
                <a:latin typeface="Arial"/>
                <a:cs typeface="Arial"/>
              </a:rPr>
              <a:t>(temperatur</a:t>
            </a:r>
            <a:r>
              <a:rPr sz="3900" spc="67" baseline="4273" dirty="0">
                <a:latin typeface="Arial"/>
                <a:cs typeface="Arial"/>
              </a:rPr>
              <a:t>e,</a:t>
            </a:r>
            <a:r>
              <a:rPr sz="3900" spc="-15" baseline="4273" dirty="0">
                <a:latin typeface="Arial"/>
                <a:cs typeface="Arial"/>
              </a:rPr>
              <a:t> </a:t>
            </a:r>
            <a:r>
              <a:rPr sz="3900" spc="82" baseline="4273" dirty="0">
                <a:latin typeface="Arial"/>
                <a:cs typeface="Arial"/>
              </a:rPr>
              <a:t>top_k,</a:t>
            </a:r>
            <a:r>
              <a:rPr sz="3900" spc="-15" baseline="4273" dirty="0">
                <a:latin typeface="Arial"/>
                <a:cs typeface="Arial"/>
              </a:rPr>
              <a:t> </a:t>
            </a:r>
            <a:r>
              <a:rPr sz="3900" spc="-15" baseline="6410" dirty="0">
                <a:latin typeface="Arial"/>
                <a:cs typeface="Arial"/>
              </a:rPr>
              <a:t>top_p)</a:t>
            </a:r>
            <a:endParaRPr sz="3900" baseline="641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 rot="21300000">
            <a:off x="14764139" y="7149732"/>
            <a:ext cx="4530448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3900" spc="142" baseline="-5341" dirty="0">
                <a:latin typeface="Arial"/>
                <a:cs typeface="Arial"/>
              </a:rPr>
              <a:t>Model</a:t>
            </a:r>
            <a:r>
              <a:rPr sz="3900" spc="209" baseline="-5341" dirty="0">
                <a:latin typeface="Arial"/>
                <a:cs typeface="Arial"/>
              </a:rPr>
              <a:t> </a:t>
            </a:r>
            <a:r>
              <a:rPr sz="3900" baseline="-3205" dirty="0">
                <a:latin typeface="Arial"/>
                <a:cs typeface="Arial"/>
              </a:rPr>
              <a:t>Evaluation</a:t>
            </a:r>
            <a:r>
              <a:rPr sz="3900" spc="209" baseline="-3205" dirty="0">
                <a:latin typeface="Arial"/>
                <a:cs typeface="Arial"/>
              </a:rPr>
              <a:t> </a:t>
            </a:r>
            <a:r>
              <a:rPr sz="2600" spc="200" dirty="0">
                <a:latin typeface="Arial"/>
                <a:cs typeface="Arial"/>
              </a:rPr>
              <a:t>/</a:t>
            </a:r>
            <a:r>
              <a:rPr sz="2600" spc="14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derivation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 rot="21300000">
            <a:off x="15321006" y="7550287"/>
            <a:ext cx="349717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(BLUE/RED,</a:t>
            </a:r>
            <a:r>
              <a:rPr sz="2600" spc="114" dirty="0">
                <a:latin typeface="Arial"/>
                <a:cs typeface="Arial"/>
              </a:rPr>
              <a:t> </a:t>
            </a:r>
            <a:r>
              <a:rPr sz="3900" spc="75" baseline="4273" dirty="0">
                <a:latin typeface="Arial"/>
                <a:cs typeface="Arial"/>
              </a:rPr>
              <a:t>pr</a:t>
            </a:r>
            <a:r>
              <a:rPr sz="3900" spc="75" baseline="5341" dirty="0">
                <a:latin typeface="Arial"/>
                <a:cs typeface="Arial"/>
              </a:rPr>
              <a:t>ecision,</a:t>
            </a:r>
            <a:endParaRPr sz="3900" baseline="5341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 rot="21300000">
            <a:off x="14581790" y="7964049"/>
            <a:ext cx="50581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3900" baseline="-7478" dirty="0">
                <a:latin typeface="Arial"/>
                <a:cs typeface="Arial"/>
              </a:rPr>
              <a:t>recall,</a:t>
            </a:r>
            <a:r>
              <a:rPr sz="3900" spc="112" baseline="-7478" dirty="0">
                <a:latin typeface="Arial"/>
                <a:cs typeface="Arial"/>
              </a:rPr>
              <a:t> </a:t>
            </a:r>
            <a:r>
              <a:rPr sz="3900" baseline="-5341" dirty="0">
                <a:latin typeface="Arial"/>
                <a:cs typeface="Arial"/>
              </a:rPr>
              <a:t>F1</a:t>
            </a:r>
            <a:r>
              <a:rPr sz="3900" spc="120" baseline="-5341" dirty="0">
                <a:latin typeface="Arial"/>
                <a:cs typeface="Arial"/>
              </a:rPr>
              <a:t> </a:t>
            </a:r>
            <a:r>
              <a:rPr sz="3900" spc="75" baseline="-4273" dirty="0">
                <a:latin typeface="Arial"/>
                <a:cs typeface="Arial"/>
              </a:rPr>
              <a:t>scor</a:t>
            </a:r>
            <a:r>
              <a:rPr sz="3900" spc="75" baseline="-3205" dirty="0">
                <a:latin typeface="Arial"/>
                <a:cs typeface="Arial"/>
              </a:rPr>
              <a:t>e,</a:t>
            </a:r>
            <a:r>
              <a:rPr sz="3900" spc="120" baseline="-3205" dirty="0">
                <a:latin typeface="Arial"/>
                <a:cs typeface="Arial"/>
              </a:rPr>
              <a:t> </a:t>
            </a:r>
            <a:r>
              <a:rPr sz="3900" baseline="-2136" dirty="0">
                <a:latin typeface="Arial"/>
                <a:cs typeface="Arial"/>
              </a:rPr>
              <a:t>Ragas,</a:t>
            </a:r>
            <a:r>
              <a:rPr sz="3900" spc="112" baseline="-2136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truelens,</a:t>
            </a:r>
            <a:endParaRPr sz="2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21300000">
            <a:off x="15726527" y="8360914"/>
            <a:ext cx="284872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spc="75" baseline="-2136" dirty="0">
                <a:latin typeface="Arial"/>
                <a:cs typeface="Arial"/>
              </a:rPr>
              <a:t>Human</a:t>
            </a:r>
            <a:r>
              <a:rPr sz="3900" spc="-44" baseline="-2136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Feedback)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21300000">
            <a:off x="16221446" y="8764379"/>
            <a:ext cx="193990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80" dirty="0">
                <a:latin typeface="Arial"/>
                <a:cs typeface="Arial"/>
              </a:rPr>
              <a:t>Pr</a:t>
            </a:r>
            <a:r>
              <a:rPr sz="3900" spc="120" baseline="1068" dirty="0">
                <a:latin typeface="Arial"/>
                <a:cs typeface="Arial"/>
              </a:rPr>
              <a:t>ompt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spc="44" baseline="2136" dirty="0">
                <a:latin typeface="Arial"/>
                <a:cs typeface="Arial"/>
              </a:rPr>
              <a:t>eng.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21300000">
            <a:off x="16371752" y="9170014"/>
            <a:ext cx="172080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Guar</a:t>
            </a:r>
            <a:r>
              <a:rPr sz="3900" baseline="-1068" dirty="0">
                <a:latin typeface="Arial"/>
                <a:cs typeface="Arial"/>
              </a:rPr>
              <a:t>d</a:t>
            </a:r>
            <a:r>
              <a:rPr sz="3900" spc="232" baseline="-1068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rails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21300000">
            <a:off x="15249795" y="9583672"/>
            <a:ext cx="404679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(Hallucinations,</a:t>
            </a:r>
            <a:r>
              <a:rPr sz="2600" spc="225" dirty="0">
                <a:latin typeface="Arial"/>
                <a:cs typeface="Arial"/>
              </a:rPr>
              <a:t> </a:t>
            </a:r>
            <a:r>
              <a:rPr sz="3900" spc="-44" baseline="5341" dirty="0">
                <a:latin typeface="Arial"/>
                <a:cs typeface="Arial"/>
              </a:rPr>
              <a:t>NSF</a:t>
            </a:r>
            <a:r>
              <a:rPr sz="3900" spc="-44" baseline="6410" dirty="0">
                <a:latin typeface="Arial"/>
                <a:cs typeface="Arial"/>
              </a:rPr>
              <a:t>W</a:t>
            </a:r>
            <a:r>
              <a:rPr sz="3900" spc="-44" baseline="7478" dirty="0">
                <a:latin typeface="Arial"/>
                <a:cs typeface="Arial"/>
              </a:rPr>
              <a:t>,</a:t>
            </a:r>
            <a:r>
              <a:rPr sz="3900" spc="412" baseline="7478" dirty="0">
                <a:latin typeface="Arial"/>
                <a:cs typeface="Arial"/>
              </a:rPr>
              <a:t> </a:t>
            </a:r>
            <a:r>
              <a:rPr sz="3900" spc="-37" baseline="7478" dirty="0">
                <a:latin typeface="Arial"/>
                <a:cs typeface="Arial"/>
              </a:rPr>
              <a:t>…)</a:t>
            </a:r>
            <a:endParaRPr sz="3900" baseline="7478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21300000">
            <a:off x="15151295" y="9993417"/>
            <a:ext cx="4325932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3900" spc="127" baseline="-4273" dirty="0">
                <a:latin typeface="Arial"/>
                <a:cs typeface="Arial"/>
              </a:rPr>
              <a:t>model</a:t>
            </a:r>
            <a:r>
              <a:rPr sz="3900" spc="-44" baseline="-4273" dirty="0">
                <a:latin typeface="Arial"/>
                <a:cs typeface="Arial"/>
              </a:rPr>
              <a:t> </a:t>
            </a:r>
            <a:r>
              <a:rPr sz="3900" spc="112" baseline="-2136" dirty="0">
                <a:latin typeface="Arial"/>
                <a:cs typeface="Arial"/>
              </a:rPr>
              <a:t>compar</a:t>
            </a:r>
            <a:r>
              <a:rPr sz="2600" spc="75" dirty="0">
                <a:latin typeface="Arial"/>
                <a:cs typeface="Arial"/>
              </a:rPr>
              <a:t>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3900" spc="300" baseline="1068" dirty="0">
                <a:latin typeface="Arial"/>
                <a:cs typeface="Arial"/>
              </a:rPr>
              <a:t>/</a:t>
            </a:r>
            <a:r>
              <a:rPr sz="3900" spc="-37" baseline="1068" dirty="0">
                <a:latin typeface="Arial"/>
                <a:cs typeface="Arial"/>
              </a:rPr>
              <a:t> </a:t>
            </a:r>
            <a:r>
              <a:rPr sz="3900" spc="-15" baseline="1068" dirty="0">
                <a:latin typeface="Arial"/>
                <a:cs typeface="Arial"/>
              </a:rPr>
              <a:t>Ve</a:t>
            </a:r>
            <a:r>
              <a:rPr sz="3900" spc="-15" baseline="2136" dirty="0">
                <a:latin typeface="Arial"/>
                <a:cs typeface="Arial"/>
              </a:rPr>
              <a:t>rtexSxS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21300000">
            <a:off x="15157603" y="10397425"/>
            <a:ext cx="439430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65" dirty="0">
                <a:latin typeface="Arial"/>
                <a:cs typeface="Arial"/>
              </a:rPr>
              <a:t>Performance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3900" spc="-135" baseline="4273" dirty="0">
                <a:latin typeface="Arial"/>
                <a:cs typeface="Arial"/>
              </a:rPr>
              <a:t>(TTF</a:t>
            </a:r>
            <a:r>
              <a:rPr sz="3900" spc="-135" baseline="5341" dirty="0">
                <a:latin typeface="Arial"/>
                <a:cs typeface="Arial"/>
              </a:rPr>
              <a:t>T</a:t>
            </a:r>
            <a:r>
              <a:rPr sz="3900" spc="-135" baseline="6410" dirty="0">
                <a:latin typeface="Arial"/>
                <a:cs typeface="Arial"/>
              </a:rPr>
              <a:t>,</a:t>
            </a:r>
            <a:r>
              <a:rPr sz="3900" spc="-89" baseline="6410" dirty="0">
                <a:latin typeface="Arial"/>
                <a:cs typeface="Arial"/>
              </a:rPr>
              <a:t> </a:t>
            </a:r>
            <a:r>
              <a:rPr sz="3900" baseline="6410" dirty="0">
                <a:latin typeface="Arial"/>
                <a:cs typeface="Arial"/>
              </a:rPr>
              <a:t>TPS,</a:t>
            </a:r>
            <a:r>
              <a:rPr sz="3900" spc="-82" baseline="6410" dirty="0">
                <a:latin typeface="Arial"/>
                <a:cs typeface="Arial"/>
              </a:rPr>
              <a:t> </a:t>
            </a:r>
            <a:r>
              <a:rPr sz="3900" spc="-37" baseline="8547" dirty="0">
                <a:latin typeface="Arial"/>
                <a:cs typeface="Arial"/>
              </a:rPr>
              <a:t>…)</a:t>
            </a:r>
            <a:endParaRPr sz="3900" baseline="8547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21300000">
            <a:off x="16059573" y="10798349"/>
            <a:ext cx="2670981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PII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3900" spc="300" baseline="1068" dirty="0">
                <a:latin typeface="Arial"/>
                <a:cs typeface="Arial"/>
              </a:rPr>
              <a:t>/</a:t>
            </a:r>
            <a:r>
              <a:rPr sz="3900" spc="-22" baseline="1068" dirty="0">
                <a:latin typeface="Arial"/>
                <a:cs typeface="Arial"/>
              </a:rPr>
              <a:t> </a:t>
            </a:r>
            <a:r>
              <a:rPr sz="3900" spc="89" baseline="1068" dirty="0">
                <a:latin typeface="Arial"/>
                <a:cs typeface="Arial"/>
              </a:rPr>
              <a:t>Anon</a:t>
            </a:r>
            <a:r>
              <a:rPr sz="3900" spc="-30" baseline="1068" dirty="0">
                <a:latin typeface="Arial"/>
                <a:cs typeface="Arial"/>
              </a:rPr>
              <a:t> </a:t>
            </a:r>
            <a:r>
              <a:rPr sz="3900" spc="-15" baseline="3205" dirty="0">
                <a:latin typeface="Arial"/>
                <a:cs typeface="Arial"/>
              </a:rPr>
              <a:t>(again)</a:t>
            </a:r>
            <a:endParaRPr sz="3900" baseline="320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0C04-73BD-9C43-07ED-46F095E7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204293" cy="1699756"/>
          </a:xfrm>
        </p:spPr>
        <p:txBody>
          <a:bodyPr/>
          <a:lstStyle/>
          <a:p>
            <a:r>
              <a:rPr lang="en-CA" dirty="0"/>
              <a:t>UCalgary Team Assistant LLM RAG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83D59-B1A1-CF35-B75B-55E7E92BE6C3}"/>
              </a:ext>
            </a:extLst>
          </p:cNvPr>
          <p:cNvSpPr txBox="1"/>
          <p:nvPr/>
        </p:nvSpPr>
        <p:spPr>
          <a:xfrm>
            <a:off x="1382157" y="2149475"/>
            <a:ext cx="191262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Based on Opensource GIT project and customized to our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100% Local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Runs entirely on the user’s device, ensuring complete data privacy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Versatile Model Compatibility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Supports multiple open-source models and hardware configurations (CPU, GPU, etc.), adapting to user needs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Diverse Embedding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Offers various embedding methods to tailor responses based on user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Reusable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Once downloaded, models can be reused without additional downloads, saving time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Session-Based Chat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Maintains chat history within sessions, allowing continuity in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API for Frontend Chatbot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Provides an API for creating front end UI Retrieval Augmented Generation (RAG)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Compatible with GPU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Uses RAG to deliver accurate responses by retrieving relevant document sections, all without external cloud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93472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0F68-ED66-C3CB-3272-2EC004A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UCalgary Team Assistant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C408E-EF90-6073-2EB6-E16BCB52ED39}"/>
              </a:ext>
            </a:extLst>
          </p:cNvPr>
          <p:cNvSpPr txBox="1"/>
          <p:nvPr/>
        </p:nvSpPr>
        <p:spPr>
          <a:xfrm>
            <a:off x="755650" y="3063875"/>
            <a:ext cx="18821400" cy="68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NGINX as Proxy server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 Language Model (LLM):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Utilizes open-source LLAMA 3.1 language model compatible with Hugging Face format.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Downloaded locally into the AI Server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Embedding Model: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Embeddings are generated locally using the </a:t>
            </a:r>
            <a:r>
              <a:rPr lang="en-CA" sz="20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InstructorEmbeddings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model, which encodes document segments into vectors based on semantic meaning.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Vector Database: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Chroma Vector Store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Stores and manages embeddings locally for efficient similarity-based retrieval.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Enables fast vector search to find and retrieve the most relevant document segments based on user prompts.</a:t>
            </a:r>
            <a:endParaRPr lang="en-CA" sz="20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Retrieval and Similarity Search: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vector similarity scoring to match user queries with document embeddings, retrieving the most contextually relevant text chunks.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Ensures responses are based on accurate and meaningful document content.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Ingestion Pipeline: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Ingest.py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Processes and splits documents into manageable chunks, generates embeddings, and stores them in the vector database.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Query Processing Pipeline: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Run_localGPT.py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Handles user queries by retrieving relevant document vectors and passing them to the LLM for response generation.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1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DAA8-0791-691F-CE34-4A783A19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937756"/>
          </a:xfrm>
        </p:spPr>
        <p:txBody>
          <a:bodyPr>
            <a:normAutofit fontScale="90000"/>
          </a:bodyPr>
          <a:lstStyle/>
          <a:p>
            <a:r>
              <a:rPr lang="en-CA" dirty="0"/>
              <a:t>High Level Architecture Diagram</a:t>
            </a:r>
          </a:p>
        </p:txBody>
      </p:sp>
      <p:pic>
        <p:nvPicPr>
          <p:cNvPr id="4" name="Picture 3" descr="A diagram of a software server&#10;&#10;Description automatically generated">
            <a:extLst>
              <a:ext uri="{FF2B5EF4-FFF2-40B4-BE49-F238E27FC236}">
                <a16:creationId xmlns:a16="http://schemas.microsoft.com/office/drawing/2014/main" id="{A5DF5BBC-EB42-E0B0-BEF6-E566D1B6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50" y="1768476"/>
            <a:ext cx="10820400" cy="89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63A0-FAE9-AB18-2213-0D053A8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Level Process flow for AI application - RAG</a:t>
            </a:r>
          </a:p>
        </p:txBody>
      </p:sp>
      <p:pic>
        <p:nvPicPr>
          <p:cNvPr id="4" name="Picture 3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0CE07B0F-5A49-B09F-8671-36B81EF28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775872"/>
            <a:ext cx="14325600" cy="82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63A0-FAE9-AB18-2213-0D053A8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Level Process flow for AI application - RAG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D2B5BF-DDDA-1B45-031C-29B889A7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14" y="3649662"/>
            <a:ext cx="15714935" cy="75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E544-CDC0-D39C-F1B6-9BC22361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9" y="888736"/>
            <a:ext cx="11810365" cy="1077218"/>
          </a:xfrm>
        </p:spPr>
        <p:txBody>
          <a:bodyPr>
            <a:normAutofit fontScale="90000"/>
          </a:bodyPr>
          <a:lstStyle/>
          <a:p>
            <a:r>
              <a:rPr lang="en-CA" dirty="0"/>
              <a:t>LLM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D2D06-DB3E-80C0-2900-46AD0B75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17" y="3329402"/>
            <a:ext cx="16213455" cy="3285515"/>
          </a:xfrm>
        </p:spPr>
        <p:txBody>
          <a:bodyPr>
            <a:normAutofit fontScale="92500" lnSpcReduction="20000"/>
          </a:bodyPr>
          <a:lstStyle/>
          <a:p>
            <a:r>
              <a:rPr lang="en-CA" b="0" i="0" dirty="0">
                <a:solidFill>
                  <a:srgbClr val="001D35"/>
                </a:solidFill>
                <a:effectLst/>
                <a:latin typeface="Google Sans"/>
              </a:rPr>
              <a:t>A large language model (LLM) is </a:t>
            </a:r>
            <a:r>
              <a:rPr lang="en-CA" dirty="0"/>
              <a:t>a type of artificial intelligence (AI) that uses machine learning to generate human-like written responses to queries</a:t>
            </a:r>
          </a:p>
          <a:p>
            <a:endParaRPr lang="en-CA" dirty="0"/>
          </a:p>
          <a:p>
            <a:r>
              <a:rPr lang="en-CA" b="0" i="0" dirty="0">
                <a:solidFill>
                  <a:srgbClr val="545D7E"/>
                </a:solidFill>
                <a:effectLst/>
                <a:latin typeface="Google Sans"/>
              </a:rPr>
              <a:t>trained on large amounts of text data to learn statistical relationships and predict the next word or sequence of words.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3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882058"/>
            <a:ext cx="655447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dirty="0">
                <a:latin typeface="Arial"/>
                <a:cs typeface="Arial"/>
              </a:rPr>
              <a:t>Demo</a:t>
            </a:r>
            <a:r>
              <a:rPr sz="9550" b="0" spc="-409" dirty="0">
                <a:latin typeface="Arial"/>
                <a:cs typeface="Arial"/>
              </a:rPr>
              <a:t> </a:t>
            </a:r>
            <a:r>
              <a:rPr sz="9550" b="0" spc="120" dirty="0">
                <a:latin typeface="Arial"/>
                <a:cs typeface="Arial"/>
              </a:rPr>
              <a:t>time</a:t>
            </a:r>
            <a:r>
              <a:rPr sz="9550" b="0" spc="-409" dirty="0">
                <a:latin typeface="Arial"/>
                <a:cs typeface="Arial"/>
              </a:rPr>
              <a:t> </a:t>
            </a:r>
            <a:r>
              <a:rPr sz="9550" b="0" spc="-50" dirty="0">
                <a:latin typeface="Arial"/>
                <a:cs typeface="Arial"/>
              </a:rPr>
              <a:t>!</a:t>
            </a:r>
            <a:endParaRPr sz="9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61AE-30C5-3B98-D0D3-9B2FB310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1FB39-E38B-E2CB-2F3A-05120C40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2" y="2911475"/>
            <a:ext cx="19424736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0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Fine</a:t>
            </a:r>
            <a:r>
              <a:rPr spc="-275" dirty="0"/>
              <a:t> </a:t>
            </a:r>
            <a:r>
              <a:rPr spc="-880" dirty="0"/>
              <a:t>T</a:t>
            </a:r>
            <a:r>
              <a:rPr spc="-245" dirty="0"/>
              <a:t>unin</a:t>
            </a:r>
            <a:r>
              <a:rPr spc="-95" dirty="0"/>
              <a:t>g</a:t>
            </a:r>
            <a:r>
              <a:rPr spc="-270" dirty="0"/>
              <a:t> </a:t>
            </a:r>
            <a:r>
              <a:rPr spc="-434" dirty="0"/>
              <a:t>?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20" dirty="0"/>
              <a:t>OpenAI’s</a:t>
            </a:r>
            <a:r>
              <a:rPr sz="4500" spc="-254" dirty="0"/>
              <a:t> </a:t>
            </a:r>
            <a:r>
              <a:rPr sz="4500" spc="-10" dirty="0"/>
              <a:t>strategy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6500" y="4122577"/>
            <a:ext cx="11071097" cy="57508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87D5-5E4D-1644-994F-3924D2C1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AutoShape 2" descr="diagram of retrieval-augmented generation">
            <a:extLst>
              <a:ext uri="{FF2B5EF4-FFF2-40B4-BE49-F238E27FC236}">
                <a16:creationId xmlns:a16="http://schemas.microsoft.com/office/drawing/2014/main" id="{5DEB8EF8-E7C6-7804-13C9-6A9735C40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16CC-93B4-54E3-79AA-107597DD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0" y="3149600"/>
            <a:ext cx="18169660" cy="90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387460"/>
            <a:ext cx="15657533" cy="541237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POWEREDGE R750XA SERVER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Powerful and scalable for GPU workloads</a:t>
            </a:r>
            <a:endParaRPr lang="en-CA" sz="2200" dirty="0">
              <a:latin typeface="Arial"/>
              <a:cs typeface="Arial"/>
            </a:endParaRP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sz="2200" dirty="0">
                <a:latin typeface="Arial"/>
                <a:cs typeface="Arial"/>
              </a:rPr>
              <a:t>Compute</a:t>
            </a:r>
            <a:endParaRPr lang="en-CA" sz="2200" dirty="0">
              <a:latin typeface="Arial"/>
              <a:cs typeface="Arial"/>
            </a:endParaRPr>
          </a:p>
          <a:p>
            <a:pPr marL="1665605" lvl="3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GPU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lang="en-CA" sz="2200" spc="15" dirty="0">
                <a:latin typeface="Arial"/>
                <a:cs typeface="Arial"/>
              </a:rPr>
              <a:t>2 NVIDIA  A40 </a:t>
            </a:r>
            <a:r>
              <a:rPr sz="2200" dirty="0">
                <a:latin typeface="Arial"/>
                <a:cs typeface="Arial"/>
              </a:rPr>
              <a:t>GPUs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lang="en-CA" sz="2200" spc="20" dirty="0">
                <a:latin typeface="Arial"/>
                <a:cs typeface="Arial"/>
              </a:rPr>
              <a:t>– 48 GB each</a:t>
            </a:r>
          </a:p>
          <a:p>
            <a:pPr marL="1665605" lvl="3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spc="20" dirty="0">
                <a:latin typeface="Arial"/>
                <a:cs typeface="Arial"/>
              </a:rPr>
              <a:t>CPU : 2 Intel Xeon Gold 5317 processors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4TB SSD Storage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Memory :64 GB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Cost :30K </a:t>
            </a:r>
          </a:p>
          <a:p>
            <a:pPr marL="796290" lvl="1" indent="-281305">
              <a:lnSpc>
                <a:spcPct val="100000"/>
              </a:lnSpc>
              <a:spcBef>
                <a:spcPts val="1895"/>
              </a:spcBef>
              <a:buSzPct val="122727"/>
              <a:buChar char="•"/>
              <a:tabLst>
                <a:tab pos="796290" algn="l"/>
              </a:tabLst>
            </a:pPr>
            <a:r>
              <a:rPr sz="2200" dirty="0">
                <a:latin typeface="Arial"/>
                <a:cs typeface="Arial"/>
              </a:rPr>
              <a:t>Scalability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concurrent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users,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context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6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2157" y="1130068"/>
            <a:ext cx="17339786" cy="11300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Infrastructure</a:t>
            </a:r>
            <a:r>
              <a:rPr lang="en-CA" spc="-60" dirty="0"/>
              <a:t> - </a:t>
            </a:r>
            <a:r>
              <a:rPr sz="4500" dirty="0"/>
              <a:t>At</a:t>
            </a:r>
            <a:r>
              <a:rPr sz="4500" spc="85" dirty="0"/>
              <a:t> </a:t>
            </a:r>
            <a:r>
              <a:rPr sz="4500" dirty="0"/>
              <a:t>the</a:t>
            </a:r>
            <a:r>
              <a:rPr sz="4500" spc="90" dirty="0"/>
              <a:t> </a:t>
            </a:r>
            <a:r>
              <a:rPr sz="4500" dirty="0"/>
              <a:t>heart</a:t>
            </a:r>
            <a:r>
              <a:rPr sz="4500" spc="90" dirty="0"/>
              <a:t> </a:t>
            </a:r>
            <a:r>
              <a:rPr sz="4500" dirty="0"/>
              <a:t>of</a:t>
            </a:r>
            <a:r>
              <a:rPr sz="4500" spc="90" dirty="0"/>
              <a:t> </a:t>
            </a:r>
            <a:r>
              <a:rPr sz="4500" dirty="0"/>
              <a:t>the</a:t>
            </a:r>
            <a:r>
              <a:rPr sz="4500" spc="90" dirty="0"/>
              <a:t> </a:t>
            </a:r>
            <a:r>
              <a:rPr sz="4500" spc="-10" dirty="0"/>
              <a:t>machine</a:t>
            </a:r>
            <a:endParaRPr sz="4500" dirty="0"/>
          </a:p>
        </p:txBody>
      </p:sp>
      <p:pic>
        <p:nvPicPr>
          <p:cNvPr id="3074" name="Picture 2" descr="R750xa | Dell PowerEdge R750xa 2u Rack Server - Touchpoint Technology">
            <a:extLst>
              <a:ext uri="{FF2B5EF4-FFF2-40B4-BE49-F238E27FC236}">
                <a16:creationId xmlns:a16="http://schemas.microsoft.com/office/drawing/2014/main" id="{8ED92688-455E-EAE7-8740-985D822C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542" y="2788071"/>
            <a:ext cx="96562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8500" y="8817719"/>
            <a:ext cx="48780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latin typeface="Arial"/>
                <a:cs typeface="Arial"/>
              </a:rPr>
              <a:t>Aka</a:t>
            </a:r>
            <a:r>
              <a:rPr sz="2950" b="1" spc="-3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your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search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engine</a:t>
            </a:r>
            <a:r>
              <a:rPr sz="2950" b="1" spc="-25" dirty="0">
                <a:latin typeface="Arial"/>
                <a:cs typeface="Arial"/>
              </a:rPr>
              <a:t> 2.0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4612" y="4071523"/>
            <a:ext cx="13162280" cy="20669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10160">
              <a:lnSpc>
                <a:spcPts val="7659"/>
              </a:lnSpc>
              <a:spcBef>
                <a:spcPts val="950"/>
              </a:spcBef>
            </a:pPr>
            <a:r>
              <a:rPr b="0" spc="-605" dirty="0">
                <a:latin typeface="Arial"/>
                <a:cs typeface="Arial"/>
              </a:rPr>
              <a:t>V</a:t>
            </a:r>
            <a:r>
              <a:rPr b="0" spc="-200" dirty="0">
                <a:latin typeface="Arial"/>
                <a:cs typeface="Arial"/>
              </a:rPr>
              <a:t>e</a:t>
            </a:r>
            <a:r>
              <a:rPr b="0" spc="-185" dirty="0">
                <a:latin typeface="Arial"/>
                <a:cs typeface="Arial"/>
              </a:rPr>
              <a:t>r</a:t>
            </a:r>
            <a:r>
              <a:rPr b="0" spc="-45" dirty="0">
                <a:latin typeface="Arial"/>
                <a:cs typeface="Arial"/>
              </a:rPr>
              <a:t>y</a:t>
            </a:r>
            <a:r>
              <a:rPr b="0" spc="-270" dirty="0">
                <a:latin typeface="Arial"/>
                <a:cs typeface="Arial"/>
              </a:rPr>
              <a:t> </a:t>
            </a:r>
            <a:r>
              <a:rPr b="0" spc="114" dirty="0">
                <a:latin typeface="Arial"/>
                <a:cs typeface="Arial"/>
              </a:rPr>
              <a:t>common</a:t>
            </a:r>
            <a:r>
              <a:rPr b="0" spc="-2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use</a:t>
            </a:r>
            <a:r>
              <a:rPr b="0" spc="-27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case</a:t>
            </a:r>
            <a:r>
              <a:rPr b="0" spc="-270" dirty="0">
                <a:latin typeface="Arial"/>
                <a:cs typeface="Arial"/>
              </a:rPr>
              <a:t> </a:t>
            </a:r>
            <a:r>
              <a:rPr b="0" spc="30" dirty="0">
                <a:latin typeface="Arial"/>
                <a:cs typeface="Arial"/>
              </a:rPr>
              <a:t>= </a:t>
            </a:r>
            <a:r>
              <a:rPr b="0" dirty="0">
                <a:latin typeface="Arial"/>
                <a:cs typeface="Arial"/>
              </a:rPr>
              <a:t>“Retrival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Augmented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Generation”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8252521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RAG</a:t>
            </a:r>
            <a:r>
              <a:rPr spc="-275" dirty="0"/>
              <a:t> </a:t>
            </a:r>
            <a:r>
              <a:rPr lang="en-CA" spc="509" dirty="0"/>
              <a:t>–</a:t>
            </a:r>
            <a:r>
              <a:rPr spc="-275" dirty="0"/>
              <a:t> </a:t>
            </a:r>
            <a:r>
              <a:rPr spc="-25" dirty="0"/>
              <a:t>101</a:t>
            </a:r>
            <a:r>
              <a:rPr lang="en-CA" spc="-25" dirty="0"/>
              <a:t> </a:t>
            </a:r>
            <a:r>
              <a:rPr sz="4500" dirty="0"/>
              <a:t>Search</a:t>
            </a:r>
            <a:r>
              <a:rPr sz="4500" spc="25" dirty="0"/>
              <a:t> </a:t>
            </a:r>
            <a:r>
              <a:rPr sz="4500" dirty="0"/>
              <a:t>&amp;</a:t>
            </a:r>
            <a:r>
              <a:rPr sz="4500" spc="30" dirty="0"/>
              <a:t> </a:t>
            </a:r>
            <a:r>
              <a:rPr sz="4500" dirty="0"/>
              <a:t>Summarize</a:t>
            </a:r>
            <a:r>
              <a:rPr sz="4500" spc="25" dirty="0"/>
              <a:t> </a:t>
            </a:r>
            <a:r>
              <a:rPr sz="4500" dirty="0"/>
              <a:t>In</a:t>
            </a:r>
            <a:r>
              <a:rPr sz="4500" spc="30" dirty="0"/>
              <a:t> </a:t>
            </a:r>
            <a:r>
              <a:rPr sz="4500" dirty="0"/>
              <a:t>4</a:t>
            </a:r>
            <a:r>
              <a:rPr sz="4500" spc="30" dirty="0"/>
              <a:t> </a:t>
            </a:r>
            <a:r>
              <a:rPr sz="4500" spc="-10" dirty="0"/>
              <a:t>Steps</a:t>
            </a:r>
            <a:endParaRPr sz="45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7250" y="2725579"/>
            <a:ext cx="10004685" cy="3465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120D3-2E4A-355E-0813-2BDA90DBC0FE}"/>
              </a:ext>
            </a:extLst>
          </p:cNvPr>
          <p:cNvSpPr txBox="1"/>
          <p:nvPr/>
        </p:nvSpPr>
        <p:spPr>
          <a:xfrm>
            <a:off x="1019729" y="3368675"/>
            <a:ext cx="85751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RAG is a process that augments user prompts with relevant external data to enhance the responses of large language models (LLMs) like GPT-4 or Llama.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Designed to overcome LLM limitations by providing context-specific information, enabling accurate, relevant, and timely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RAG expands a basic prompt into a richer, information-enhanced prompt, improving output quality.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73C1-F6FB-1D44-C463-E7C01AC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64" y="536557"/>
            <a:ext cx="17530985" cy="13843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600" dirty="0"/>
              <a:t>Large Language Models Limitations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C4FCD1-7BDB-F679-6B06-7D572BFE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49" y="3104355"/>
            <a:ext cx="17754599" cy="73509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Knowledge Base: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can’t access new or real-time information after training, leading to outdated responses.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Hallucinations: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sometimes generate plausible but inaccurate information without indicating uncertainty.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Contextual Relevance: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provide generalized answers, lacking access to specific or proprietary data for precise responses.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Domain-Specific Challenges: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LLMs often struggle with technical jargon and accuracy in specialized fields.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and Privacy Risks: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lack built-in access controls, posing privacy risks when handling sensitive data.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Inconsistent Response Quality: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Responses vary and may falter with complex, multistep questions, reducing reliability.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152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3BD-26DC-B036-B2E6-F865514D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9" y="888736"/>
            <a:ext cx="18176321" cy="677108"/>
          </a:xfrm>
        </p:spPr>
        <p:txBody>
          <a:bodyPr>
            <a:normAutofit fontScale="90000"/>
          </a:bodyPr>
          <a:lstStyle/>
          <a:p>
            <a:r>
              <a:rPr lang="en-CA" sz="4400" b="1" dirty="0"/>
              <a:t>Why Use RAG with Large Language Models?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2C23D-F213-2B92-D10F-8C42593AAFD5}"/>
              </a:ext>
            </a:extLst>
          </p:cNvPr>
          <p:cNvSpPr txBox="1"/>
          <p:nvPr/>
        </p:nvSpPr>
        <p:spPr>
          <a:xfrm>
            <a:off x="679450" y="2151045"/>
            <a:ext cx="11013521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Retrieval-Augmented Generation (RAG) is used with Large Language Models (LLMs) to improve the quality of their output: </a:t>
            </a:r>
          </a:p>
          <a:p>
            <a:pPr algn="l"/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to up-to-date information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RAG allows LLMs to access external data sources, which can provide more accurate and relevant responses.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hallucinations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helps prevent LLMs from generating incorrect or fabricated information, also known as hallucinations.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Cost-effective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is a simple and cost-effective way to improve LLM output without retraining the model.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Domain-specific responses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can provide responses that are tailored to an organization's specific data.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can be configured to cite its sources, making it easier to trace how an output was generated. </a:t>
            </a:r>
          </a:p>
          <a:p>
            <a:pPr algn="l"/>
            <a:endParaRPr lang="en-CA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2F5B1-6AC4-2928-D4D9-30EC6EBB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0" y="2530475"/>
            <a:ext cx="7910847" cy="3476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D9AED-B247-BFE2-5055-545DA5AF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050" y="6340476"/>
            <a:ext cx="7879875" cy="19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4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3A21-E199-E957-7497-DF3F0BE7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64" y="536557"/>
            <a:ext cx="16692785" cy="1735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8900" dirty="0"/>
              <a:t>Components of RAG system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D9966A-9237-AD73-2064-7947F4627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66" y="2987675"/>
            <a:ext cx="9453784" cy="7225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Data Preparation: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Collecting and structuring data for effective retrieval.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Embedding Text Chunks: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Converting information into vector form, capturing semantic meaning.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Vector Storage: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Using vector databases to organize and retrieve embeddings efficiently.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Prompt Augmentation/Retrieval: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Merging user prompt with retrieved context to provide LLMs with a comprehensive question. </a:t>
            </a:r>
          </a:p>
        </p:txBody>
      </p:sp>
      <p:pic>
        <p:nvPicPr>
          <p:cNvPr id="5123" name="Picture 3" descr="Retrieval Augmented Generation Architecture | Download Scientific Diagram">
            <a:extLst>
              <a:ext uri="{FF2B5EF4-FFF2-40B4-BE49-F238E27FC236}">
                <a16:creationId xmlns:a16="http://schemas.microsoft.com/office/drawing/2014/main" id="{370CBDBB-25DE-3FB9-733C-A08304639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0" y="4258726"/>
            <a:ext cx="772258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DED-89D6-A92D-D791-C7A6F80F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1242556"/>
          </a:xfrm>
        </p:spPr>
        <p:txBody>
          <a:bodyPr/>
          <a:lstStyle/>
          <a:p>
            <a:r>
              <a:rPr lang="en-CA" dirty="0"/>
              <a:t>Embedding Models in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238C-551E-463E-DBB3-A0B666FC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073275"/>
            <a:ext cx="17585293" cy="8839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Purpose of Embedding Models: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Translate text into numerical vectors, capturing the semantic meaning of each text chunk.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How They Work: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Convert both user queries and documents into high-dimensional vectors, allowing mathematical similarity comparisons.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Key Role in Vector Search: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Enable RAG to retrieve contextually relevant data from large datasets by matching vector similarities.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Enhancing Retrieval Accuracy: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Embedding models interpret meaning, not just keywords, making retrieval more precise and contextually aligned.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Storage in Vector Databases: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Vectors are stored in specialized databases for efficient and fast retrieval, allowing RAG to scale with larger datasets.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15762</TotalTime>
  <Words>1830</Words>
  <Application>Microsoft Office PowerPoint</Application>
  <PresentationFormat>Custom</PresentationFormat>
  <Paragraphs>217</Paragraphs>
  <Slides>23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Roboto</vt:lpstr>
      <vt:lpstr>Segoe UI Symbol</vt:lpstr>
      <vt:lpstr>Symbol</vt:lpstr>
      <vt:lpstr>Wingdings</vt:lpstr>
      <vt:lpstr>Office Theme</vt:lpstr>
      <vt:lpstr>Gen AI meetup</vt:lpstr>
      <vt:lpstr>LLM</vt:lpstr>
      <vt:lpstr>Infrastructure - At the heart of the machine</vt:lpstr>
      <vt:lpstr>Very common use case = “Retrival Augmented Generation”</vt:lpstr>
      <vt:lpstr>RAG – 101 Search &amp; Summarize In 4 Steps</vt:lpstr>
      <vt:lpstr>Large Language Models Limitations</vt:lpstr>
      <vt:lpstr>Why Use RAG with Large Language Models?</vt:lpstr>
      <vt:lpstr>Components of RAG system</vt:lpstr>
      <vt:lpstr>Embedding Models in RAG</vt:lpstr>
      <vt:lpstr>RAG Step 1 - Document loading</vt:lpstr>
      <vt:lpstr>RAG Step 2 - Embeddings</vt:lpstr>
      <vt:lpstr>RAG Step 3 - Retrieval</vt:lpstr>
      <vt:lpstr>RAG Step 4 - Generation</vt:lpstr>
      <vt:lpstr>RAG engineering Lots of moving part to reach performance !</vt:lpstr>
      <vt:lpstr>UCalgary Team Assistant LLM RAG Application</vt:lpstr>
      <vt:lpstr>UCalgary Team Assistant Components</vt:lpstr>
      <vt:lpstr>High Level Architecture Diagram</vt:lpstr>
      <vt:lpstr>High Level Process flow for AI application - RAG</vt:lpstr>
      <vt:lpstr>High Level Process flow for AI application - RAG</vt:lpstr>
      <vt:lpstr>Demo time !</vt:lpstr>
      <vt:lpstr>PowerPoint Presentation</vt:lpstr>
      <vt:lpstr>Fine Tuning ? OpenAI’s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study</dc:title>
  <cp:lastModifiedBy>Chandramouli Muthukumaran</cp:lastModifiedBy>
  <cp:revision>26</cp:revision>
  <dcterms:created xsi:type="dcterms:W3CDTF">2024-11-04T20:00:37Z</dcterms:created>
  <dcterms:modified xsi:type="dcterms:W3CDTF">2024-11-15T18:57:42Z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LastSaved">
    <vt:filetime>2024-11-04T00:00:00Z</vt:filetime>
  </property>
  <property fmtid="{D5CDD505-2E9C-101B-9397-08002B2CF9AE}" pid="4" name="Producer">
    <vt:lpwstr>macOS Version 13.4 (Build 22F66) Quartz PDFContext</vt:lpwstr>
  </property>
</Properties>
</file>