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4" r:id="rId3"/>
  </p:sldMasterIdLst>
  <p:notesMasterIdLst>
    <p:notesMasterId r:id="rId31"/>
  </p:notesMasterIdLst>
  <p:sldIdLst>
    <p:sldId id="335" r:id="rId4"/>
    <p:sldId id="319" r:id="rId5"/>
    <p:sldId id="405" r:id="rId6"/>
    <p:sldId id="382" r:id="rId7"/>
    <p:sldId id="317" r:id="rId8"/>
    <p:sldId id="304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406" r:id="rId22"/>
    <p:sldId id="396" r:id="rId23"/>
    <p:sldId id="398" r:id="rId24"/>
    <p:sldId id="399" r:id="rId25"/>
    <p:sldId id="402" r:id="rId26"/>
    <p:sldId id="403" r:id="rId27"/>
    <p:sldId id="404" r:id="rId28"/>
    <p:sldId id="368" r:id="rId29"/>
    <p:sldId id="381" r:id="rId30"/>
  </p:sldIdLst>
  <p:sldSz cx="9144000" cy="6858000" type="screen4x3"/>
  <p:notesSz cx="7099300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ECA213"/>
    <a:srgbClr val="FF9900"/>
    <a:srgbClr val="C1D82F"/>
    <a:srgbClr val="333333"/>
    <a:srgbClr val="9FA6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6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E768B-AA38-4E9D-BAD5-7B9D5671146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C8F88-699F-4C7E-B909-10DD37BCCFB0}">
      <dgm:prSet phldrT="[Text]"/>
      <dgm:spPr/>
      <dgm:t>
        <a:bodyPr/>
        <a:lstStyle/>
        <a:p>
          <a:r>
            <a:rPr lang="en-US" dirty="0" smtClean="0"/>
            <a:t>Capacity Planning</a:t>
          </a:r>
          <a:endParaRPr lang="en-US" dirty="0"/>
        </a:p>
      </dgm:t>
    </dgm:pt>
    <dgm:pt modelId="{61E20DC4-A0AF-497D-9907-7753868C5D24}" type="parTrans" cxnId="{3C110172-19C9-4497-A565-5B92D4A61689}">
      <dgm:prSet/>
      <dgm:spPr/>
      <dgm:t>
        <a:bodyPr/>
        <a:lstStyle/>
        <a:p>
          <a:endParaRPr lang="en-US"/>
        </a:p>
      </dgm:t>
    </dgm:pt>
    <dgm:pt modelId="{572795F7-6662-4E6C-8372-6856B3779DD9}" type="sibTrans" cxnId="{3C110172-19C9-4497-A565-5B92D4A61689}">
      <dgm:prSet/>
      <dgm:spPr/>
      <dgm:t>
        <a:bodyPr/>
        <a:lstStyle/>
        <a:p>
          <a:endParaRPr lang="en-US"/>
        </a:p>
      </dgm:t>
    </dgm:pt>
    <dgm:pt modelId="{CDEC47B7-61D0-4067-8C05-6AA76F8CF825}">
      <dgm:prSet phldrT="[Text]"/>
      <dgm:spPr/>
      <dgm:t>
        <a:bodyPr/>
        <a:lstStyle/>
        <a:p>
          <a:r>
            <a:rPr lang="en-US" dirty="0" smtClean="0"/>
            <a:t>Interface Functionality</a:t>
          </a:r>
          <a:endParaRPr lang="en-US" dirty="0"/>
        </a:p>
      </dgm:t>
    </dgm:pt>
    <dgm:pt modelId="{9C552A67-D3A6-49BC-82BB-00DDC4CA43F3}" type="parTrans" cxnId="{25D895A9-E8F9-4675-8E12-364562F6D666}">
      <dgm:prSet/>
      <dgm:spPr/>
      <dgm:t>
        <a:bodyPr/>
        <a:lstStyle/>
        <a:p>
          <a:endParaRPr lang="en-US"/>
        </a:p>
      </dgm:t>
    </dgm:pt>
    <dgm:pt modelId="{7BAA935D-B8E1-4EB8-AA0A-BFB9A392F10E}" type="sibTrans" cxnId="{25D895A9-E8F9-4675-8E12-364562F6D666}">
      <dgm:prSet/>
      <dgm:spPr/>
      <dgm:t>
        <a:bodyPr/>
        <a:lstStyle/>
        <a:p>
          <a:endParaRPr lang="en-US"/>
        </a:p>
      </dgm:t>
    </dgm:pt>
    <dgm:pt modelId="{62997AAC-1F8D-49D9-81B3-465D5B48FED3}">
      <dgm:prSet phldrT="[Text]"/>
      <dgm:spPr/>
      <dgm:t>
        <a:bodyPr/>
        <a:lstStyle/>
        <a:p>
          <a:r>
            <a:rPr lang="en-US" dirty="0" smtClean="0"/>
            <a:t>Access to Flexible IT</a:t>
          </a:r>
          <a:endParaRPr lang="en-US" dirty="0"/>
        </a:p>
      </dgm:t>
    </dgm:pt>
    <dgm:pt modelId="{7373FFF6-FBE7-499E-BC0D-0D4CFE24F0CD}" type="parTrans" cxnId="{56DFE1C7-1A39-4D4E-88A7-E5849ECF616E}">
      <dgm:prSet/>
      <dgm:spPr/>
      <dgm:t>
        <a:bodyPr/>
        <a:lstStyle/>
        <a:p>
          <a:endParaRPr lang="en-US"/>
        </a:p>
      </dgm:t>
    </dgm:pt>
    <dgm:pt modelId="{9458B9A5-FDDB-4218-AE84-0047D295B15C}" type="sibTrans" cxnId="{56DFE1C7-1A39-4D4E-88A7-E5849ECF616E}">
      <dgm:prSet/>
      <dgm:spPr/>
      <dgm:t>
        <a:bodyPr/>
        <a:lstStyle/>
        <a:p>
          <a:endParaRPr lang="en-US"/>
        </a:p>
      </dgm:t>
    </dgm:pt>
    <dgm:pt modelId="{DAF437CE-51E2-4349-AC4A-4DB1ECFA8EA7}" type="pres">
      <dgm:prSet presAssocID="{F7BE768B-AA38-4E9D-BAD5-7B9D567114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4B3426-DE54-41A3-8860-E75E93879C5D}" type="pres">
      <dgm:prSet presAssocID="{E2EC8F88-699F-4C7E-B909-10DD37BCCFB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9E4F5-22AD-435D-8BAC-20580C455C71}" type="pres">
      <dgm:prSet presAssocID="{572795F7-6662-4E6C-8372-6856B3779DD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4D20F6A-FDBF-40BC-A25B-DBA52A5F803C}" type="pres">
      <dgm:prSet presAssocID="{572795F7-6662-4E6C-8372-6856B3779DD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2E81AE0-53B1-4622-B26E-E5189A705C26}" type="pres">
      <dgm:prSet presAssocID="{CDEC47B7-61D0-4067-8C05-6AA76F8CF8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44A52-C48D-496C-9F6D-FDE1E37EE38E}" type="pres">
      <dgm:prSet presAssocID="{7BAA935D-B8E1-4EB8-AA0A-BFB9A392F1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58C64D4-F4A7-415A-BD91-2F60E43FC918}" type="pres">
      <dgm:prSet presAssocID="{7BAA935D-B8E1-4EB8-AA0A-BFB9A392F1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EBE7208-BDC0-4E78-ACCE-B707CF90D6CD}" type="pres">
      <dgm:prSet presAssocID="{62997AAC-1F8D-49D9-81B3-465D5B48FED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70813-BBE7-4EA3-AB3E-25FACB24ACA7}" type="pres">
      <dgm:prSet presAssocID="{9458B9A5-FDDB-4218-AE84-0047D295B15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1FC3A5-055D-4122-BAC4-1405A551CEF4}" type="pres">
      <dgm:prSet presAssocID="{9458B9A5-FDDB-4218-AE84-0047D295B15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DBA08F6-2637-4FDF-9C76-18AF4FAE2A68}" type="presOf" srcId="{9458B9A5-FDDB-4218-AE84-0047D295B15C}" destId="{04D70813-BBE7-4EA3-AB3E-25FACB24ACA7}" srcOrd="0" destOrd="0" presId="urn:microsoft.com/office/officeart/2005/8/layout/cycle7"/>
    <dgm:cxn modelId="{3C110172-19C9-4497-A565-5B92D4A61689}" srcId="{F7BE768B-AA38-4E9D-BAD5-7B9D5671146C}" destId="{E2EC8F88-699F-4C7E-B909-10DD37BCCFB0}" srcOrd="0" destOrd="0" parTransId="{61E20DC4-A0AF-497D-9907-7753868C5D24}" sibTransId="{572795F7-6662-4E6C-8372-6856B3779DD9}"/>
    <dgm:cxn modelId="{890D50E2-4C59-46A1-964D-79702B43B1DE}" type="presOf" srcId="{F7BE768B-AA38-4E9D-BAD5-7B9D5671146C}" destId="{DAF437CE-51E2-4349-AC4A-4DB1ECFA8EA7}" srcOrd="0" destOrd="0" presId="urn:microsoft.com/office/officeart/2005/8/layout/cycle7"/>
    <dgm:cxn modelId="{56DFE1C7-1A39-4D4E-88A7-E5849ECF616E}" srcId="{F7BE768B-AA38-4E9D-BAD5-7B9D5671146C}" destId="{62997AAC-1F8D-49D9-81B3-465D5B48FED3}" srcOrd="2" destOrd="0" parTransId="{7373FFF6-FBE7-499E-BC0D-0D4CFE24F0CD}" sibTransId="{9458B9A5-FDDB-4218-AE84-0047D295B15C}"/>
    <dgm:cxn modelId="{49E5E6FB-D7C4-4718-AFE2-0309072CAF74}" type="presOf" srcId="{9458B9A5-FDDB-4218-AE84-0047D295B15C}" destId="{301FC3A5-055D-4122-BAC4-1405A551CEF4}" srcOrd="1" destOrd="0" presId="urn:microsoft.com/office/officeart/2005/8/layout/cycle7"/>
    <dgm:cxn modelId="{B61D583F-3AE2-43C5-B07E-0D598AFDB959}" type="presOf" srcId="{572795F7-6662-4E6C-8372-6856B3779DD9}" destId="{2369E4F5-22AD-435D-8BAC-20580C455C71}" srcOrd="0" destOrd="0" presId="urn:microsoft.com/office/officeart/2005/8/layout/cycle7"/>
    <dgm:cxn modelId="{72A5A08C-7C2B-42AB-861D-1048AF7568B0}" type="presOf" srcId="{7BAA935D-B8E1-4EB8-AA0A-BFB9A392F10E}" destId="{058C64D4-F4A7-415A-BD91-2F60E43FC918}" srcOrd="1" destOrd="0" presId="urn:microsoft.com/office/officeart/2005/8/layout/cycle7"/>
    <dgm:cxn modelId="{F286EC62-4ED2-46BD-9076-BDA2C5FA7BDB}" type="presOf" srcId="{CDEC47B7-61D0-4067-8C05-6AA76F8CF825}" destId="{B2E81AE0-53B1-4622-B26E-E5189A705C26}" srcOrd="0" destOrd="0" presId="urn:microsoft.com/office/officeart/2005/8/layout/cycle7"/>
    <dgm:cxn modelId="{7F0B6969-BFD7-4D2D-8A24-580B142197B7}" type="presOf" srcId="{7BAA935D-B8E1-4EB8-AA0A-BFB9A392F10E}" destId="{30844A52-C48D-496C-9F6D-FDE1E37EE38E}" srcOrd="0" destOrd="0" presId="urn:microsoft.com/office/officeart/2005/8/layout/cycle7"/>
    <dgm:cxn modelId="{03F66A30-FA01-44C4-8DA2-28DB8D7E93B6}" type="presOf" srcId="{62997AAC-1F8D-49D9-81B3-465D5B48FED3}" destId="{4EBE7208-BDC0-4E78-ACCE-B707CF90D6CD}" srcOrd="0" destOrd="0" presId="urn:microsoft.com/office/officeart/2005/8/layout/cycle7"/>
    <dgm:cxn modelId="{25D895A9-E8F9-4675-8E12-364562F6D666}" srcId="{F7BE768B-AA38-4E9D-BAD5-7B9D5671146C}" destId="{CDEC47B7-61D0-4067-8C05-6AA76F8CF825}" srcOrd="1" destOrd="0" parTransId="{9C552A67-D3A6-49BC-82BB-00DDC4CA43F3}" sibTransId="{7BAA935D-B8E1-4EB8-AA0A-BFB9A392F10E}"/>
    <dgm:cxn modelId="{BF309439-FBAD-4F87-8513-07608E70624C}" type="presOf" srcId="{572795F7-6662-4E6C-8372-6856B3779DD9}" destId="{F4D20F6A-FDBF-40BC-A25B-DBA52A5F803C}" srcOrd="1" destOrd="0" presId="urn:microsoft.com/office/officeart/2005/8/layout/cycle7"/>
    <dgm:cxn modelId="{6F1F408D-65C7-451D-A85C-764D8804F78E}" type="presOf" srcId="{E2EC8F88-699F-4C7E-B909-10DD37BCCFB0}" destId="{C14B3426-DE54-41A3-8860-E75E93879C5D}" srcOrd="0" destOrd="0" presId="urn:microsoft.com/office/officeart/2005/8/layout/cycle7"/>
    <dgm:cxn modelId="{BEDABE43-8EE7-4F8B-B2A7-82E20E39435B}" type="presParOf" srcId="{DAF437CE-51E2-4349-AC4A-4DB1ECFA8EA7}" destId="{C14B3426-DE54-41A3-8860-E75E93879C5D}" srcOrd="0" destOrd="0" presId="urn:microsoft.com/office/officeart/2005/8/layout/cycle7"/>
    <dgm:cxn modelId="{501DC959-43DA-4F38-94EA-6F7B92DDC379}" type="presParOf" srcId="{DAF437CE-51E2-4349-AC4A-4DB1ECFA8EA7}" destId="{2369E4F5-22AD-435D-8BAC-20580C455C71}" srcOrd="1" destOrd="0" presId="urn:microsoft.com/office/officeart/2005/8/layout/cycle7"/>
    <dgm:cxn modelId="{13C1C968-878F-4BF9-8C24-EB58EE7678D6}" type="presParOf" srcId="{2369E4F5-22AD-435D-8BAC-20580C455C71}" destId="{F4D20F6A-FDBF-40BC-A25B-DBA52A5F803C}" srcOrd="0" destOrd="0" presId="urn:microsoft.com/office/officeart/2005/8/layout/cycle7"/>
    <dgm:cxn modelId="{9CCAA17C-9FA0-474D-B5D1-1BDB6DFF5D0C}" type="presParOf" srcId="{DAF437CE-51E2-4349-AC4A-4DB1ECFA8EA7}" destId="{B2E81AE0-53B1-4622-B26E-E5189A705C26}" srcOrd="2" destOrd="0" presId="urn:microsoft.com/office/officeart/2005/8/layout/cycle7"/>
    <dgm:cxn modelId="{E9146C95-2B05-4B29-9425-EA36E7DE10D3}" type="presParOf" srcId="{DAF437CE-51E2-4349-AC4A-4DB1ECFA8EA7}" destId="{30844A52-C48D-496C-9F6D-FDE1E37EE38E}" srcOrd="3" destOrd="0" presId="urn:microsoft.com/office/officeart/2005/8/layout/cycle7"/>
    <dgm:cxn modelId="{1567508D-7DD9-4672-9CBF-1B9113D7A65E}" type="presParOf" srcId="{30844A52-C48D-496C-9F6D-FDE1E37EE38E}" destId="{058C64D4-F4A7-415A-BD91-2F60E43FC918}" srcOrd="0" destOrd="0" presId="urn:microsoft.com/office/officeart/2005/8/layout/cycle7"/>
    <dgm:cxn modelId="{258D73DB-ED46-4050-AB88-E2CB9C57E217}" type="presParOf" srcId="{DAF437CE-51E2-4349-AC4A-4DB1ECFA8EA7}" destId="{4EBE7208-BDC0-4E78-ACCE-B707CF90D6CD}" srcOrd="4" destOrd="0" presId="urn:microsoft.com/office/officeart/2005/8/layout/cycle7"/>
    <dgm:cxn modelId="{0AC4B256-3E14-4B2B-950D-0FBEF655AAB8}" type="presParOf" srcId="{DAF437CE-51E2-4349-AC4A-4DB1ECFA8EA7}" destId="{04D70813-BBE7-4EA3-AB3E-25FACB24ACA7}" srcOrd="5" destOrd="0" presId="urn:microsoft.com/office/officeart/2005/8/layout/cycle7"/>
    <dgm:cxn modelId="{0BCBB265-CD5B-480F-AD89-AC589A04DB40}" type="presParOf" srcId="{04D70813-BBE7-4EA3-AB3E-25FACB24ACA7}" destId="{301FC3A5-055D-4122-BAC4-1405A551CEF4}" srcOrd="0" destOrd="0" presId="urn:microsoft.com/office/officeart/2005/8/layout/cycle7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60722-6866-402C-8E5C-9921915B13A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B5CF4-2021-4870-9C60-24A6A47FF133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1E616BE1-67F8-4917-AD6C-47871754E48A}" type="parTrans" cxnId="{C4DEB8D2-4CEA-4918-BAEE-C48D11099592}">
      <dgm:prSet/>
      <dgm:spPr/>
      <dgm:t>
        <a:bodyPr/>
        <a:lstStyle/>
        <a:p>
          <a:endParaRPr lang="en-US"/>
        </a:p>
      </dgm:t>
    </dgm:pt>
    <dgm:pt modelId="{CEF07CE4-7140-4C29-9173-74D6E98FBDC2}" type="sibTrans" cxnId="{C4DEB8D2-4CEA-4918-BAEE-C48D11099592}">
      <dgm:prSet/>
      <dgm:spPr/>
      <dgm:t>
        <a:bodyPr/>
        <a:lstStyle/>
        <a:p>
          <a:endParaRPr lang="en-US"/>
        </a:p>
      </dgm:t>
    </dgm:pt>
    <dgm:pt modelId="{E6145287-C08B-4C1F-914C-6FBA6C464A2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6B09FE27-9B9D-48B6-B417-A72E6F9F5645}" type="parTrans" cxnId="{FD66F559-9DCF-484F-B509-41476EC03A6B}">
      <dgm:prSet/>
      <dgm:spPr/>
      <dgm:t>
        <a:bodyPr/>
        <a:lstStyle/>
        <a:p>
          <a:endParaRPr lang="en-US"/>
        </a:p>
      </dgm:t>
    </dgm:pt>
    <dgm:pt modelId="{68910914-E432-48B5-B0C5-D9D6ECF80735}" type="sibTrans" cxnId="{FD66F559-9DCF-484F-B509-41476EC03A6B}">
      <dgm:prSet/>
      <dgm:spPr/>
      <dgm:t>
        <a:bodyPr/>
        <a:lstStyle/>
        <a:p>
          <a:endParaRPr lang="en-US"/>
        </a:p>
      </dgm:t>
    </dgm:pt>
    <dgm:pt modelId="{709BC3A6-30A3-4EA7-A93C-211706F13381}">
      <dgm:prSet phldrT="[Text]"/>
      <dgm:spPr/>
      <dgm:t>
        <a:bodyPr/>
        <a:lstStyle/>
        <a:p>
          <a:r>
            <a:rPr lang="en-US" dirty="0" smtClean="0"/>
            <a:t>Capacity</a:t>
          </a:r>
          <a:endParaRPr lang="en-US" dirty="0"/>
        </a:p>
      </dgm:t>
    </dgm:pt>
    <dgm:pt modelId="{4B817D5D-CB15-480D-92AE-379FD20416EA}" type="parTrans" cxnId="{AFAD5050-70C5-460E-A43D-37F0AED38FF6}">
      <dgm:prSet/>
      <dgm:spPr/>
      <dgm:t>
        <a:bodyPr/>
        <a:lstStyle/>
        <a:p>
          <a:endParaRPr lang="en-US"/>
        </a:p>
      </dgm:t>
    </dgm:pt>
    <dgm:pt modelId="{381E1C1E-8C16-4731-ACD0-8993FA4EA59B}" type="sibTrans" cxnId="{AFAD5050-70C5-460E-A43D-37F0AED38FF6}">
      <dgm:prSet/>
      <dgm:spPr/>
      <dgm:t>
        <a:bodyPr/>
        <a:lstStyle/>
        <a:p>
          <a:endParaRPr lang="en-US"/>
        </a:p>
      </dgm:t>
    </dgm:pt>
    <dgm:pt modelId="{7E960645-1B7D-422E-9EA8-F587121FAAF9}">
      <dgm:prSet phldrT="[Text]"/>
      <dgm:spPr/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7BA6C8F8-5AA4-4C32-8E2B-98F84AE7D2BA}" type="parTrans" cxnId="{52C6E9D4-42CE-4747-A10D-DAD5D6956FF5}">
      <dgm:prSet/>
      <dgm:spPr/>
      <dgm:t>
        <a:bodyPr/>
        <a:lstStyle/>
        <a:p>
          <a:endParaRPr lang="en-US"/>
        </a:p>
      </dgm:t>
    </dgm:pt>
    <dgm:pt modelId="{6983577F-D4CB-4386-BCAB-15034A801BD8}" type="sibTrans" cxnId="{52C6E9D4-42CE-4747-A10D-DAD5D6956FF5}">
      <dgm:prSet/>
      <dgm:spPr/>
      <dgm:t>
        <a:bodyPr/>
        <a:lstStyle/>
        <a:p>
          <a:endParaRPr lang="en-US"/>
        </a:p>
      </dgm:t>
    </dgm:pt>
    <dgm:pt modelId="{07628F3A-EB3E-4EBD-8B94-2EFF25C49E36}" type="pres">
      <dgm:prSet presAssocID="{51E60722-6866-402C-8E5C-9921915B13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710EA4-810D-40C8-9584-6FCC7FF6C08B}" type="pres">
      <dgm:prSet presAssocID="{91CB5CF4-2021-4870-9C60-24A6A47FF133}" presName="dummy" presStyleCnt="0"/>
      <dgm:spPr/>
    </dgm:pt>
    <dgm:pt modelId="{E03D9537-23D0-4816-A9B4-F6595651E9C8}" type="pres">
      <dgm:prSet presAssocID="{91CB5CF4-2021-4870-9C60-24A6A47FF133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905BD-3719-4760-AC5E-CAAD5E9A079F}" type="pres">
      <dgm:prSet presAssocID="{CEF07CE4-7140-4C29-9173-74D6E98FBDC2}" presName="sibTrans" presStyleLbl="node1" presStyleIdx="0" presStyleCnt="4"/>
      <dgm:spPr/>
      <dgm:t>
        <a:bodyPr/>
        <a:lstStyle/>
        <a:p>
          <a:endParaRPr lang="en-US"/>
        </a:p>
      </dgm:t>
    </dgm:pt>
    <dgm:pt modelId="{1C69285E-5827-46C2-9720-3C28FFA456EA}" type="pres">
      <dgm:prSet presAssocID="{E6145287-C08B-4C1F-914C-6FBA6C464A29}" presName="dummy" presStyleCnt="0"/>
      <dgm:spPr/>
    </dgm:pt>
    <dgm:pt modelId="{D2799379-DB33-4331-9D65-F0C3A30D67B4}" type="pres">
      <dgm:prSet presAssocID="{E6145287-C08B-4C1F-914C-6FBA6C464A29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96D50-20C4-4ADD-A59A-049EADEDC310}" type="pres">
      <dgm:prSet presAssocID="{68910914-E432-48B5-B0C5-D9D6ECF80735}" presName="sibTrans" presStyleLbl="node1" presStyleIdx="1" presStyleCnt="4"/>
      <dgm:spPr/>
      <dgm:t>
        <a:bodyPr/>
        <a:lstStyle/>
        <a:p>
          <a:endParaRPr lang="en-US"/>
        </a:p>
      </dgm:t>
    </dgm:pt>
    <dgm:pt modelId="{EBF36A7E-5F47-42B0-8746-5FB90B29F29A}" type="pres">
      <dgm:prSet presAssocID="{7E960645-1B7D-422E-9EA8-F587121FAAF9}" presName="dummy" presStyleCnt="0"/>
      <dgm:spPr/>
    </dgm:pt>
    <dgm:pt modelId="{80D8D4E4-0AA4-40C6-B63C-71688F77D1AB}" type="pres">
      <dgm:prSet presAssocID="{7E960645-1B7D-422E-9EA8-F587121FAAF9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A5791-9717-4165-BF84-8401134BA6D7}" type="pres">
      <dgm:prSet presAssocID="{6983577F-D4CB-4386-BCAB-15034A801BD8}" presName="sibTrans" presStyleLbl="node1" presStyleIdx="2" presStyleCnt="4"/>
      <dgm:spPr/>
      <dgm:t>
        <a:bodyPr/>
        <a:lstStyle/>
        <a:p>
          <a:endParaRPr lang="en-US"/>
        </a:p>
      </dgm:t>
    </dgm:pt>
    <dgm:pt modelId="{31E48B04-379E-490B-AA41-B55F9627BF09}" type="pres">
      <dgm:prSet presAssocID="{709BC3A6-30A3-4EA7-A93C-211706F13381}" presName="dummy" presStyleCnt="0"/>
      <dgm:spPr/>
    </dgm:pt>
    <dgm:pt modelId="{825F1BC8-01B4-485A-9C2E-788569B95A5B}" type="pres">
      <dgm:prSet presAssocID="{709BC3A6-30A3-4EA7-A93C-211706F13381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ECE4D-B0FE-4184-9A58-046A4E02B742}" type="pres">
      <dgm:prSet presAssocID="{381E1C1E-8C16-4731-ACD0-8993FA4EA59B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89D357E9-ABFC-41FC-9FF2-FA20A98F4A32}" type="presOf" srcId="{51E60722-6866-402C-8E5C-9921915B13A6}" destId="{07628F3A-EB3E-4EBD-8B94-2EFF25C49E36}" srcOrd="0" destOrd="0" presId="urn:microsoft.com/office/officeart/2005/8/layout/cycle1"/>
    <dgm:cxn modelId="{0452924F-70FD-43D3-802E-D053C51C6F2C}" type="presOf" srcId="{68910914-E432-48B5-B0C5-D9D6ECF80735}" destId="{90B96D50-20C4-4ADD-A59A-049EADEDC310}" srcOrd="0" destOrd="0" presId="urn:microsoft.com/office/officeart/2005/8/layout/cycle1"/>
    <dgm:cxn modelId="{E5B53E81-08CC-4712-BA27-046C9B01B811}" type="presOf" srcId="{E6145287-C08B-4C1F-914C-6FBA6C464A29}" destId="{D2799379-DB33-4331-9D65-F0C3A30D67B4}" srcOrd="0" destOrd="0" presId="urn:microsoft.com/office/officeart/2005/8/layout/cycle1"/>
    <dgm:cxn modelId="{79FBFFEB-A24C-4439-BA2D-105D1BE0001F}" type="presOf" srcId="{CEF07CE4-7140-4C29-9173-74D6E98FBDC2}" destId="{14C905BD-3719-4760-AC5E-CAAD5E9A079F}" srcOrd="0" destOrd="0" presId="urn:microsoft.com/office/officeart/2005/8/layout/cycle1"/>
    <dgm:cxn modelId="{06B15755-F985-49F2-9142-4A00C55E5F4E}" type="presOf" srcId="{6983577F-D4CB-4386-BCAB-15034A801BD8}" destId="{D43A5791-9717-4165-BF84-8401134BA6D7}" srcOrd="0" destOrd="0" presId="urn:microsoft.com/office/officeart/2005/8/layout/cycle1"/>
    <dgm:cxn modelId="{FD66F559-9DCF-484F-B509-41476EC03A6B}" srcId="{51E60722-6866-402C-8E5C-9921915B13A6}" destId="{E6145287-C08B-4C1F-914C-6FBA6C464A29}" srcOrd="1" destOrd="0" parTransId="{6B09FE27-9B9D-48B6-B417-A72E6F9F5645}" sibTransId="{68910914-E432-48B5-B0C5-D9D6ECF80735}"/>
    <dgm:cxn modelId="{0C9540F0-DFB0-4B91-9F74-69F3614C4332}" type="presOf" srcId="{709BC3A6-30A3-4EA7-A93C-211706F13381}" destId="{825F1BC8-01B4-485A-9C2E-788569B95A5B}" srcOrd="0" destOrd="0" presId="urn:microsoft.com/office/officeart/2005/8/layout/cycle1"/>
    <dgm:cxn modelId="{0264F8DD-DB4E-4DE4-A3F3-B995DDB99E28}" type="presOf" srcId="{381E1C1E-8C16-4731-ACD0-8993FA4EA59B}" destId="{8ECECE4D-B0FE-4184-9A58-046A4E02B742}" srcOrd="0" destOrd="0" presId="urn:microsoft.com/office/officeart/2005/8/layout/cycle1"/>
    <dgm:cxn modelId="{39C8B019-E5C3-44D5-AD48-9A91C968DC23}" type="presOf" srcId="{91CB5CF4-2021-4870-9C60-24A6A47FF133}" destId="{E03D9537-23D0-4816-A9B4-F6595651E9C8}" srcOrd="0" destOrd="0" presId="urn:microsoft.com/office/officeart/2005/8/layout/cycle1"/>
    <dgm:cxn modelId="{AFAD5050-70C5-460E-A43D-37F0AED38FF6}" srcId="{51E60722-6866-402C-8E5C-9921915B13A6}" destId="{709BC3A6-30A3-4EA7-A93C-211706F13381}" srcOrd="3" destOrd="0" parTransId="{4B817D5D-CB15-480D-92AE-379FD20416EA}" sibTransId="{381E1C1E-8C16-4731-ACD0-8993FA4EA59B}"/>
    <dgm:cxn modelId="{52C6E9D4-42CE-4747-A10D-DAD5D6956FF5}" srcId="{51E60722-6866-402C-8E5C-9921915B13A6}" destId="{7E960645-1B7D-422E-9EA8-F587121FAAF9}" srcOrd="2" destOrd="0" parTransId="{7BA6C8F8-5AA4-4C32-8E2B-98F84AE7D2BA}" sibTransId="{6983577F-D4CB-4386-BCAB-15034A801BD8}"/>
    <dgm:cxn modelId="{C4DEB8D2-4CEA-4918-BAEE-C48D11099592}" srcId="{51E60722-6866-402C-8E5C-9921915B13A6}" destId="{91CB5CF4-2021-4870-9C60-24A6A47FF133}" srcOrd="0" destOrd="0" parTransId="{1E616BE1-67F8-4917-AD6C-47871754E48A}" sibTransId="{CEF07CE4-7140-4C29-9173-74D6E98FBDC2}"/>
    <dgm:cxn modelId="{2B0F3731-0EB5-46D9-97F8-1DD65C9070BD}" type="presOf" srcId="{7E960645-1B7D-422E-9EA8-F587121FAAF9}" destId="{80D8D4E4-0AA4-40C6-B63C-71688F77D1AB}" srcOrd="0" destOrd="0" presId="urn:microsoft.com/office/officeart/2005/8/layout/cycle1"/>
    <dgm:cxn modelId="{426FB345-BE21-4FE8-8FE7-CA2DA34FF6EB}" type="presParOf" srcId="{07628F3A-EB3E-4EBD-8B94-2EFF25C49E36}" destId="{9D710EA4-810D-40C8-9584-6FCC7FF6C08B}" srcOrd="0" destOrd="0" presId="urn:microsoft.com/office/officeart/2005/8/layout/cycle1"/>
    <dgm:cxn modelId="{A7F624A8-F765-4C37-AA81-31EBDB8A7E54}" type="presParOf" srcId="{07628F3A-EB3E-4EBD-8B94-2EFF25C49E36}" destId="{E03D9537-23D0-4816-A9B4-F6595651E9C8}" srcOrd="1" destOrd="0" presId="urn:microsoft.com/office/officeart/2005/8/layout/cycle1"/>
    <dgm:cxn modelId="{392D7D64-57C0-4180-922F-E630FC0BB80C}" type="presParOf" srcId="{07628F3A-EB3E-4EBD-8B94-2EFF25C49E36}" destId="{14C905BD-3719-4760-AC5E-CAAD5E9A079F}" srcOrd="2" destOrd="0" presId="urn:microsoft.com/office/officeart/2005/8/layout/cycle1"/>
    <dgm:cxn modelId="{963B6E8C-A6C2-4391-80D6-25062C38F929}" type="presParOf" srcId="{07628F3A-EB3E-4EBD-8B94-2EFF25C49E36}" destId="{1C69285E-5827-46C2-9720-3C28FFA456EA}" srcOrd="3" destOrd="0" presId="urn:microsoft.com/office/officeart/2005/8/layout/cycle1"/>
    <dgm:cxn modelId="{AF6C323E-7D7A-4F62-AA61-E3D6B2B0CA84}" type="presParOf" srcId="{07628F3A-EB3E-4EBD-8B94-2EFF25C49E36}" destId="{D2799379-DB33-4331-9D65-F0C3A30D67B4}" srcOrd="4" destOrd="0" presId="urn:microsoft.com/office/officeart/2005/8/layout/cycle1"/>
    <dgm:cxn modelId="{9ADECA7D-824A-4F4B-B4FA-41FCE630F573}" type="presParOf" srcId="{07628F3A-EB3E-4EBD-8B94-2EFF25C49E36}" destId="{90B96D50-20C4-4ADD-A59A-049EADEDC310}" srcOrd="5" destOrd="0" presId="urn:microsoft.com/office/officeart/2005/8/layout/cycle1"/>
    <dgm:cxn modelId="{027963B0-BFA9-466F-A1BC-ED030C3EDD0F}" type="presParOf" srcId="{07628F3A-EB3E-4EBD-8B94-2EFF25C49E36}" destId="{EBF36A7E-5F47-42B0-8746-5FB90B29F29A}" srcOrd="6" destOrd="0" presId="urn:microsoft.com/office/officeart/2005/8/layout/cycle1"/>
    <dgm:cxn modelId="{16368271-29F2-43F1-A08C-AEDE0CD55C4D}" type="presParOf" srcId="{07628F3A-EB3E-4EBD-8B94-2EFF25C49E36}" destId="{80D8D4E4-0AA4-40C6-B63C-71688F77D1AB}" srcOrd="7" destOrd="0" presId="urn:microsoft.com/office/officeart/2005/8/layout/cycle1"/>
    <dgm:cxn modelId="{01928F81-7D51-496F-98E9-9A3E199D8EF7}" type="presParOf" srcId="{07628F3A-EB3E-4EBD-8B94-2EFF25C49E36}" destId="{D43A5791-9717-4165-BF84-8401134BA6D7}" srcOrd="8" destOrd="0" presId="urn:microsoft.com/office/officeart/2005/8/layout/cycle1"/>
    <dgm:cxn modelId="{E190DF77-A6C3-4C04-9AE4-307368577B18}" type="presParOf" srcId="{07628F3A-EB3E-4EBD-8B94-2EFF25C49E36}" destId="{31E48B04-379E-490B-AA41-B55F9627BF09}" srcOrd="9" destOrd="0" presId="urn:microsoft.com/office/officeart/2005/8/layout/cycle1"/>
    <dgm:cxn modelId="{A19B13B9-6FF4-4ED8-A380-DF0A55F9AF8F}" type="presParOf" srcId="{07628F3A-EB3E-4EBD-8B94-2EFF25C49E36}" destId="{825F1BC8-01B4-485A-9C2E-788569B95A5B}" srcOrd="10" destOrd="0" presId="urn:microsoft.com/office/officeart/2005/8/layout/cycle1"/>
    <dgm:cxn modelId="{0EBE0087-22E5-4B3B-9030-9A3717DF32E6}" type="presParOf" srcId="{07628F3A-EB3E-4EBD-8B94-2EFF25C49E36}" destId="{8ECECE4D-B0FE-4184-9A58-046A4E02B742}" srcOrd="11" destOrd="0" presId="urn:microsoft.com/office/officeart/2005/8/layout/cycl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14BF1-92E9-4DF8-95AE-3623D31611B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C2DA7FD-2E8A-425C-B120-B13DB7D72868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B1F6D4D9-5D01-4D4D-A579-E0A972ABE9AF}" type="parTrans" cxnId="{18C62E0B-5635-42F4-BBB1-15CEC4712E3E}">
      <dgm:prSet/>
      <dgm:spPr/>
      <dgm:t>
        <a:bodyPr/>
        <a:lstStyle/>
        <a:p>
          <a:endParaRPr lang="en-US"/>
        </a:p>
      </dgm:t>
    </dgm:pt>
    <dgm:pt modelId="{4F1B9E29-92A2-42CD-A5ED-F11AA85127A0}" type="sibTrans" cxnId="{18C62E0B-5635-42F4-BBB1-15CEC4712E3E}">
      <dgm:prSet/>
      <dgm:spPr/>
      <dgm:t>
        <a:bodyPr/>
        <a:lstStyle/>
        <a:p>
          <a:endParaRPr lang="en-US"/>
        </a:p>
      </dgm:t>
    </dgm:pt>
    <dgm:pt modelId="{719AB9A2-E09B-4A11-BBDC-6952F2E4536C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2ADF5606-7F63-4818-8296-ABBB53E47B7D}" type="parTrans" cxnId="{DCF4BEDE-0DA9-4E5B-AE09-C6029FA20687}">
      <dgm:prSet/>
      <dgm:spPr/>
      <dgm:t>
        <a:bodyPr/>
        <a:lstStyle/>
        <a:p>
          <a:endParaRPr lang="en-US"/>
        </a:p>
      </dgm:t>
    </dgm:pt>
    <dgm:pt modelId="{8574FEF3-6853-48EF-9BC8-CFAA6F8F0D06}" type="sibTrans" cxnId="{DCF4BEDE-0DA9-4E5B-AE09-C6029FA20687}">
      <dgm:prSet/>
      <dgm:spPr/>
      <dgm:t>
        <a:bodyPr/>
        <a:lstStyle/>
        <a:p>
          <a:endParaRPr lang="en-US"/>
        </a:p>
      </dgm:t>
    </dgm:pt>
    <dgm:pt modelId="{C3590A5C-06C4-43A6-AE1A-EDF2C2539C20}">
      <dgm:prSet phldrT="[Text]"/>
      <dgm:spPr/>
      <dgm:t>
        <a:bodyPr/>
        <a:lstStyle/>
        <a:p>
          <a:r>
            <a:rPr lang="en-US" dirty="0" smtClean="0"/>
            <a:t>Remote</a:t>
          </a:r>
          <a:endParaRPr lang="en-US" dirty="0"/>
        </a:p>
      </dgm:t>
    </dgm:pt>
    <dgm:pt modelId="{B2F0B060-8B98-4134-A34C-E15033A46101}" type="parTrans" cxnId="{D6E17328-3D10-4093-81DF-294012EDEAE9}">
      <dgm:prSet/>
      <dgm:spPr/>
      <dgm:t>
        <a:bodyPr/>
        <a:lstStyle/>
        <a:p>
          <a:endParaRPr lang="en-US"/>
        </a:p>
      </dgm:t>
    </dgm:pt>
    <dgm:pt modelId="{11DE191F-A5CE-426C-9AAC-957411B98318}" type="sibTrans" cxnId="{D6E17328-3D10-4093-81DF-294012EDEAE9}">
      <dgm:prSet/>
      <dgm:spPr/>
      <dgm:t>
        <a:bodyPr/>
        <a:lstStyle/>
        <a:p>
          <a:endParaRPr lang="en-US"/>
        </a:p>
      </dgm:t>
    </dgm:pt>
    <dgm:pt modelId="{6819E649-F64A-4144-8BF8-D1BEFD9DFF91}" type="pres">
      <dgm:prSet presAssocID="{BA414BF1-92E9-4DF8-95AE-3623D31611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E37E20D-C9B9-47B4-B493-177AD3E5FD24}" type="pres">
      <dgm:prSet presAssocID="{AC2DA7FD-2E8A-425C-B120-B13DB7D7286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DE0C5-4B8D-4943-85E8-84332944883C}" type="pres">
      <dgm:prSet presAssocID="{AC2DA7FD-2E8A-425C-B120-B13DB7D72868}" presName="gear1srcNode" presStyleLbl="node1" presStyleIdx="0" presStyleCnt="3"/>
      <dgm:spPr/>
      <dgm:t>
        <a:bodyPr/>
        <a:lstStyle/>
        <a:p>
          <a:endParaRPr lang="en-US"/>
        </a:p>
      </dgm:t>
    </dgm:pt>
    <dgm:pt modelId="{3F5A8481-EF5F-4CC7-8E60-961315711399}" type="pres">
      <dgm:prSet presAssocID="{AC2DA7FD-2E8A-425C-B120-B13DB7D72868}" presName="gear1dstNode" presStyleLbl="node1" presStyleIdx="0" presStyleCnt="3"/>
      <dgm:spPr/>
      <dgm:t>
        <a:bodyPr/>
        <a:lstStyle/>
        <a:p>
          <a:endParaRPr lang="en-US"/>
        </a:p>
      </dgm:t>
    </dgm:pt>
    <dgm:pt modelId="{D5780D2C-7D36-413F-850E-232A0E4FE422}" type="pres">
      <dgm:prSet presAssocID="{719AB9A2-E09B-4A11-BBDC-6952F2E4536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35E-7BE1-4889-BA0E-7152BE8CC2D7}" type="pres">
      <dgm:prSet presAssocID="{719AB9A2-E09B-4A11-BBDC-6952F2E4536C}" presName="gear2srcNode" presStyleLbl="node1" presStyleIdx="1" presStyleCnt="3"/>
      <dgm:spPr/>
      <dgm:t>
        <a:bodyPr/>
        <a:lstStyle/>
        <a:p>
          <a:endParaRPr lang="en-US"/>
        </a:p>
      </dgm:t>
    </dgm:pt>
    <dgm:pt modelId="{5A03C56C-2834-46C4-93E7-B98AEA0A01B5}" type="pres">
      <dgm:prSet presAssocID="{719AB9A2-E09B-4A11-BBDC-6952F2E4536C}" presName="gear2dstNode" presStyleLbl="node1" presStyleIdx="1" presStyleCnt="3"/>
      <dgm:spPr/>
      <dgm:t>
        <a:bodyPr/>
        <a:lstStyle/>
        <a:p>
          <a:endParaRPr lang="en-US"/>
        </a:p>
      </dgm:t>
    </dgm:pt>
    <dgm:pt modelId="{7BC5F619-1D38-49AF-BF88-120F6AF0D4B8}" type="pres">
      <dgm:prSet presAssocID="{C3590A5C-06C4-43A6-AE1A-EDF2C2539C20}" presName="gear3" presStyleLbl="node1" presStyleIdx="2" presStyleCnt="3"/>
      <dgm:spPr/>
      <dgm:t>
        <a:bodyPr/>
        <a:lstStyle/>
        <a:p>
          <a:endParaRPr lang="en-US"/>
        </a:p>
      </dgm:t>
    </dgm:pt>
    <dgm:pt modelId="{8441073B-CBFF-4188-BADE-DA6558B69BDB}" type="pres">
      <dgm:prSet presAssocID="{C3590A5C-06C4-43A6-AE1A-EDF2C2539C2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665FF-A69F-4EE1-B442-42E2B5707ECE}" type="pres">
      <dgm:prSet presAssocID="{C3590A5C-06C4-43A6-AE1A-EDF2C2539C20}" presName="gear3srcNode" presStyleLbl="node1" presStyleIdx="2" presStyleCnt="3"/>
      <dgm:spPr/>
      <dgm:t>
        <a:bodyPr/>
        <a:lstStyle/>
        <a:p>
          <a:endParaRPr lang="en-US"/>
        </a:p>
      </dgm:t>
    </dgm:pt>
    <dgm:pt modelId="{0A9C2F3D-3C04-453E-A6DF-63C6A19318AC}" type="pres">
      <dgm:prSet presAssocID="{C3590A5C-06C4-43A6-AE1A-EDF2C2539C20}" presName="gear3dstNode" presStyleLbl="node1" presStyleIdx="2" presStyleCnt="3"/>
      <dgm:spPr/>
      <dgm:t>
        <a:bodyPr/>
        <a:lstStyle/>
        <a:p>
          <a:endParaRPr lang="en-US"/>
        </a:p>
      </dgm:t>
    </dgm:pt>
    <dgm:pt modelId="{051E6DE5-3015-4807-9141-51E14191F034}" type="pres">
      <dgm:prSet presAssocID="{4F1B9E29-92A2-42CD-A5ED-F11AA85127A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826EC44-B030-4A6C-8049-607B2628A286}" type="pres">
      <dgm:prSet presAssocID="{8574FEF3-6853-48EF-9BC8-CFAA6F8F0D0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D825B226-5F03-4D68-AF7F-89A30EC1D584}" type="pres">
      <dgm:prSet presAssocID="{11DE191F-A5CE-426C-9AAC-957411B9831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8FCBCF4-81D7-4549-8511-953E7CCF3D15}" type="presOf" srcId="{719AB9A2-E09B-4A11-BBDC-6952F2E4536C}" destId="{84C2535E-7BE1-4889-BA0E-7152BE8CC2D7}" srcOrd="1" destOrd="0" presId="urn:microsoft.com/office/officeart/2005/8/layout/gear1"/>
    <dgm:cxn modelId="{ECD234FB-6F5B-4465-8655-7795311F0DC0}" type="presOf" srcId="{C3590A5C-06C4-43A6-AE1A-EDF2C2539C20}" destId="{8441073B-CBFF-4188-BADE-DA6558B69BDB}" srcOrd="1" destOrd="0" presId="urn:microsoft.com/office/officeart/2005/8/layout/gear1"/>
    <dgm:cxn modelId="{986F3DDB-003D-459A-9279-E0D35BAA30C7}" type="presOf" srcId="{AC2DA7FD-2E8A-425C-B120-B13DB7D72868}" destId="{EE37E20D-C9B9-47B4-B493-177AD3E5FD24}" srcOrd="0" destOrd="0" presId="urn:microsoft.com/office/officeart/2005/8/layout/gear1"/>
    <dgm:cxn modelId="{A4C99A65-2AF1-4D1F-9609-8F7D865C9C23}" type="presOf" srcId="{C3590A5C-06C4-43A6-AE1A-EDF2C2539C20}" destId="{0A9C2F3D-3C04-453E-A6DF-63C6A19318AC}" srcOrd="3" destOrd="0" presId="urn:microsoft.com/office/officeart/2005/8/layout/gear1"/>
    <dgm:cxn modelId="{D6E17328-3D10-4093-81DF-294012EDEAE9}" srcId="{BA414BF1-92E9-4DF8-95AE-3623D31611B6}" destId="{C3590A5C-06C4-43A6-AE1A-EDF2C2539C20}" srcOrd="2" destOrd="0" parTransId="{B2F0B060-8B98-4134-A34C-E15033A46101}" sibTransId="{11DE191F-A5CE-426C-9AAC-957411B98318}"/>
    <dgm:cxn modelId="{48906114-1870-46FE-9D4F-F2921F593471}" type="presOf" srcId="{BA414BF1-92E9-4DF8-95AE-3623D31611B6}" destId="{6819E649-F64A-4144-8BF8-D1BEFD9DFF91}" srcOrd="0" destOrd="0" presId="urn:microsoft.com/office/officeart/2005/8/layout/gear1"/>
    <dgm:cxn modelId="{4C5E931D-6974-4EE3-864C-25C9CD616956}" type="presOf" srcId="{C3590A5C-06C4-43A6-AE1A-EDF2C2539C20}" destId="{7BC5F619-1D38-49AF-BF88-120F6AF0D4B8}" srcOrd="0" destOrd="0" presId="urn:microsoft.com/office/officeart/2005/8/layout/gear1"/>
    <dgm:cxn modelId="{799C5A4F-A984-4448-8CA5-D48C7277F8ED}" type="presOf" srcId="{C3590A5C-06C4-43A6-AE1A-EDF2C2539C20}" destId="{30A665FF-A69F-4EE1-B442-42E2B5707ECE}" srcOrd="2" destOrd="0" presId="urn:microsoft.com/office/officeart/2005/8/layout/gear1"/>
    <dgm:cxn modelId="{A88D0C36-F133-470C-8640-9874D092CF1A}" type="presOf" srcId="{11DE191F-A5CE-426C-9AAC-957411B98318}" destId="{D825B226-5F03-4D68-AF7F-89A30EC1D584}" srcOrd="0" destOrd="0" presId="urn:microsoft.com/office/officeart/2005/8/layout/gear1"/>
    <dgm:cxn modelId="{95A820A5-5F58-4D69-ABBB-8DE26D9CD490}" type="presOf" srcId="{AC2DA7FD-2E8A-425C-B120-B13DB7D72868}" destId="{3F5A8481-EF5F-4CC7-8E60-961315711399}" srcOrd="2" destOrd="0" presId="urn:microsoft.com/office/officeart/2005/8/layout/gear1"/>
    <dgm:cxn modelId="{4CAB2AEC-966A-450B-BFDF-762998FAE9FE}" type="presOf" srcId="{AC2DA7FD-2E8A-425C-B120-B13DB7D72868}" destId="{D78DE0C5-4B8D-4943-85E8-84332944883C}" srcOrd="1" destOrd="0" presId="urn:microsoft.com/office/officeart/2005/8/layout/gear1"/>
    <dgm:cxn modelId="{DCF4BEDE-0DA9-4E5B-AE09-C6029FA20687}" srcId="{BA414BF1-92E9-4DF8-95AE-3623D31611B6}" destId="{719AB9A2-E09B-4A11-BBDC-6952F2E4536C}" srcOrd="1" destOrd="0" parTransId="{2ADF5606-7F63-4818-8296-ABBB53E47B7D}" sibTransId="{8574FEF3-6853-48EF-9BC8-CFAA6F8F0D06}"/>
    <dgm:cxn modelId="{18C62E0B-5635-42F4-BBB1-15CEC4712E3E}" srcId="{BA414BF1-92E9-4DF8-95AE-3623D31611B6}" destId="{AC2DA7FD-2E8A-425C-B120-B13DB7D72868}" srcOrd="0" destOrd="0" parTransId="{B1F6D4D9-5D01-4D4D-A579-E0A972ABE9AF}" sibTransId="{4F1B9E29-92A2-42CD-A5ED-F11AA85127A0}"/>
    <dgm:cxn modelId="{00121D9E-A0C0-4CCB-B417-74C0C68AD81B}" type="presOf" srcId="{8574FEF3-6853-48EF-9BC8-CFAA6F8F0D06}" destId="{B826EC44-B030-4A6C-8049-607B2628A286}" srcOrd="0" destOrd="0" presId="urn:microsoft.com/office/officeart/2005/8/layout/gear1"/>
    <dgm:cxn modelId="{AB348D26-3D74-48C1-9800-B4AD22E35D6D}" type="presOf" srcId="{719AB9A2-E09B-4A11-BBDC-6952F2E4536C}" destId="{5A03C56C-2834-46C4-93E7-B98AEA0A01B5}" srcOrd="2" destOrd="0" presId="urn:microsoft.com/office/officeart/2005/8/layout/gear1"/>
    <dgm:cxn modelId="{989E64EF-0CB2-4556-9F69-BC4B58984B89}" type="presOf" srcId="{4F1B9E29-92A2-42CD-A5ED-F11AA85127A0}" destId="{051E6DE5-3015-4807-9141-51E14191F034}" srcOrd="0" destOrd="0" presId="urn:microsoft.com/office/officeart/2005/8/layout/gear1"/>
    <dgm:cxn modelId="{BD47E2C9-51AE-4C61-8D95-E8354618E6BE}" type="presOf" srcId="{719AB9A2-E09B-4A11-BBDC-6952F2E4536C}" destId="{D5780D2C-7D36-413F-850E-232A0E4FE422}" srcOrd="0" destOrd="0" presId="urn:microsoft.com/office/officeart/2005/8/layout/gear1"/>
    <dgm:cxn modelId="{54D9A471-C93A-4AE3-A7A2-D5AF9159F435}" type="presParOf" srcId="{6819E649-F64A-4144-8BF8-D1BEFD9DFF91}" destId="{EE37E20D-C9B9-47B4-B493-177AD3E5FD24}" srcOrd="0" destOrd="0" presId="urn:microsoft.com/office/officeart/2005/8/layout/gear1"/>
    <dgm:cxn modelId="{F55EEFF3-135B-49F1-9B44-E91C49FBB47C}" type="presParOf" srcId="{6819E649-F64A-4144-8BF8-D1BEFD9DFF91}" destId="{D78DE0C5-4B8D-4943-85E8-84332944883C}" srcOrd="1" destOrd="0" presId="urn:microsoft.com/office/officeart/2005/8/layout/gear1"/>
    <dgm:cxn modelId="{5CD36FD9-814F-4795-81CE-391A2F51687F}" type="presParOf" srcId="{6819E649-F64A-4144-8BF8-D1BEFD9DFF91}" destId="{3F5A8481-EF5F-4CC7-8E60-961315711399}" srcOrd="2" destOrd="0" presId="urn:microsoft.com/office/officeart/2005/8/layout/gear1"/>
    <dgm:cxn modelId="{1FE36406-E684-4BED-B162-15C7DB378F8E}" type="presParOf" srcId="{6819E649-F64A-4144-8BF8-D1BEFD9DFF91}" destId="{D5780D2C-7D36-413F-850E-232A0E4FE422}" srcOrd="3" destOrd="0" presId="urn:microsoft.com/office/officeart/2005/8/layout/gear1"/>
    <dgm:cxn modelId="{6FF6404F-C808-47A6-99AB-D37FAEF96BE5}" type="presParOf" srcId="{6819E649-F64A-4144-8BF8-D1BEFD9DFF91}" destId="{84C2535E-7BE1-4889-BA0E-7152BE8CC2D7}" srcOrd="4" destOrd="0" presId="urn:microsoft.com/office/officeart/2005/8/layout/gear1"/>
    <dgm:cxn modelId="{A7679A4D-1955-41A1-8C88-62478D35F6F4}" type="presParOf" srcId="{6819E649-F64A-4144-8BF8-D1BEFD9DFF91}" destId="{5A03C56C-2834-46C4-93E7-B98AEA0A01B5}" srcOrd="5" destOrd="0" presId="urn:microsoft.com/office/officeart/2005/8/layout/gear1"/>
    <dgm:cxn modelId="{8A040D22-4AF9-4967-87D0-5B930490B937}" type="presParOf" srcId="{6819E649-F64A-4144-8BF8-D1BEFD9DFF91}" destId="{7BC5F619-1D38-49AF-BF88-120F6AF0D4B8}" srcOrd="6" destOrd="0" presId="urn:microsoft.com/office/officeart/2005/8/layout/gear1"/>
    <dgm:cxn modelId="{6D3E6943-3FEB-450C-AA32-EA1C8A3A6691}" type="presParOf" srcId="{6819E649-F64A-4144-8BF8-D1BEFD9DFF91}" destId="{8441073B-CBFF-4188-BADE-DA6558B69BDB}" srcOrd="7" destOrd="0" presId="urn:microsoft.com/office/officeart/2005/8/layout/gear1"/>
    <dgm:cxn modelId="{3410E485-82DD-4889-8906-B112ADC72682}" type="presParOf" srcId="{6819E649-F64A-4144-8BF8-D1BEFD9DFF91}" destId="{30A665FF-A69F-4EE1-B442-42E2B5707ECE}" srcOrd="8" destOrd="0" presId="urn:microsoft.com/office/officeart/2005/8/layout/gear1"/>
    <dgm:cxn modelId="{6BABD3DE-A91D-4FFA-9DCB-FE692FB85B80}" type="presParOf" srcId="{6819E649-F64A-4144-8BF8-D1BEFD9DFF91}" destId="{0A9C2F3D-3C04-453E-A6DF-63C6A19318AC}" srcOrd="9" destOrd="0" presId="urn:microsoft.com/office/officeart/2005/8/layout/gear1"/>
    <dgm:cxn modelId="{453F2902-86A4-4206-AB57-79AE0DAF8F9B}" type="presParOf" srcId="{6819E649-F64A-4144-8BF8-D1BEFD9DFF91}" destId="{051E6DE5-3015-4807-9141-51E14191F034}" srcOrd="10" destOrd="0" presId="urn:microsoft.com/office/officeart/2005/8/layout/gear1"/>
    <dgm:cxn modelId="{181C79C4-E24A-4718-B73A-3842D2FEAD43}" type="presParOf" srcId="{6819E649-F64A-4144-8BF8-D1BEFD9DFF91}" destId="{B826EC44-B030-4A6C-8049-607B2628A286}" srcOrd="11" destOrd="0" presId="urn:microsoft.com/office/officeart/2005/8/layout/gear1"/>
    <dgm:cxn modelId="{F8E60C4B-7BE3-45D1-9940-688DEA415BE2}" type="presParOf" srcId="{6819E649-F64A-4144-8BF8-D1BEFD9DFF91}" destId="{D825B226-5F03-4D68-AF7F-89A30EC1D584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nl-NL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nl-NL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nl-NL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9CB920FB-423F-4891-A35B-A6CF34C38959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920FB-423F-4891-A35B-A6CF34C38959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0D8D78-6B0B-4905-997E-41FA0F26F103}" type="slidenum">
              <a:rPr lang="en-GB"/>
              <a:pPr/>
              <a:t>10</a:t>
            </a:fld>
            <a:endParaRPr lang="en-GB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23705" y="767239"/>
            <a:ext cx="4653027" cy="3836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10611" y="4861561"/>
            <a:ext cx="5678078" cy="46058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D6BBC3-BF21-42EE-909B-2EDF789DE2CD}" type="slidenum">
              <a:rPr lang="en-GB"/>
              <a:pPr/>
              <a:t>11</a:t>
            </a:fld>
            <a:endParaRPr lang="en-GB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23705" y="767239"/>
            <a:ext cx="4653027" cy="3836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10611" y="4861561"/>
            <a:ext cx="5678078" cy="46058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B3415D-D907-452B-B5B1-6BFE2D271112}" type="slidenum">
              <a:rPr lang="en-GB"/>
              <a:pPr/>
              <a:t>12</a:t>
            </a:fld>
            <a:endParaRPr lang="en-GB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22570" y="767239"/>
            <a:ext cx="4656432" cy="38385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10611" y="4861561"/>
            <a:ext cx="5678078" cy="46058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8817CF-D444-4820-8BC7-949D43AE7DFE}" type="slidenum">
              <a:rPr lang="en-GB"/>
              <a:pPr/>
              <a:t>13</a:t>
            </a:fld>
            <a:endParaRPr lang="en-GB"/>
          </a:p>
        </p:txBody>
      </p:sp>
      <p:sp>
        <p:nvSpPr>
          <p:cNvPr id="155650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992188" y="766763"/>
            <a:ext cx="5116512" cy="3838575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611" y="4861561"/>
            <a:ext cx="5678078" cy="460581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4940EC-41B6-49EB-A279-C90197C51FE9}" type="slidenum">
              <a:rPr lang="en-GB"/>
              <a:pPr/>
              <a:t>14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1223705" y="767239"/>
            <a:ext cx="4653027" cy="3836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10611" y="4861561"/>
            <a:ext cx="5678078" cy="46058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0B31B-783A-4DA3-944A-CF6AED008684}" type="slidenum">
              <a:rPr lang="en-GB"/>
              <a:pPr/>
              <a:t>15</a:t>
            </a:fld>
            <a:endParaRPr lang="en-GB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1222570" y="767239"/>
            <a:ext cx="4656432" cy="38385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10611" y="4861561"/>
            <a:ext cx="5678078" cy="46058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C624CD-CEAD-46EC-B811-9693FE0BAC69}" type="slidenum">
              <a:rPr lang="en-GB"/>
              <a:pPr/>
              <a:t>16</a:t>
            </a:fld>
            <a:endParaRPr lang="en-GB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109053" y="731385"/>
            <a:ext cx="4437346" cy="3654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64070" y="4629717"/>
            <a:ext cx="5326178" cy="43859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56E71A-B98D-4D67-BE5A-F1AB2844A661}" type="slidenum">
              <a:rPr lang="en-GB"/>
              <a:pPr/>
              <a:t>17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1109053" y="731385"/>
            <a:ext cx="4437346" cy="3654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664070" y="4629717"/>
            <a:ext cx="5326178" cy="43859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A6D396-6D75-44AF-AE49-DB67CFC3F92D}" type="slidenum">
              <a:rPr lang="en-GB"/>
              <a:pPr/>
              <a:t>18</a:t>
            </a:fld>
            <a:endParaRPr lang="en-GB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1222570" y="767239"/>
            <a:ext cx="4656432" cy="38385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10611" y="4861561"/>
            <a:ext cx="5678078" cy="46058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920FB-423F-4891-A35B-A6CF34C38959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920FB-423F-4891-A35B-A6CF34C38959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920FB-423F-4891-A35B-A6CF34C38959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2682-09EF-490B-A84B-F08A8EC086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2682-09EF-490B-A84B-F08A8EC086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2682-09EF-490B-A84B-F08A8EC086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3602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2682-09EF-490B-A84B-F08A8EC086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2682-09EF-490B-A84B-F08A8EC086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F74E5-710F-423C-AE68-2F0058A7F8B8}" type="slidenum">
              <a:rPr lang="nl-NL"/>
              <a:pPr/>
              <a:t>26</a:t>
            </a:fld>
            <a:endParaRPr lang="nl-NL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184275" y="769938"/>
            <a:ext cx="4730750" cy="3835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32563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09613" y="4859338"/>
            <a:ext cx="5680075" cy="4605337"/>
          </a:xfrm>
          <a:ln/>
        </p:spPr>
        <p:txBody>
          <a:bodyPr wrap="none" lIns="99050" tIns="49525" rIns="99050" bIns="49525" anchor="ctr"/>
          <a:lstStyle/>
          <a:p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920FB-423F-4891-A35B-A6CF34C38959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6763"/>
            <a:ext cx="5114925" cy="3836987"/>
          </a:xfrm>
          <a:ln>
            <a:solidFill>
              <a:srgbClr val="000000"/>
            </a:solidFill>
            <a:miter lim="800000"/>
          </a:ln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>
          <a:xfrm>
            <a:off x="710839" y="4862697"/>
            <a:ext cx="5679894" cy="4604499"/>
          </a:xfrm>
          <a:noFill/>
        </p:spPr>
        <p:txBody>
          <a:bodyPr lIns="95146" tIns="47573" rIns="95146" bIns="47573"/>
          <a:lstStyle/>
          <a:p>
            <a:pPr defTabSz="950702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920FB-423F-4891-A35B-A6CF34C38959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920FB-423F-4891-A35B-A6CF34C38959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920FB-423F-4891-A35B-A6CF34C38959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8BE4E8-BD9E-4DF5-B9C0-27E322150873}" type="slidenum">
              <a:rPr lang="en-GB"/>
              <a:pPr/>
              <a:t>7</a:t>
            </a:fld>
            <a:endParaRPr lang="en-GB"/>
          </a:p>
        </p:txBody>
      </p:sp>
      <p:sp>
        <p:nvSpPr>
          <p:cNvPr id="231426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D9AEEB-07F3-412F-BD40-3A788FE051F3}" type="slidenum">
              <a:rPr lang="en-GB"/>
              <a:pPr/>
              <a:t>8</a:t>
            </a:fld>
            <a:endParaRPr lang="en-GB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22570" y="767239"/>
            <a:ext cx="4656432" cy="38385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10611" y="4861561"/>
            <a:ext cx="5678078" cy="46058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EA7487-F968-425B-BD4A-45D89490ADFE}" type="slidenum">
              <a:rPr lang="en-GB"/>
              <a:pPr/>
              <a:t>9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223705" y="767239"/>
            <a:ext cx="4653027" cy="3836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10611" y="4861561"/>
            <a:ext cx="5678078" cy="460581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201" name="Picture 17" descr="serversfield"/>
          <p:cNvPicPr>
            <a:picLocks noChangeAspect="1" noChangeArrowheads="1"/>
          </p:cNvPicPr>
          <p:nvPr userDrawn="1"/>
        </p:nvPicPr>
        <p:blipFill>
          <a:blip r:embed="rId2"/>
          <a:srcRect b="85454"/>
          <a:stretch>
            <a:fillRect/>
          </a:stretch>
        </p:blipFill>
        <p:spPr bwMode="auto">
          <a:xfrm>
            <a:off x="-36513" y="-26988"/>
            <a:ext cx="9180513" cy="1152526"/>
          </a:xfrm>
          <a:prstGeom prst="rect">
            <a:avLst/>
          </a:prstGeom>
          <a:noFill/>
        </p:spPr>
      </p:pic>
      <p:pic>
        <p:nvPicPr>
          <p:cNvPr id="221194" name="Picture 1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698750"/>
            <a:ext cx="9144000" cy="415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21200" name="Picture 16" descr="serversfield"/>
          <p:cNvPicPr>
            <a:picLocks noChangeAspect="1" noChangeArrowheads="1"/>
          </p:cNvPicPr>
          <p:nvPr userDrawn="1"/>
        </p:nvPicPr>
        <p:blipFill>
          <a:blip r:embed="rId2"/>
          <a:srcRect b="9206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</p:spPr>
      </p:pic>
      <p:pic>
        <p:nvPicPr>
          <p:cNvPr id="221193" name="Picture 9" descr="header-big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33413"/>
            <a:ext cx="9144000" cy="1947862"/>
          </a:xfrm>
          <a:prstGeom prst="rect">
            <a:avLst/>
          </a:prstGeom>
          <a:noFill/>
        </p:spPr>
      </p:pic>
      <p:pic>
        <p:nvPicPr>
          <p:cNvPr id="221195" name="Picture 11" descr="footer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6624638"/>
            <a:ext cx="9144000" cy="260350"/>
          </a:xfrm>
          <a:prstGeom prst="rect">
            <a:avLst/>
          </a:prstGeom>
          <a:noFill/>
        </p:spPr>
      </p:pic>
      <p:pic>
        <p:nvPicPr>
          <p:cNvPr id="221196" name="Picture 12" descr="logo3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092950" y="1150938"/>
            <a:ext cx="1871663" cy="736600"/>
          </a:xfrm>
          <a:prstGeom prst="rect">
            <a:avLst/>
          </a:prstGeom>
          <a:noFill/>
        </p:spPr>
      </p:pic>
      <p:sp>
        <p:nvSpPr>
          <p:cNvPr id="221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700213"/>
            <a:ext cx="6400800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nl-NL"/>
              <a:t>Click to edit Master subtitle style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89725"/>
            <a:ext cx="2895600" cy="26828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  <p:sp>
        <p:nvSpPr>
          <p:cNvPr id="221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862013"/>
            <a:ext cx="6407150" cy="1033462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4500" y="-14288"/>
            <a:ext cx="2170113" cy="6611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-14288"/>
            <a:ext cx="6362700" cy="6611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12875"/>
            <a:ext cx="417195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7195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-14288"/>
            <a:ext cx="2124075" cy="6396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-14288"/>
            <a:ext cx="6219825" cy="6396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A-Server - 2008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30D74-5EB7-4D0C-9010-46E4ABF0B8F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3985B-88B4-4009-A9DA-775CAFD2D31A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C5E8B-DCC8-4CF5-8123-0180BB82E009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57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57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3605F-CDB1-4C5D-B58E-377E009A7EEC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888D4-0B29-4E96-AAB0-47FA6072FD2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61983-9BD4-41D6-BE85-591F117BA8B8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31BF5-CEB7-45C7-9A88-6180591178E7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C92A-7D28-45C6-BA9A-CF621E2499E5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21973-1053-4AD1-AD31-1F8085773563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3FCAB-5135-4E0B-A0A8-A473AD7E4F9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1065213"/>
            <a:ext cx="2124075" cy="1211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065213"/>
            <a:ext cx="6219825" cy="1211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5583F-B4E5-4C71-84B2-B24A3D54E56F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412875"/>
            <a:ext cx="42656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412875"/>
            <a:ext cx="42672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backg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5589588"/>
            <a:ext cx="9144000" cy="114935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412875"/>
            <a:ext cx="868521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0"/>
            <a:r>
              <a:rPr lang="nl-BE" smtClean="0"/>
              <a:t>lkl</a:t>
            </a:r>
            <a:endParaRPr lang="nl-NL" smtClean="0"/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pic>
        <p:nvPicPr>
          <p:cNvPr id="1036" name="Picture 12" descr="head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14288"/>
            <a:ext cx="9144000" cy="1268413"/>
          </a:xfrm>
          <a:prstGeom prst="rect">
            <a:avLst/>
          </a:prstGeom>
          <a:noFill/>
        </p:spPr>
      </p:pic>
      <p:pic>
        <p:nvPicPr>
          <p:cNvPr id="1038" name="Picture 14" descr="foot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655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A-Server - 2010</a:t>
            </a:r>
            <a:endParaRPr lang="nl-NL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-14288"/>
            <a:ext cx="68405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pic>
        <p:nvPicPr>
          <p:cNvPr id="1044" name="Picture 20" descr="logo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092950" y="333375"/>
            <a:ext cx="1871663" cy="736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4D4D4D"/>
          </a:solidFill>
          <a:latin typeface="Arial" pitchFamily="34" charset="0"/>
        </a:defRPr>
      </a:lvl9pPr>
    </p:titleStyle>
    <p:bodyStyle>
      <a:lvl1pPr marL="271463" indent="-271463" algn="l" rtl="0" fontAlgn="base">
        <a:lnSpc>
          <a:spcPct val="14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500" b="1">
          <a:solidFill>
            <a:srgbClr val="4D4D4D"/>
          </a:solidFill>
          <a:latin typeface="+mn-lt"/>
          <a:ea typeface="+mn-ea"/>
          <a:cs typeface="+mn-cs"/>
        </a:defRPr>
      </a:lvl1pPr>
      <a:lvl2pPr marL="887413" indent="-350838" algn="l" rtl="0" fontAlgn="base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ingdings" pitchFamily="2" charset="2"/>
        <a:buChar char="è"/>
        <a:defRPr sz="2200">
          <a:solidFill>
            <a:srgbClr val="4D4D4D"/>
          </a:solidFill>
          <a:latin typeface="+mn-lt"/>
        </a:defRPr>
      </a:lvl2pPr>
      <a:lvl3pPr marL="1066800" algn="l" rtl="0" fontAlgn="base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</a:defRPr>
      </a:lvl3pPr>
      <a:lvl4pPr marL="1524000" indent="-277813" algn="l" rtl="0" fontAlgn="base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</a:defRPr>
      </a:lvl4pPr>
      <a:lvl5pPr marL="1966913" indent="-263525" algn="l" rtl="0" fontAlgn="base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</a:defRPr>
      </a:lvl5pPr>
      <a:lvl6pPr marL="2424113" indent="-263525" algn="l" rtl="0" fontAlgn="base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</a:defRPr>
      </a:lvl6pPr>
      <a:lvl7pPr marL="2881313" indent="-263525" algn="l" rtl="0" fontAlgn="base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</a:defRPr>
      </a:lvl7pPr>
      <a:lvl8pPr marL="3338513" indent="-263525" algn="l" rtl="0" fontAlgn="base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</a:defRPr>
      </a:lvl8pPr>
      <a:lvl9pPr marL="3795713" indent="-263525" algn="l" rtl="0" fontAlgn="base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15" descr="backg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5589588"/>
            <a:ext cx="914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315" name="Picture 12" descr="head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14288"/>
            <a:ext cx="91440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316" name="Picture 14" descr="foot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317" name="Picture 20" descr="logo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092950" y="333375"/>
            <a:ext cx="1871663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12875"/>
            <a:ext cx="84963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2693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-14288"/>
            <a:ext cx="68405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686550"/>
            <a:ext cx="2895600" cy="1714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r>
              <a:rPr lang="nl-NL"/>
              <a:t>A-Server - 2008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93663" indent="-93663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rgbClr val="4D4D4D"/>
          </a:solidFill>
          <a:latin typeface="+mn-lt"/>
          <a:ea typeface="+mn-ea"/>
          <a:cs typeface="+mn-cs"/>
        </a:defRPr>
      </a:lvl1pPr>
      <a:lvl2pPr marL="623888" indent="-350838" algn="l" rtl="0" eaLnBrk="0" fontAlgn="base" hangingPunct="0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ingdings" pitchFamily="2" charset="2"/>
        <a:buChar char="è"/>
        <a:defRPr sz="2800">
          <a:solidFill>
            <a:srgbClr val="4D4D4D"/>
          </a:solidFill>
          <a:latin typeface="+mn-lt"/>
          <a:ea typeface="+mn-ea"/>
          <a:cs typeface="+mn-cs"/>
        </a:defRPr>
      </a:lvl2pPr>
      <a:lvl3pPr marL="803275" indent="111125" algn="l" rtl="0" eaLnBrk="0" fontAlgn="base" hangingPunct="0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600">
          <a:solidFill>
            <a:srgbClr val="4D4D4D"/>
          </a:solidFill>
          <a:latin typeface="+mn-lt"/>
          <a:ea typeface="+mn-ea"/>
          <a:cs typeface="+mn-cs"/>
        </a:defRPr>
      </a:lvl3pPr>
      <a:lvl4pPr marL="1441450" indent="-277813" algn="l" rtl="0" eaLnBrk="0" fontAlgn="base" hangingPunct="0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400">
          <a:solidFill>
            <a:srgbClr val="4D4D4D"/>
          </a:solidFill>
          <a:latin typeface="+mn-lt"/>
          <a:ea typeface="+mn-ea"/>
          <a:cs typeface="+mn-cs"/>
        </a:defRPr>
      </a:lvl4pPr>
      <a:lvl5pPr marL="1884363" indent="-263525" algn="l" rtl="0" eaLnBrk="0" fontAlgn="base" hangingPunct="0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  <a:ea typeface="+mn-ea"/>
          <a:cs typeface="+mn-cs"/>
        </a:defRPr>
      </a:lvl5pPr>
      <a:lvl6pPr marL="2341563" indent="-263525" algn="l" rtl="0" eaLnBrk="0" fontAlgn="base" hangingPunct="0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  <a:ea typeface="+mn-ea"/>
          <a:cs typeface="+mn-cs"/>
        </a:defRPr>
      </a:lvl6pPr>
      <a:lvl7pPr marL="2798763" indent="-263525" algn="l" rtl="0" eaLnBrk="0" fontAlgn="base" hangingPunct="0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  <a:ea typeface="+mn-ea"/>
          <a:cs typeface="+mn-cs"/>
        </a:defRPr>
      </a:lvl7pPr>
      <a:lvl8pPr marL="3255963" indent="-263525" algn="l" rtl="0" eaLnBrk="0" fontAlgn="base" hangingPunct="0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  <a:ea typeface="+mn-ea"/>
          <a:cs typeface="+mn-cs"/>
        </a:defRPr>
      </a:lvl8pPr>
      <a:lvl9pPr marL="3713163" indent="-263525" algn="l" rtl="0" eaLnBrk="0" fontAlgn="base" hangingPunct="0">
        <a:spcBef>
          <a:spcPct val="20000"/>
        </a:spcBef>
        <a:spcAft>
          <a:spcPct val="0"/>
        </a:spcAft>
        <a:buClr>
          <a:srgbClr val="9FA617"/>
        </a:buClr>
        <a:buSzPct val="80000"/>
        <a:buFont typeface="Webdings" pitchFamily="18" charset="2"/>
        <a:buChar char="4"/>
        <a:defRPr sz="20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19" descr="header-big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33413"/>
            <a:ext cx="9144000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endParaRPr lang="nl-B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endParaRPr lang="nl-BE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  <a:cs typeface="+mn-cs"/>
              </a:defRPr>
            </a:lvl1pPr>
          </a:lstStyle>
          <a:p>
            <a:fld id="{E5E61B49-8373-4DF0-8998-8D20BA7D7E4A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77510" name="Picture 7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2698750"/>
            <a:ext cx="9144000" cy="415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77511" name="Picture 9" descr="foot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3124200" y="670560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ea typeface="ＭＳ Ｐゴシック"/>
                <a:cs typeface="ＭＳ Ｐゴシック"/>
              </a:rPr>
              <a:t>© </a:t>
            </a: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2010 </a:t>
            </a:r>
            <a:r>
              <a:rPr lang="en-US" sz="1000" b="1" dirty="0">
                <a:solidFill>
                  <a:schemeClr val="bg1"/>
                </a:solidFill>
                <a:ea typeface="ＭＳ Ｐゴシック"/>
                <a:cs typeface="ＭＳ Ｐゴシック"/>
              </a:rPr>
              <a:t>– </a:t>
            </a:r>
            <a:r>
              <a:rPr lang="nl-NL" sz="1000" b="1" dirty="0">
                <a:solidFill>
                  <a:schemeClr val="bg1"/>
                </a:solidFill>
                <a:ea typeface="ＭＳ Ｐゴシック"/>
                <a:cs typeface="ＭＳ Ｐゴシック"/>
              </a:rPr>
              <a:t>Aserver</a:t>
            </a:r>
          </a:p>
        </p:txBody>
      </p:sp>
      <p:sp>
        <p:nvSpPr>
          <p:cNvPr id="27751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7751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065213"/>
            <a:ext cx="6696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pic>
        <p:nvPicPr>
          <p:cNvPr id="277515" name="Picture 18" descr="logo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092950" y="1150938"/>
            <a:ext cx="1871663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4D4D4D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27.wmf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6.png"/><Relationship Id="rId4" Type="http://schemas.openxmlformats.org/officeDocument/2006/relationships/diagramData" Target="../diagrams/data2.xml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7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74738"/>
            <a:ext cx="8272463" cy="504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nl-BE" sz="2000" dirty="0" smtClean="0"/>
              <a:t>DC-Automate Cloud Framework</a:t>
            </a:r>
            <a:endParaRPr lang="nl-NL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 smtClean="0"/>
              <a:t>A-Server - 2010</a:t>
            </a:r>
            <a:endParaRPr lang="nl-NL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92696"/>
            <a:ext cx="7199313" cy="1033462"/>
          </a:xfrm>
        </p:spPr>
        <p:txBody>
          <a:bodyPr/>
          <a:lstStyle/>
          <a:p>
            <a:r>
              <a:rPr lang="nl-BE" sz="2800" dirty="0" smtClean="0"/>
              <a:t>A-server</a:t>
            </a:r>
            <a:endParaRPr lang="nl-N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9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/>
              <a:t>Generation 1 </a:t>
            </a:r>
            <a:r>
              <a:rPr lang="en-GB" sz="2800" dirty="0" err="1"/>
              <a:t>Datacenter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1600" b="1" dirty="0" smtClean="0"/>
              <a:t>Staff </a:t>
            </a:r>
            <a:r>
              <a:rPr lang="en-GB" sz="1600" b="1" dirty="0"/>
              <a:t>works directly on </a:t>
            </a:r>
            <a:r>
              <a:rPr lang="en-GB" sz="1600" b="1" dirty="0" smtClean="0"/>
              <a:t>infrastructure,</a:t>
            </a:r>
            <a:br>
              <a:rPr lang="en-GB" sz="1600" b="1" dirty="0" smtClean="0"/>
            </a:br>
            <a:r>
              <a:rPr lang="en-GB" sz="1600" b="1" dirty="0" smtClean="0"/>
              <a:t>little automation, </a:t>
            </a:r>
            <a:r>
              <a:rPr lang="en-GB" sz="1600" b="1" dirty="0"/>
              <a:t>costly to scale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705225" y="1633438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49688" y="1776313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994150" y="1919188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138613" y="2062063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283075" y="2204938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68313" y="2420838"/>
            <a:ext cx="1135062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REALITY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 rot="16200000">
            <a:off x="4240213" y="2825651"/>
            <a:ext cx="727075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racks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 rot="16200000">
            <a:off x="5040313" y="2168426"/>
            <a:ext cx="2016125" cy="936625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Measure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Monitor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95288" y="1412776"/>
            <a:ext cx="8497887" cy="352901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95288" y="4941788"/>
            <a:ext cx="8497887" cy="1295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39750" y="5805388"/>
            <a:ext cx="8445500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People are the interface + control panels talk to the scripts or api’s on top of apps.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3059113" y="3717826"/>
            <a:ext cx="865187" cy="71913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5075238" y="3789263"/>
            <a:ext cx="938212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 flipV="1">
            <a:off x="3201988" y="2708176"/>
            <a:ext cx="434975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 flipV="1">
            <a:off x="5002213" y="2708176"/>
            <a:ext cx="434975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3995738" y="4365526"/>
            <a:ext cx="1152525" cy="12652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21600"/>
              <a:gd name="T5" fmla="*/ 2800 h 21600"/>
              <a:gd name="T6" fmla="*/ 3468 w 21600"/>
              <a:gd name="T7" fmla="*/ 0 h 21600"/>
              <a:gd name="T8" fmla="*/ 21653 w 21600"/>
              <a:gd name="T9" fmla="*/ 18828 h 21600"/>
              <a:gd name="T10" fmla="*/ 19954 w 21600"/>
              <a:gd name="T11" fmla="*/ 20214 h 21600"/>
              <a:gd name="T12" fmla="*/ 18256 w 21600"/>
              <a:gd name="T13" fmla="*/ 21628 h 21600"/>
              <a:gd name="T14" fmla="*/ 19954 w 21600"/>
              <a:gd name="T15" fmla="*/ 1428 h 21600"/>
              <a:gd name="T16" fmla="*/ 18256 w 21600"/>
              <a:gd name="T17" fmla="*/ 2800 h 21600"/>
              <a:gd name="T18" fmla="*/ 1645 w 21600"/>
              <a:gd name="T19" fmla="*/ 1428 h 21600"/>
              <a:gd name="T20" fmla="*/ 21600 w 21600"/>
              <a:gd name="T21" fmla="*/ 0 h 21600"/>
              <a:gd name="T22" fmla="*/ 10800 w 21600"/>
              <a:gd name="T23" fmla="*/ 0 h 21600"/>
              <a:gd name="T24" fmla="*/ 0 w 21600"/>
              <a:gd name="T25" fmla="*/ 10800 h 21600"/>
              <a:gd name="T26" fmla="*/ 21600 w 21600"/>
              <a:gd name="T27" fmla="*/ 10800 h 21600"/>
              <a:gd name="T28" fmla="*/ 1645 w 21600"/>
              <a:gd name="T29" fmla="*/ 4171 h 21600"/>
              <a:gd name="T30" fmla="*/ 16522 w 21600"/>
              <a:gd name="T31" fmla="*/ 17314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Scripts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 rot="16200000">
            <a:off x="1080294" y="2240657"/>
            <a:ext cx="2016125" cy="792163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Datacenter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Employees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Execute Actions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 rot="16200000">
            <a:off x="1799431" y="2456558"/>
            <a:ext cx="2016125" cy="360362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Agent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2051050" y="3716238"/>
            <a:ext cx="1588" cy="13716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4654451"/>
            <a:ext cx="1198562" cy="1217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612775" y="4149626"/>
            <a:ext cx="137477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Customer</a:t>
            </a:r>
          </a:p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Asks Action</a:t>
            </a: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 flipV="1">
            <a:off x="2338388" y="3787676"/>
            <a:ext cx="1514475" cy="8683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38775" y="4005163"/>
            <a:ext cx="2057400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almost never done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395288" y="4941218"/>
            <a:ext cx="8497887" cy="12239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/>
              <a:t>Generation 2 </a:t>
            </a:r>
            <a:r>
              <a:rPr lang="en-GB" sz="2800" dirty="0" err="1"/>
              <a:t>Datacenter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1800" dirty="0"/>
              <a:t>Some workflows </a:t>
            </a:r>
            <a:r>
              <a:rPr lang="en-GB" sz="1800" dirty="0" smtClean="0"/>
              <a:t>automated,</a:t>
            </a:r>
            <a:br>
              <a:rPr lang="en-GB" sz="1800" dirty="0" smtClean="0"/>
            </a:br>
            <a:r>
              <a:rPr lang="en-GB" sz="1800" dirty="0" smtClean="0"/>
              <a:t>S</a:t>
            </a:r>
            <a:r>
              <a:rPr lang="en-GB" sz="1800" dirty="0" smtClean="0"/>
              <a:t>till </a:t>
            </a:r>
            <a:r>
              <a:rPr lang="en-GB" sz="1800" dirty="0"/>
              <a:t>too </a:t>
            </a:r>
            <a:r>
              <a:rPr lang="en-GB" sz="1800" dirty="0" err="1"/>
              <a:t>labor</a:t>
            </a:r>
            <a:r>
              <a:rPr lang="en-GB" sz="1800" dirty="0"/>
              <a:t> </a:t>
            </a:r>
            <a:r>
              <a:rPr lang="en-GB" sz="1800" dirty="0" smtClean="0"/>
              <a:t>intensive, </a:t>
            </a:r>
            <a:r>
              <a:rPr lang="en-GB" sz="1800" dirty="0"/>
              <a:t>not a full </a:t>
            </a:r>
            <a:r>
              <a:rPr lang="en-GB" sz="1800" dirty="0" smtClean="0"/>
              <a:t>ERP</a:t>
            </a:r>
            <a:endParaRPr lang="en-GB" sz="18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929188" y="1561430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073650" y="1704305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218113" y="1847180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362575" y="1990055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507038" y="2132930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68313" y="2348830"/>
            <a:ext cx="1135062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REALITY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16200000">
            <a:off x="5464175" y="2753643"/>
            <a:ext cx="727075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racks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 rot="16200000">
            <a:off x="6264275" y="2096418"/>
            <a:ext cx="2016125" cy="936625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Measure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Monitor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95288" y="1340768"/>
            <a:ext cx="8497887" cy="352901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572000" y="4222080"/>
            <a:ext cx="1295400" cy="1223963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Workflow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Engine</a:t>
            </a: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6659563" y="4293518"/>
            <a:ext cx="1152525" cy="12652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21600"/>
              <a:gd name="T5" fmla="*/ 2800 h 21600"/>
              <a:gd name="T6" fmla="*/ 3468 w 21600"/>
              <a:gd name="T7" fmla="*/ 0 h 21600"/>
              <a:gd name="T8" fmla="*/ 21653 w 21600"/>
              <a:gd name="T9" fmla="*/ 18828 h 21600"/>
              <a:gd name="T10" fmla="*/ 19954 w 21600"/>
              <a:gd name="T11" fmla="*/ 20214 h 21600"/>
              <a:gd name="T12" fmla="*/ 18256 w 21600"/>
              <a:gd name="T13" fmla="*/ 21628 h 21600"/>
              <a:gd name="T14" fmla="*/ 19954 w 21600"/>
              <a:gd name="T15" fmla="*/ 1428 h 21600"/>
              <a:gd name="T16" fmla="*/ 18256 w 21600"/>
              <a:gd name="T17" fmla="*/ 2800 h 21600"/>
              <a:gd name="T18" fmla="*/ 1645 w 21600"/>
              <a:gd name="T19" fmla="*/ 1428 h 21600"/>
              <a:gd name="T20" fmla="*/ 21600 w 21600"/>
              <a:gd name="T21" fmla="*/ 0 h 21600"/>
              <a:gd name="T22" fmla="*/ 10800 w 21600"/>
              <a:gd name="T23" fmla="*/ 0 h 21600"/>
              <a:gd name="T24" fmla="*/ 0 w 21600"/>
              <a:gd name="T25" fmla="*/ 10800 h 21600"/>
              <a:gd name="T26" fmla="*/ 21600 w 21600"/>
              <a:gd name="T27" fmla="*/ 10800 h 21600"/>
              <a:gd name="T28" fmla="*/ 1645 w 21600"/>
              <a:gd name="T29" fmla="*/ 4171 h 21600"/>
              <a:gd name="T30" fmla="*/ 16522 w 21600"/>
              <a:gd name="T31" fmla="*/ 17314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Processes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Knowledge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>
              <a:solidFill>
                <a:srgbClr val="000000"/>
              </a:solidFill>
              <a:cs typeface="Arial" charset="0"/>
            </a:endParaRP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Scripts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11188" y="5877843"/>
            <a:ext cx="8088312" cy="322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Interfaces to External World: SOAP, …  +   control panels with lot’s of knowledge inside.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500563" y="3717255"/>
            <a:ext cx="287337" cy="5048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>
            <a:off x="5865813" y="3717255"/>
            <a:ext cx="1155700" cy="7207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4425950" y="2636168"/>
            <a:ext cx="434975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 flipV="1">
            <a:off x="6226175" y="2636168"/>
            <a:ext cx="434975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6011863" y="4869780"/>
            <a:ext cx="576262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5434013" y="3790280"/>
            <a:ext cx="219075" cy="4318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 rot="16200000">
            <a:off x="2304256" y="2168650"/>
            <a:ext cx="2016125" cy="792162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Datacenter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Employees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Execute Actions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 rot="16200000">
            <a:off x="3023394" y="2384549"/>
            <a:ext cx="2016125" cy="360363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Agent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3492500" y="3645818"/>
            <a:ext cx="1150938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2051050" y="3644230"/>
            <a:ext cx="1152525" cy="1155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4582443"/>
            <a:ext cx="1198562" cy="1217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2627313" y="5014243"/>
            <a:ext cx="1800225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2917825" y="4965030"/>
            <a:ext cx="1195388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Through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Controls …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819150" y="4115718"/>
            <a:ext cx="137477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Customer</a:t>
            </a:r>
          </a:p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Asks Action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4067175" y="5517480"/>
            <a:ext cx="2592388" cy="360363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FFFF"/>
                </a:solidFill>
                <a:cs typeface="Arial" charset="0"/>
              </a:rPr>
              <a:t>Optional Configuration Mgmt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FFFF"/>
                </a:solidFill>
                <a:cs typeface="Arial" charset="0"/>
              </a:rPr>
              <a:t>Database</a:t>
            </a: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5292725" y="5228555"/>
            <a:ext cx="1588" cy="2889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785225" cy="769937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/>
              <a:t>IAAS Suggested </a:t>
            </a:r>
            <a:r>
              <a:rPr lang="en-GB" sz="3200" dirty="0"/>
              <a:t>Stack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5486400"/>
            <a:ext cx="4038600" cy="609600"/>
          </a:xfrm>
          <a:prstGeom prst="rect">
            <a:avLst/>
          </a:prstGeom>
          <a:solidFill>
            <a:srgbClr val="808080"/>
          </a:solidFill>
          <a:ln w="936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Physical Layer</a:t>
            </a:r>
            <a:br>
              <a:rPr lang="en-GB">
                <a:solidFill>
                  <a:srgbClr val="FFFFFF"/>
                </a:solidFill>
              </a:rPr>
            </a:br>
            <a:r>
              <a:rPr lang="en-GB" sz="1200">
                <a:solidFill>
                  <a:srgbClr val="FFFFFF"/>
                </a:solidFill>
              </a:rPr>
              <a:t>(Servers, Storage, Networking)‏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4686300"/>
            <a:ext cx="4038600" cy="609600"/>
          </a:xfrm>
          <a:prstGeom prst="rect">
            <a:avLst/>
          </a:prstGeom>
          <a:solidFill>
            <a:srgbClr val="808080"/>
          </a:solidFill>
          <a:ln w="936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Hypervisors / Storage Virt. / 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IO Virt. / Network Virt.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3886200"/>
            <a:ext cx="4038600" cy="609600"/>
          </a:xfrm>
          <a:prstGeom prst="rect">
            <a:avLst/>
          </a:prstGeom>
          <a:solidFill>
            <a:srgbClr val="808080"/>
          </a:solidFill>
          <a:ln w="936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Management Tools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4800" y="3200400"/>
            <a:ext cx="4038600" cy="495300"/>
          </a:xfrm>
          <a:prstGeom prst="rect">
            <a:avLst/>
          </a:prstGeom>
          <a:solidFill>
            <a:srgbClr val="0033CC"/>
          </a:solidFill>
          <a:ln w="936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DAL = Datacenter Abstraction Layer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04800" y="1836738"/>
            <a:ext cx="4038600" cy="533400"/>
          </a:xfrm>
          <a:prstGeom prst="rect">
            <a:avLst/>
          </a:prstGeom>
          <a:solidFill>
            <a:srgbClr val="0033CC"/>
          </a:solidFill>
          <a:ln w="936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Virtual Private Datacenter Layer 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743450" y="3886200"/>
            <a:ext cx="305435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Manage Devices &amp; Software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u="sng">
                <a:solidFill>
                  <a:srgbClr val="000000"/>
                </a:solidFill>
              </a:rPr>
              <a:t>Work with reality</a:t>
            </a:r>
            <a:r>
              <a:rPr lang="en-GB">
                <a:solidFill>
                  <a:srgbClr val="000000"/>
                </a:solidFill>
              </a:rPr>
              <a:t> e.g. CMDB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730750" y="3289300"/>
            <a:ext cx="27416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u="sng">
                <a:solidFill>
                  <a:srgbClr val="000000"/>
                </a:solidFill>
              </a:rPr>
              <a:t>Translate model</a:t>
            </a:r>
            <a:r>
              <a:rPr lang="en-GB">
                <a:solidFill>
                  <a:srgbClr val="000000"/>
                </a:solidFill>
              </a:rPr>
              <a:t> to reality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41863" y="1760538"/>
            <a:ext cx="37306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100% abstract, provisioning model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for True Cloud Computing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737100" y="5638800"/>
            <a:ext cx="22431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The Physical Reality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727575" y="4876800"/>
            <a:ext cx="20431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The Virtual Reality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04800" y="2525713"/>
            <a:ext cx="4038600" cy="495300"/>
          </a:xfrm>
          <a:prstGeom prst="rect">
            <a:avLst/>
          </a:prstGeom>
          <a:solidFill>
            <a:srgbClr val="0033CC"/>
          </a:solidFill>
          <a:ln w="936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DRP = Datacenter Resource Planning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729163" y="2522538"/>
            <a:ext cx="36576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ERP system for the datacenter.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u="sng">
                <a:solidFill>
                  <a:srgbClr val="000000"/>
                </a:solidFill>
              </a:rPr>
              <a:t>Model </a:t>
            </a:r>
            <a:r>
              <a:rPr lang="en-GB" b="0" u="sng">
                <a:solidFill>
                  <a:srgbClr val="000000"/>
                </a:solidFill>
              </a:rPr>
              <a:t>future</a:t>
            </a:r>
            <a:r>
              <a:rPr lang="en-GB" u="sng">
                <a:solidFill>
                  <a:srgbClr val="000000"/>
                </a:solidFill>
              </a:rPr>
              <a:t> reality</a:t>
            </a:r>
          </a:p>
        </p:txBody>
      </p:sp>
    </p:spTree>
  </p:cSld>
  <p:clrMapOvr>
    <a:masterClrMapping/>
  </p:clrMapOvr>
  <p:transition advTm="178176"/>
  <p:timing>
    <p:tnLst>
      <p:par>
        <p:cTn id="1" dur="indefinite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DC-Automate </a:t>
            </a:r>
            <a:r>
              <a:rPr lang="en-US" sz="3200" dirty="0"/>
              <a:t>Complements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819400" y="5483696"/>
            <a:ext cx="6096000" cy="6096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Physical Layer: Servers, Storage, Networking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2819400" y="4645496"/>
            <a:ext cx="6096000" cy="6096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Hypervisors: e.g. VMware </a:t>
            </a:r>
            <a:r>
              <a:rPr lang="en-US" dirty="0" smtClean="0">
                <a:solidFill>
                  <a:schemeClr val="bg1"/>
                </a:solidFill>
              </a:rPr>
              <a:t>ESX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IO / </a:t>
            </a:r>
            <a:r>
              <a:rPr lang="en-US" dirty="0" err="1">
                <a:solidFill>
                  <a:schemeClr val="bg1"/>
                </a:solidFill>
              </a:rPr>
              <a:t>NetWork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Virtualization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2819400" y="3807296"/>
            <a:ext cx="6096000" cy="6096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Management Tools for applications &amp; infrastructure.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19400" y="2816696"/>
            <a:ext cx="6096000" cy="762000"/>
          </a:xfrm>
          <a:prstGeom prst="rect">
            <a:avLst/>
          </a:prstGeom>
          <a:solidFill>
            <a:srgbClr val="0033CC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Datacenter Abstraction Layer (DAL)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= Datacenter Model, Workflows, Development Framework (API) 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819400" y="1521296"/>
            <a:ext cx="6096000" cy="1066800"/>
          </a:xfrm>
          <a:prstGeom prst="rect">
            <a:avLst/>
          </a:prstGeom>
          <a:solidFill>
            <a:srgbClr val="0033CC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</a:rPr>
              <a:t>Virtual Private Datacenter Layer (VPDC)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For Service Providers &amp; End Users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 (define, sell, provision, control, visualize, bill, …)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90488" y="5636096"/>
            <a:ext cx="1625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EMC, Dell, HP, …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90488" y="4581128"/>
            <a:ext cx="213712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VMware, XEN, Microsoft</a:t>
            </a:r>
          </a:p>
          <a:p>
            <a:pPr>
              <a:buClrTx/>
              <a:buSzTx/>
              <a:buFontTx/>
              <a:buNone/>
            </a:pPr>
            <a:r>
              <a:rPr lang="en-US" sz="1400" dirty="0">
                <a:solidFill>
                  <a:schemeClr val="tx1"/>
                </a:solidFill>
              </a:rPr>
              <a:t>CISCO, </a:t>
            </a:r>
            <a:r>
              <a:rPr lang="en-US" sz="1400" dirty="0" err="1">
                <a:solidFill>
                  <a:schemeClr val="tx1"/>
                </a:solidFill>
              </a:rPr>
              <a:t>NetApp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Alcatel-Lucent 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90488" y="3807296"/>
            <a:ext cx="21256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VirtualCenter, Scalent,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Cassat, Tivoli, …</a:t>
            </a: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 flipV="1">
            <a:off x="2667000" y="3273896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V="1">
            <a:off x="2667000" y="464549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 flipV="1">
            <a:off x="2667000" y="548369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2514600" y="1521296"/>
            <a:ext cx="0" cy="2362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90488" y="2588096"/>
            <a:ext cx="173797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000" dirty="0" smtClean="0">
                <a:solidFill>
                  <a:srgbClr val="0033CC"/>
                </a:solidFill>
              </a:rPr>
              <a:t>DC-Automate</a:t>
            </a:r>
            <a:endParaRPr lang="en-US" sz="2000" dirty="0">
              <a:solidFill>
                <a:srgbClr val="0033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5268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/>
              <a:t>DC-Automate </a:t>
            </a:r>
            <a:r>
              <a:rPr lang="en-GB" sz="3200" dirty="0"/>
              <a:t>enabled.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705225" y="1705446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49688" y="1848321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94150" y="1991196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138613" y="2134071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283075" y="2276946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8313" y="2492846"/>
            <a:ext cx="1135062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REALITY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 rot="16200000">
            <a:off x="4206082" y="2854002"/>
            <a:ext cx="814388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Racks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 rot="16200000">
            <a:off x="5040313" y="2240434"/>
            <a:ext cx="2016125" cy="936625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Measure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Monitor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95288" y="1484784"/>
            <a:ext cx="8497887" cy="25209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95288" y="4121621"/>
            <a:ext cx="8497887" cy="17557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12775" y="5158259"/>
            <a:ext cx="992188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MODEL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 rot="16200000">
            <a:off x="1656556" y="2312666"/>
            <a:ext cx="2016125" cy="792162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Datacenter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Employees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Execute Actions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2051050" y="4366096"/>
            <a:ext cx="1295400" cy="1223963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Workflow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Engine</a:t>
            </a:r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5364163" y="4293071"/>
            <a:ext cx="1295400" cy="1223963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DRP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3708400" y="4366096"/>
            <a:ext cx="1152525" cy="126523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21600"/>
              <a:gd name="T5" fmla="*/ 2800 h 21600"/>
              <a:gd name="T6" fmla="*/ 3468 w 21600"/>
              <a:gd name="T7" fmla="*/ 0 h 21600"/>
              <a:gd name="T8" fmla="*/ 21653 w 21600"/>
              <a:gd name="T9" fmla="*/ 18828 h 21600"/>
              <a:gd name="T10" fmla="*/ 19954 w 21600"/>
              <a:gd name="T11" fmla="*/ 20214 h 21600"/>
              <a:gd name="T12" fmla="*/ 18256 w 21600"/>
              <a:gd name="T13" fmla="*/ 21628 h 21600"/>
              <a:gd name="T14" fmla="*/ 19954 w 21600"/>
              <a:gd name="T15" fmla="*/ 1428 h 21600"/>
              <a:gd name="T16" fmla="*/ 18256 w 21600"/>
              <a:gd name="T17" fmla="*/ 2800 h 21600"/>
              <a:gd name="T18" fmla="*/ 1645 w 21600"/>
              <a:gd name="T19" fmla="*/ 1428 h 21600"/>
              <a:gd name="T20" fmla="*/ 21600 w 21600"/>
              <a:gd name="T21" fmla="*/ 0 h 21600"/>
              <a:gd name="T22" fmla="*/ 10800 w 21600"/>
              <a:gd name="T23" fmla="*/ 0 h 21600"/>
              <a:gd name="T24" fmla="*/ 0 w 21600"/>
              <a:gd name="T25" fmla="*/ 10800 h 21600"/>
              <a:gd name="T26" fmla="*/ 21600 w 21600"/>
              <a:gd name="T27" fmla="*/ 10800 h 21600"/>
              <a:gd name="T28" fmla="*/ 1645 w 21600"/>
              <a:gd name="T29" fmla="*/ 4171 h 21600"/>
              <a:gd name="T30" fmla="*/ 16522 w 21600"/>
              <a:gd name="T31" fmla="*/ 17314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Processes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Knowledge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>
              <a:solidFill>
                <a:srgbClr val="000000"/>
              </a:solidFill>
              <a:cs typeface="Arial" charset="0"/>
            </a:endParaRP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Action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>
              <a:solidFill>
                <a:srgbClr val="000000"/>
              </a:solidFill>
              <a:cs typeface="Arial" charset="0"/>
            </a:endParaRP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Scripts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95288" y="5950421"/>
            <a:ext cx="8497887" cy="3587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14363" y="5950421"/>
            <a:ext cx="7473950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Interfaces to External World: SOAP, …    + Communication to 3e parties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2051050" y="3789834"/>
            <a:ext cx="504825" cy="50323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5868988" y="3716809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203575" y="3789834"/>
            <a:ext cx="2303463" cy="5762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 flipV="1">
            <a:off x="3201988" y="2780184"/>
            <a:ext cx="434975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 flipV="1">
            <a:off x="5002213" y="2780184"/>
            <a:ext cx="434975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 rot="16200000">
            <a:off x="1007269" y="2528565"/>
            <a:ext cx="2016125" cy="360363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Agent</a:t>
            </a:r>
          </a:p>
        </p:txBody>
      </p:sp>
      <p:pic>
        <p:nvPicPr>
          <p:cNvPr id="1538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4280371"/>
            <a:ext cx="1198563" cy="1217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7262813" y="4942359"/>
            <a:ext cx="434975" cy="1587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164388" y="5118571"/>
            <a:ext cx="137477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Customer</a:t>
            </a:r>
          </a:p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Asks Action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2627313" y="3789834"/>
            <a:ext cx="1587" cy="50323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 rot="16200000">
            <a:off x="6298406" y="4687565"/>
            <a:ext cx="1330325" cy="363538"/>
          </a:xfrm>
          <a:prstGeom prst="rect">
            <a:avLst/>
          </a:prstGeom>
          <a:solidFill>
            <a:srgbClr val="2AA0A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FFFF"/>
                </a:solidFill>
                <a:cs typeface="Arial" charset="0"/>
              </a:rPr>
              <a:t>GUI - Portal</a:t>
            </a: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u="sng"/>
              <a:t>D</a:t>
            </a:r>
            <a:r>
              <a:rPr lang="en-GB" sz="3200"/>
              <a:t>atacenter </a:t>
            </a:r>
            <a:r>
              <a:rPr lang="en-GB" sz="3200" u="sng"/>
              <a:t>A</a:t>
            </a:r>
            <a:r>
              <a:rPr lang="en-GB" sz="3200"/>
              <a:t>bstraction </a:t>
            </a:r>
            <a:r>
              <a:rPr lang="en-GB" sz="3200" u="sng"/>
              <a:t>L</a:t>
            </a:r>
            <a:r>
              <a:rPr lang="en-GB" sz="3200"/>
              <a:t>ayer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3260502"/>
            <a:ext cx="8305800" cy="366713"/>
          </a:xfrm>
          <a:prstGeom prst="rect">
            <a:avLst/>
          </a:prstGeom>
          <a:gradFill rotWithShape="0">
            <a:gsLst>
              <a:gs pos="0">
                <a:srgbClr val="00175E"/>
              </a:gs>
              <a:gs pos="100000">
                <a:srgbClr val="0033CC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FFFF"/>
                </a:solidFill>
              </a:rPr>
              <a:t>DC-Automate </a:t>
            </a:r>
            <a:r>
              <a:rPr lang="en-GB" dirty="0">
                <a:solidFill>
                  <a:srgbClr val="FFFFFF"/>
                </a:solidFill>
              </a:rPr>
              <a:t>DAL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685800" y="2034952"/>
            <a:ext cx="762000" cy="1066800"/>
          </a:xfrm>
          <a:prstGeom prst="line">
            <a:avLst/>
          </a:prstGeom>
          <a:noFill/>
          <a:ln w="28440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76375" y="2339752"/>
            <a:ext cx="914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Reboot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01888" y="1501552"/>
            <a:ext cx="1196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Start/Stop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280275" y="1196752"/>
            <a:ext cx="1143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Snapshot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865688" y="1577752"/>
            <a:ext cx="15509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Import/Export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260725" y="2111152"/>
            <a:ext cx="1803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Backup/Restore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44475" y="1577752"/>
            <a:ext cx="8651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Create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839075" y="2354040"/>
            <a:ext cx="9636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Destroy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881688" y="2339752"/>
            <a:ext cx="7381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Move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981200" y="2796952"/>
            <a:ext cx="76200" cy="304800"/>
          </a:xfrm>
          <a:prstGeom prst="line">
            <a:avLst/>
          </a:prstGeom>
          <a:noFill/>
          <a:ln w="28440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895600" y="1882552"/>
            <a:ext cx="1588" cy="1219200"/>
          </a:xfrm>
          <a:prstGeom prst="line">
            <a:avLst/>
          </a:prstGeom>
          <a:noFill/>
          <a:ln w="28440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114800" y="2492152"/>
            <a:ext cx="1588" cy="609600"/>
          </a:xfrm>
          <a:prstGeom prst="line">
            <a:avLst/>
          </a:prstGeom>
          <a:noFill/>
          <a:ln w="28440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6704013" y="1577752"/>
            <a:ext cx="1146175" cy="1447800"/>
          </a:xfrm>
          <a:prstGeom prst="line">
            <a:avLst/>
          </a:prstGeom>
          <a:noFill/>
          <a:ln w="28440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7008813" y="2720752"/>
            <a:ext cx="841375" cy="457200"/>
          </a:xfrm>
          <a:prstGeom prst="line">
            <a:avLst/>
          </a:prstGeom>
          <a:noFill/>
          <a:ln w="28440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6170613" y="2644552"/>
            <a:ext cx="79375" cy="381000"/>
          </a:xfrm>
          <a:prstGeom prst="line">
            <a:avLst/>
          </a:prstGeom>
          <a:noFill/>
          <a:ln w="28440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486400" y="1958752"/>
            <a:ext cx="1588" cy="1143000"/>
          </a:xfrm>
          <a:prstGeom prst="line">
            <a:avLst/>
          </a:prstGeom>
          <a:noFill/>
          <a:ln w="28440">
            <a:solidFill>
              <a:srgbClr val="CC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44752"/>
            <a:ext cx="1590675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616352"/>
            <a:ext cx="74295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006752"/>
            <a:ext cx="914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68344" y="5013176"/>
            <a:ext cx="1095375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371600" y="3787552"/>
            <a:ext cx="1588" cy="533400"/>
          </a:xfrm>
          <a:prstGeom prst="line">
            <a:avLst/>
          </a:prstGeom>
          <a:noFill/>
          <a:ln w="28440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286000" y="3787552"/>
            <a:ext cx="1588" cy="1143000"/>
          </a:xfrm>
          <a:prstGeom prst="line">
            <a:avLst/>
          </a:prstGeom>
          <a:noFill/>
          <a:ln w="28440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3275856" y="3717032"/>
            <a:ext cx="1587" cy="381000"/>
          </a:xfrm>
          <a:prstGeom prst="line">
            <a:avLst/>
          </a:prstGeom>
          <a:noFill/>
          <a:ln w="28440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5791200" y="3711352"/>
            <a:ext cx="1588" cy="381000"/>
          </a:xfrm>
          <a:prstGeom prst="line">
            <a:avLst/>
          </a:prstGeom>
          <a:noFill/>
          <a:ln w="28440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8001000" y="3711352"/>
            <a:ext cx="1588" cy="381000"/>
          </a:xfrm>
          <a:prstGeom prst="line">
            <a:avLst/>
          </a:prstGeom>
          <a:noFill/>
          <a:ln w="28440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7010400" y="3711352"/>
            <a:ext cx="1588" cy="1371600"/>
          </a:xfrm>
          <a:prstGeom prst="line">
            <a:avLst/>
          </a:prstGeom>
          <a:noFill/>
          <a:ln w="28440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4876800" y="3787552"/>
            <a:ext cx="1588" cy="914400"/>
          </a:xfrm>
          <a:prstGeom prst="line">
            <a:avLst/>
          </a:prstGeom>
          <a:noFill/>
          <a:ln w="28440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441" name="Picture 3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5082952"/>
            <a:ext cx="828675" cy="665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42" name="Picture 3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3848" y="5661248"/>
            <a:ext cx="1090613" cy="388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6491288" y="5503640"/>
            <a:ext cx="906462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Hypervisor</a:t>
            </a:r>
          </a:p>
        </p:txBody>
      </p:sp>
      <p:pic>
        <p:nvPicPr>
          <p:cNvPr id="17444" name="Picture 3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71800" y="4077072"/>
            <a:ext cx="12192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46" name="Picture 3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4930552"/>
            <a:ext cx="1238250" cy="98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48" name="Picture 4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96136" y="5877272"/>
            <a:ext cx="1520577" cy="504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08304" y="4221088"/>
            <a:ext cx="1428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48064" y="4221088"/>
            <a:ext cx="1345878" cy="44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47664" y="4869160"/>
            <a:ext cx="1943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740352" y="5877272"/>
            <a:ext cx="1143000" cy="53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advTm="1024"/>
  <p:timing>
    <p:tnLst>
      <p:par>
        <p:cTn id="1" dur="indefinite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Challenges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1000"/>
              </a:lnSpc>
            </a:pPr>
            <a:r>
              <a:rPr lang="en-GB" sz="2000"/>
              <a:t>End-users need instant availability of IT resource.</a:t>
            </a:r>
          </a:p>
          <a:p>
            <a:pPr lvl="1">
              <a:lnSpc>
                <a:spcPct val="81000"/>
              </a:lnSpc>
            </a:pPr>
            <a:r>
              <a:rPr lang="en-GB" sz="2000"/>
              <a:t>Remote IT managers, software developers, system administrators, project managers… all rely on IT helpdesk for datacenter resources. It should be possible to provision new virtual resources within minutes (storage, network &amp; processing capacity).</a:t>
            </a:r>
          </a:p>
          <a:p>
            <a:pPr>
              <a:lnSpc>
                <a:spcPct val="81000"/>
              </a:lnSpc>
            </a:pPr>
            <a:r>
              <a:rPr lang="en-GB" sz="2000"/>
              <a:t>Capacity planning manual today.</a:t>
            </a:r>
          </a:p>
          <a:p>
            <a:pPr lvl="1">
              <a:lnSpc>
                <a:spcPct val="81000"/>
              </a:lnSpc>
            </a:pPr>
            <a:r>
              <a:rPr lang="en-GB" sz="2000"/>
              <a:t>Planning of centralized datacenter IT resources happens manual today. Very hard &amp; time consuming to allocate resources to internal or external End-Users.</a:t>
            </a:r>
          </a:p>
          <a:p>
            <a:pPr>
              <a:lnSpc>
                <a:spcPct val="81000"/>
              </a:lnSpc>
            </a:pPr>
            <a:r>
              <a:rPr lang="en-GB" sz="2000"/>
              <a:t>Chargeback to internal and external customers too difficult</a:t>
            </a:r>
          </a:p>
          <a:p>
            <a:pPr lvl="1">
              <a:lnSpc>
                <a:spcPct val="81000"/>
              </a:lnSpc>
            </a:pPr>
            <a:r>
              <a:rPr lang="en-GB" sz="2000"/>
              <a:t>Very hard to perform correct chargeback to internal customers (business units, projects) and external customers (e.g. for service providers).</a:t>
            </a:r>
          </a:p>
          <a:p>
            <a:pPr>
              <a:lnSpc>
                <a:spcPct val="81000"/>
              </a:lnSpc>
            </a:pPr>
            <a:r>
              <a:rPr lang="en-GB" sz="2000"/>
              <a:t>IT staff overloaded with repetitive provisioning tasks</a:t>
            </a:r>
          </a:p>
          <a:p>
            <a:pPr lvl="1">
              <a:lnSpc>
                <a:spcPct val="81000"/>
              </a:lnSpc>
            </a:pPr>
            <a:r>
              <a:rPr lang="en-GB" sz="2000"/>
              <a:t>Highly qualified 3rd level engineers are overloaded with provisioning of new servers and applications and daily management tasks instead of focussing on their core role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What if you could…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Offload you senior engineers and delegate their repetitive tasks to helpdesk employees</a:t>
            </a:r>
          </a:p>
          <a:p>
            <a:endParaRPr lang="en-GB"/>
          </a:p>
          <a:p>
            <a:r>
              <a:rPr lang="en-GB"/>
              <a:t>Allow technical end-users to build their own virtual environment based on assigned virtual capacity</a:t>
            </a:r>
          </a:p>
          <a:p>
            <a:endParaRPr lang="en-GB"/>
          </a:p>
          <a:p>
            <a:r>
              <a:rPr lang="en-GB"/>
              <a:t>Allow non-technical end-users to provision new applications based on assigned credits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/>
              <a:t>DC-Automate </a:t>
            </a:r>
            <a:r>
              <a:rPr lang="en-GB" sz="3200" dirty="0"/>
              <a:t>Management Model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1412776"/>
            <a:ext cx="2143125" cy="2047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2209800" y="1641376"/>
            <a:ext cx="1890713" cy="121920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Datacenter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Model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FFFFFF"/>
                </a:solidFill>
              </a:rPr>
              <a:t>(like ERP)‏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2133600" y="4994176"/>
            <a:ext cx="2133600" cy="1123950"/>
          </a:xfrm>
          <a:prstGeom prst="ellipse">
            <a:avLst/>
          </a:prstGeom>
          <a:solidFill>
            <a:srgbClr val="0033CC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FFFFFF"/>
                </a:solidFill>
              </a:rPr>
              <a:t>DAL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FFFFFF"/>
                </a:solidFill>
              </a:rPr>
              <a:t>Knowledge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FFFFFF"/>
                </a:solidFill>
              </a:rPr>
              <a:t>(=system plugins)‏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241576"/>
            <a:ext cx="1282700" cy="1223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28600" y="2784376"/>
            <a:ext cx="1336675" cy="930275"/>
          </a:xfrm>
          <a:prstGeom prst="rect">
            <a:avLst/>
          </a:pr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Operator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GUI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(CC)‏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28600" y="4003576"/>
            <a:ext cx="1336675" cy="930275"/>
          </a:xfrm>
          <a:prstGeom prst="rect">
            <a:avLst/>
          </a:pr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User 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Q-Portal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</a:rPr>
              <a:t>(VPDC)‏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1676400" y="2782789"/>
            <a:ext cx="685800" cy="536575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1676400" y="2935189"/>
            <a:ext cx="838200" cy="1527175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733800" y="2784376"/>
            <a:ext cx="228600" cy="4572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3886200" y="4306789"/>
            <a:ext cx="304800" cy="536575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734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8184" y="5157192"/>
            <a:ext cx="828675" cy="665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35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84168" y="4077072"/>
            <a:ext cx="1066800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2160" y="3429000"/>
            <a:ext cx="14478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37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80312" y="5229200"/>
            <a:ext cx="1143000" cy="53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1676400" y="3317776"/>
            <a:ext cx="685800" cy="1676400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676400" y="4460776"/>
            <a:ext cx="609600" cy="609600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192338" y="4308376"/>
            <a:ext cx="13620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0000"/>
                </a:solidFill>
              </a:rPr>
              <a:t>Start Action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870075" y="3012976"/>
            <a:ext cx="1600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Update Model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937000" y="4460776"/>
            <a:ext cx="120768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00"/>
                </a:solidFill>
              </a:rPr>
              <a:t>Framework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029200" y="4308376"/>
            <a:ext cx="609600" cy="2286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5029200" y="4079776"/>
            <a:ext cx="609600" cy="1588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5029200" y="3620989"/>
            <a:ext cx="533400" cy="307975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4953000" y="2477989"/>
            <a:ext cx="762000" cy="688975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4953000" y="4536976"/>
            <a:ext cx="609600" cy="5334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308304" y="4005064"/>
            <a:ext cx="1428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04248" y="5949280"/>
            <a:ext cx="1345878" cy="44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092280" y="4653136"/>
            <a:ext cx="1943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Clouds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DC-Automate can be used to quickly create a custom cloud solution.</a:t>
            </a:r>
          </a:p>
          <a:p>
            <a:r>
              <a:rPr lang="en-US" dirty="0" smtClean="0"/>
              <a:t>We can integrate with all possible systems</a:t>
            </a:r>
          </a:p>
          <a:p>
            <a:pPr lvl="1"/>
            <a:r>
              <a:rPr lang="en-US" dirty="0" smtClean="0"/>
              <a:t>All Servers &amp; </a:t>
            </a:r>
            <a:r>
              <a:rPr lang="en-US" dirty="0" err="1" smtClean="0"/>
              <a:t>Hypvervisors</a:t>
            </a:r>
            <a:endParaRPr lang="en-US" dirty="0" smtClean="0"/>
          </a:p>
          <a:p>
            <a:pPr lvl="1"/>
            <a:r>
              <a:rPr lang="en-US" dirty="0" smtClean="0"/>
              <a:t>All Storage Systems</a:t>
            </a:r>
          </a:p>
          <a:p>
            <a:pPr lvl="1"/>
            <a:r>
              <a:rPr lang="en-US" dirty="0" smtClean="0"/>
              <a:t>All Network Systems</a:t>
            </a:r>
          </a:p>
          <a:p>
            <a:pPr lvl="1"/>
            <a:r>
              <a:rPr lang="en-US" dirty="0" smtClean="0"/>
              <a:t>All Automation &amp; Provisioning Frameworks</a:t>
            </a:r>
          </a:p>
          <a:p>
            <a:pPr lvl="1"/>
            <a:r>
              <a:rPr lang="en-US" dirty="0" smtClean="0"/>
              <a:t>All Billing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A-Server - 2010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A-Server</a:t>
            </a:r>
            <a:endParaRPr lang="nl-NL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ECA213"/>
                </a:solidFill>
              </a:rPr>
              <a:t>Private Cloud builder </a:t>
            </a:r>
            <a:r>
              <a:rPr lang="nl-BE" dirty="0"/>
              <a:t>for </a:t>
            </a:r>
            <a:r>
              <a:rPr lang="nl-BE" dirty="0" smtClean="0"/>
              <a:t>ISV’s &amp; Service providers</a:t>
            </a:r>
            <a:endParaRPr lang="nl-BE" dirty="0"/>
          </a:p>
          <a:p>
            <a:r>
              <a:rPr lang="nl-BE" dirty="0" smtClean="0"/>
              <a:t>Offices </a:t>
            </a:r>
            <a:r>
              <a:rPr lang="nl-BE" dirty="0"/>
              <a:t>in </a:t>
            </a:r>
            <a:r>
              <a:rPr lang="nl-BE" dirty="0">
                <a:solidFill>
                  <a:srgbClr val="ECA213"/>
                </a:solidFill>
              </a:rPr>
              <a:t>Belgium, USA, India &amp; Egypt</a:t>
            </a:r>
          </a:p>
          <a:p>
            <a:r>
              <a:rPr lang="nl-BE" dirty="0"/>
              <a:t>Team </a:t>
            </a:r>
            <a:r>
              <a:rPr lang="nl-BE" dirty="0">
                <a:solidFill>
                  <a:srgbClr val="ECA213"/>
                </a:solidFill>
              </a:rPr>
              <a:t>15 years experience</a:t>
            </a:r>
            <a:r>
              <a:rPr lang="nl-BE" dirty="0"/>
              <a:t> in datacenters &amp; storage</a:t>
            </a:r>
          </a:p>
          <a:p>
            <a:r>
              <a:rPr lang="nl-BE" dirty="0"/>
              <a:t>Delivering Worldwide</a:t>
            </a:r>
            <a:r>
              <a:rPr lang="nl-BE" dirty="0">
                <a:solidFill>
                  <a:srgbClr val="ECA213"/>
                </a:solidFill>
              </a:rPr>
              <a:t> ready to go clouds!</a:t>
            </a:r>
          </a:p>
          <a:p>
            <a:endParaRPr lang="nl-BE" dirty="0">
              <a:solidFill>
                <a:srgbClr val="ECA213"/>
              </a:solidFill>
            </a:endParaRPr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A-Server - 2010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DC-Automate has been used to create following products.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196752"/>
            <a:ext cx="8685213" cy="5184775"/>
          </a:xfrm>
        </p:spPr>
        <p:txBody>
          <a:bodyPr/>
          <a:lstStyle/>
          <a:p>
            <a:r>
              <a:rPr lang="en-US" dirty="0" smtClean="0"/>
              <a:t>DAAS.com (Q4)</a:t>
            </a:r>
          </a:p>
          <a:p>
            <a:pPr lvl="1"/>
            <a:r>
              <a:rPr lang="en-US" dirty="0" smtClean="0"/>
              <a:t>Competing solution with Amazon but more advanced </a:t>
            </a:r>
            <a:br>
              <a:rPr lang="en-US" dirty="0" smtClean="0"/>
            </a:br>
            <a:r>
              <a:rPr lang="en-US" dirty="0" smtClean="0"/>
              <a:t>and more reliable.</a:t>
            </a:r>
            <a:endParaRPr lang="en-US" dirty="0" smtClean="0"/>
          </a:p>
          <a:p>
            <a:r>
              <a:rPr lang="en-US" dirty="0" smtClean="0"/>
              <a:t>Smart Style </a:t>
            </a:r>
            <a:r>
              <a:rPr lang="en-US" dirty="0" smtClean="0"/>
              <a:t>Office</a:t>
            </a:r>
            <a:endParaRPr lang="en-US" dirty="0" smtClean="0"/>
          </a:p>
          <a:p>
            <a:pPr lvl="1"/>
            <a:r>
              <a:rPr lang="en-US" dirty="0" smtClean="0"/>
              <a:t>Private cloud solution for SMB market in US</a:t>
            </a:r>
            <a:endParaRPr lang="en-US" dirty="0" smtClean="0"/>
          </a:p>
          <a:p>
            <a:r>
              <a:rPr lang="en-US" dirty="0" err="1" smtClean="0"/>
              <a:t>Amplidata</a:t>
            </a:r>
            <a:r>
              <a:rPr lang="en-US" dirty="0" smtClean="0"/>
              <a:t> (OEM)</a:t>
            </a:r>
          </a:p>
          <a:p>
            <a:pPr lvl="1"/>
            <a:r>
              <a:rPr lang="en-US" dirty="0" smtClean="0"/>
              <a:t>Unbreakable Storage System</a:t>
            </a:r>
          </a:p>
          <a:p>
            <a:r>
              <a:rPr lang="en-US" dirty="0" err="1" smtClean="0"/>
              <a:t>Racktivity</a:t>
            </a:r>
            <a:r>
              <a:rPr lang="en-US" dirty="0" smtClean="0"/>
              <a:t> (OEM)</a:t>
            </a:r>
          </a:p>
          <a:p>
            <a:pPr lvl="1"/>
            <a:r>
              <a:rPr lang="en-US" dirty="0" smtClean="0"/>
              <a:t>Power &amp; Uptime management for datacenters</a:t>
            </a:r>
          </a:p>
          <a:p>
            <a:pPr lvl="2"/>
            <a:r>
              <a:rPr lang="en-US" dirty="0" smtClean="0"/>
              <a:t>combination of hardware &amp; software </a:t>
            </a:r>
            <a:br>
              <a:rPr lang="en-US" dirty="0" smtClean="0"/>
            </a:br>
            <a:r>
              <a:rPr lang="en-US" dirty="0" smtClean="0"/>
              <a:t>   to save </a:t>
            </a:r>
            <a:r>
              <a:rPr lang="en-US" dirty="0" err="1" smtClean="0"/>
              <a:t>upto</a:t>
            </a:r>
            <a:r>
              <a:rPr lang="en-US" dirty="0" smtClean="0"/>
              <a:t> 80% of power in datacenters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A-Server - 2010</a:t>
            </a:r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359"/>
          <a:stretch/>
        </p:blipFill>
        <p:spPr>
          <a:xfrm>
            <a:off x="179512" y="3284984"/>
            <a:ext cx="3246395" cy="33515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1116033"/>
            <a:ext cx="885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SmartStyle Office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is a </a:t>
            </a:r>
            <a:r>
              <a:rPr lang="en-US" sz="4000" b="1" dirty="0" smtClean="0">
                <a:solidFill>
                  <a:srgbClr val="FFC000"/>
                </a:solidFill>
              </a:rPr>
              <a:t>virtualisation</a:t>
            </a:r>
            <a:endParaRPr 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13" y="1744941"/>
            <a:ext cx="892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rgbClr val="92D050"/>
                </a:solidFill>
              </a:rPr>
              <a:t>turnkey</a:t>
            </a:r>
            <a:r>
              <a:rPr lang="en-US" sz="5400" dirty="0" smtClean="0">
                <a:solidFill>
                  <a:srgbClr val="92D050"/>
                </a:solidFill>
              </a:rPr>
              <a:t>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solution with tightly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1152" y="2700209"/>
            <a:ext cx="745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rgbClr val="00B0F0"/>
                </a:solidFill>
              </a:rPr>
              <a:t>integrated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and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1352" y="3516095"/>
            <a:ext cx="5652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to increase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2797" y="4378459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the IT capacity and productivity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3361" y="5004465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SMBs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Style Office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5316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9849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The simple and </a:t>
            </a:r>
            <a:r>
              <a:rPr lang="en-US" sz="3600" b="1" dirty="0" smtClean="0">
                <a:solidFill>
                  <a:srgbClr val="FFC000"/>
                </a:solidFill>
              </a:rPr>
              <a:t>intuitive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</a:rPr>
              <a:t>design</a:t>
            </a:r>
            <a:endParaRPr lang="en-US" sz="3600" dirty="0" smtClean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5448"/>
          <a:stretch/>
        </p:blipFill>
        <p:spPr bwMode="auto">
          <a:xfrm>
            <a:off x="1619672" y="3717032"/>
            <a:ext cx="6054613" cy="2780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782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moment you </a:t>
            </a:r>
            <a:r>
              <a:rPr lang="en-US" sz="3600" b="1" dirty="0" smtClean="0">
                <a:solidFill>
                  <a:srgbClr val="00B0F0"/>
                </a:solidFill>
              </a:rPr>
              <a:t>plug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it 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768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servers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desktops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from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745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allows you to </a:t>
            </a:r>
            <a:r>
              <a:rPr lang="en-US" sz="3600" b="1" dirty="0" smtClean="0">
                <a:solidFill>
                  <a:srgbClr val="92D050"/>
                </a:solidFill>
              </a:rPr>
              <a:t>create</a:t>
            </a:r>
            <a:r>
              <a:rPr lang="en-US" sz="3600" dirty="0" smtClean="0">
                <a:solidFill>
                  <a:srgbClr val="92D050"/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virtual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Style Office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5444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272734923"/>
              </p:ext>
            </p:extLst>
          </p:nvPr>
        </p:nvGraphicFramePr>
        <p:xfrm>
          <a:off x="4788024" y="3125192"/>
          <a:ext cx="391209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209" y="851773"/>
            <a:ext cx="36582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C000"/>
                </a:solidFill>
              </a:rPr>
              <a:t>Create </a:t>
            </a:r>
            <a:endParaRPr lang="en-US" sz="88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8904" y="1427837"/>
            <a:ext cx="7087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irtual servers, virtual desktops and smart clients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360870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8" y="4581128"/>
            <a:ext cx="246697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Style Office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2291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83262"/>
            <a:ext cx="248602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6545" y="836712"/>
            <a:ext cx="36134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92D050"/>
                </a:solidFill>
              </a:rPr>
              <a:t>Manage</a:t>
            </a:r>
            <a:endParaRPr lang="en-US" sz="88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9922" y="1412776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IT environments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797366449"/>
              </p:ext>
            </p:extLst>
          </p:nvPr>
        </p:nvGraphicFramePr>
        <p:xfrm>
          <a:off x="1619672" y="26053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1656184" cy="325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36912"/>
            <a:ext cx="200025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597996"/>
            <a:ext cx="22383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Style Office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2332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9286"/>
            <a:ext cx="1870893" cy="2275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2632695" cy="77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812" y="915234"/>
            <a:ext cx="39437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F0"/>
                </a:solidFill>
              </a:rPr>
              <a:t>Monitor</a:t>
            </a: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7520" y="1052736"/>
            <a:ext cx="4693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IT activity and performance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698967448"/>
              </p:ext>
            </p:extLst>
          </p:nvPr>
        </p:nvGraphicFramePr>
        <p:xfrm>
          <a:off x="780256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176"/>
          <a:stretch/>
        </p:blipFill>
        <p:spPr bwMode="auto">
          <a:xfrm>
            <a:off x="5222048" y="2636912"/>
            <a:ext cx="2230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50" y="5181922"/>
            <a:ext cx="2585912" cy="83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Style Office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9428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2" descr="movie-screensh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16000"/>
            <a:ext cx="9144000" cy="5797550"/>
          </a:xfrm>
          <a:prstGeom prst="rect">
            <a:avLst/>
          </a:prstGeom>
          <a:noFill/>
        </p:spPr>
      </p:pic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95288" y="246063"/>
            <a:ext cx="8075612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49263">
              <a:lnSpc>
                <a:spcPct val="93000"/>
              </a:lnSpc>
              <a:buClr>
                <a:srgbClr val="FFFFFF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>
                <a:solidFill>
                  <a:srgbClr val="4D4D4D"/>
                </a:solidFill>
                <a:cs typeface="Arial" pitchFamily="34" charset="0"/>
              </a:rPr>
              <a:t>DAAS.com: Turnkey Solution</a:t>
            </a:r>
          </a:p>
        </p:txBody>
      </p:sp>
      <p:pic>
        <p:nvPicPr>
          <p:cNvPr id="324612" name="Picture 4" descr="dropshadow-vpd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1316038"/>
            <a:ext cx="2592388" cy="1536700"/>
          </a:xfrm>
          <a:prstGeom prst="rect">
            <a:avLst/>
          </a:prstGeom>
          <a:noFill/>
        </p:spPr>
      </p:pic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25" y="1387475"/>
            <a:ext cx="2284413" cy="1211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</p:spTree>
  </p:cSld>
  <p:clrMapOvr>
    <a:masterClrMapping/>
  </p:clrMapOvr>
  <p:transition advTm="15872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 txBox="1">
            <a:spLocks noGrp="1"/>
          </p:cNvSpPr>
          <p:nvPr/>
        </p:nvSpPr>
        <p:spPr bwMode="auto">
          <a:xfrm>
            <a:off x="3124200" y="668655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NL" sz="1000" b="1">
                <a:solidFill>
                  <a:schemeClr val="bg1"/>
                </a:solidFill>
              </a:rPr>
              <a:t>A-Server - 2009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381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9460" name="Titel 4"/>
          <p:cNvSpPr>
            <a:spLocks/>
          </p:cNvSpPr>
          <p:nvPr/>
        </p:nvSpPr>
        <p:spPr bwMode="auto">
          <a:xfrm>
            <a:off x="496888" y="0"/>
            <a:ext cx="79327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nl-BE" sz="3200" b="1">
                <a:solidFill>
                  <a:srgbClr val="4D4D4D"/>
                </a:solidFill>
              </a:rPr>
              <a:t>DAAS.com Product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79400" y="1412875"/>
            <a:ext cx="8864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solidFill>
                  <a:srgbClr val="ECA213"/>
                </a:solidFill>
              </a:rPr>
              <a:t>Advanced </a:t>
            </a:r>
            <a:r>
              <a:rPr lang="en-US" sz="2500" b="1" dirty="0" smtClean="0">
                <a:solidFill>
                  <a:srgbClr val="4D4D4D"/>
                </a:solidFill>
              </a:rPr>
              <a:t>Flash GUI</a:t>
            </a:r>
          </a:p>
          <a:p>
            <a:pPr marL="271463" indent="-271463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solidFill>
                  <a:srgbClr val="ECA213"/>
                </a:solidFill>
              </a:rPr>
              <a:t>Auto-provisioning</a:t>
            </a:r>
            <a:r>
              <a:rPr lang="en-US" sz="2500" b="1" dirty="0" smtClean="0">
                <a:solidFill>
                  <a:srgbClr val="4D4D4D"/>
                </a:solidFill>
              </a:rPr>
              <a:t> </a:t>
            </a:r>
            <a:r>
              <a:rPr lang="en-US" sz="2500" b="1" dirty="0">
                <a:solidFill>
                  <a:srgbClr val="4D4D4D"/>
                </a:solidFill>
              </a:rPr>
              <a:t>of </a:t>
            </a:r>
            <a:r>
              <a:rPr lang="en-US" sz="2500" b="1" dirty="0" err="1">
                <a:solidFill>
                  <a:srgbClr val="4D4D4D"/>
                </a:solidFill>
              </a:rPr>
              <a:t>VM’s</a:t>
            </a:r>
            <a:r>
              <a:rPr lang="en-US" sz="2500" b="1" dirty="0">
                <a:solidFill>
                  <a:srgbClr val="4D4D4D"/>
                </a:solidFill>
              </a:rPr>
              <a:t>, Storage &amp; </a:t>
            </a:r>
            <a:r>
              <a:rPr lang="en-US" sz="2500" b="1" dirty="0" smtClean="0">
                <a:solidFill>
                  <a:srgbClr val="4D4D4D"/>
                </a:solidFill>
              </a:rPr>
              <a:t>Networking</a:t>
            </a:r>
            <a:endParaRPr lang="en-US" sz="2500" b="1" dirty="0">
              <a:solidFill>
                <a:srgbClr val="4D4D4D"/>
              </a:solidFill>
            </a:endParaRPr>
          </a:p>
          <a:p>
            <a:pPr marL="271463" indent="-271463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solidFill>
                  <a:srgbClr val="ECA213"/>
                </a:solidFill>
              </a:rPr>
              <a:t>Unbreakable Storage</a:t>
            </a:r>
            <a:r>
              <a:rPr lang="en-US" sz="2500" b="1" dirty="0" smtClean="0">
                <a:solidFill>
                  <a:srgbClr val="4D4D4D"/>
                </a:solidFill>
              </a:rPr>
              <a:t> Architecture</a:t>
            </a:r>
          </a:p>
          <a:p>
            <a:pPr marL="271463" indent="-271463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solidFill>
                  <a:srgbClr val="ECA213"/>
                </a:solidFill>
              </a:rPr>
              <a:t>Self-Healing</a:t>
            </a:r>
            <a:r>
              <a:rPr lang="en-US" sz="2500" b="1" dirty="0" smtClean="0">
                <a:solidFill>
                  <a:srgbClr val="4D4D4D"/>
                </a:solidFill>
              </a:rPr>
              <a:t> Capabilities &amp; DR</a:t>
            </a:r>
          </a:p>
          <a:p>
            <a:pPr marL="271463" indent="-271463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solidFill>
                  <a:srgbClr val="ECA213"/>
                </a:solidFill>
              </a:rPr>
              <a:t>Scalability</a:t>
            </a:r>
            <a:r>
              <a:rPr lang="en-US" sz="2500" b="1" dirty="0" smtClean="0">
                <a:solidFill>
                  <a:srgbClr val="4D4D4D"/>
                </a:solidFill>
              </a:rPr>
              <a:t> of Resources</a:t>
            </a:r>
          </a:p>
          <a:p>
            <a:pPr marL="271463" indent="-271463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solidFill>
                  <a:srgbClr val="4D4D4D"/>
                </a:solidFill>
              </a:rPr>
              <a:t>Extensive </a:t>
            </a:r>
            <a:r>
              <a:rPr lang="en-US" sz="2500" b="1" dirty="0" smtClean="0">
                <a:solidFill>
                  <a:srgbClr val="ECA213"/>
                </a:solidFill>
              </a:rPr>
              <a:t>API’s</a:t>
            </a:r>
          </a:p>
          <a:p>
            <a:pPr marL="271463" indent="-271463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solidFill>
                  <a:srgbClr val="ECA213"/>
                </a:solidFill>
              </a:rPr>
              <a:t>Built in Monitoring</a:t>
            </a:r>
          </a:p>
          <a:p>
            <a:pPr marL="271463" indent="-271463">
              <a:lnSpc>
                <a:spcPct val="14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500" b="1" dirty="0" smtClean="0">
                <a:solidFill>
                  <a:srgbClr val="ECA213"/>
                </a:solidFill>
              </a:rPr>
              <a:t>And tons of extra features</a:t>
            </a:r>
            <a:endParaRPr lang="en-US" sz="2500" b="1" dirty="0">
              <a:solidFill>
                <a:srgbClr val="ECA2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A-server </a:t>
            </a:r>
            <a:r>
              <a:rPr lang="en-US" dirty="0" smtClean="0"/>
              <a:t>is born out of </a:t>
            </a:r>
            <a:r>
              <a:rPr lang="en-US" dirty="0" err="1" smtClean="0"/>
              <a:t>Incubaid</a:t>
            </a:r>
            <a:endParaRPr lang="en-GB" dirty="0" smtClean="0"/>
          </a:p>
        </p:txBody>
      </p:sp>
      <p:sp>
        <p:nvSpPr>
          <p:cNvPr id="120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79400" y="1052537"/>
            <a:ext cx="8685213" cy="5184775"/>
          </a:xfrm>
        </p:spPr>
        <p:txBody>
          <a:bodyPr/>
          <a:lstStyle/>
          <a:p>
            <a:r>
              <a:rPr lang="en-US" sz="2000" dirty="0" smtClean="0"/>
              <a:t>Success Stories</a:t>
            </a:r>
          </a:p>
          <a:p>
            <a:pPr lvl="1"/>
            <a:r>
              <a:rPr lang="en-US" sz="1800" dirty="0" err="1" smtClean="0"/>
              <a:t>Dedigate</a:t>
            </a:r>
            <a:r>
              <a:rPr lang="en-US" sz="1800" dirty="0" smtClean="0"/>
              <a:t> (2000) -&gt; Sold to </a:t>
            </a:r>
            <a:r>
              <a:rPr lang="en-US" sz="1800" dirty="0" err="1" smtClean="0"/>
              <a:t>Terremark</a:t>
            </a:r>
            <a:r>
              <a:rPr lang="en-US" sz="1800" dirty="0" smtClean="0"/>
              <a:t> in 2005: complex hosting</a:t>
            </a:r>
          </a:p>
          <a:p>
            <a:pPr lvl="1"/>
            <a:r>
              <a:rPr lang="en-US" sz="1800" dirty="0" err="1" smtClean="0"/>
              <a:t>Hostbasket</a:t>
            </a:r>
            <a:r>
              <a:rPr lang="en-US" sz="1800" dirty="0" smtClean="0"/>
              <a:t> (2000) -&gt; Sold to </a:t>
            </a:r>
            <a:r>
              <a:rPr lang="en-US" sz="1800" dirty="0" err="1" smtClean="0"/>
              <a:t>Telenet</a:t>
            </a:r>
            <a:r>
              <a:rPr lang="en-US" sz="1800" dirty="0" smtClean="0"/>
              <a:t> in 2004: SMB hosting</a:t>
            </a:r>
          </a:p>
          <a:p>
            <a:pPr lvl="1"/>
            <a:r>
              <a:rPr lang="en-US" sz="1800" dirty="0" smtClean="0"/>
              <a:t>DCT (2002) -&gt; Sold to Symantec in 2005 : CAS storage system</a:t>
            </a:r>
          </a:p>
          <a:p>
            <a:pPr lvl="1"/>
            <a:r>
              <a:rPr lang="en-US" sz="1800" dirty="0" err="1" smtClean="0"/>
              <a:t>Virtualbox</a:t>
            </a:r>
            <a:r>
              <a:rPr lang="en-US" sz="1800" dirty="0" smtClean="0"/>
              <a:t> -&gt; Sold to SUN in 2008 : Hypervisor</a:t>
            </a:r>
          </a:p>
          <a:p>
            <a:pPr lvl="1"/>
            <a:r>
              <a:rPr lang="en-US" sz="1800" dirty="0" err="1" smtClean="0"/>
              <a:t>Qlayer</a:t>
            </a:r>
            <a:r>
              <a:rPr lang="en-US" sz="1800" dirty="0" smtClean="0"/>
              <a:t> (2005) -&gt; Sold to SUN in 2009 : Cloud System</a:t>
            </a:r>
          </a:p>
          <a:p>
            <a:r>
              <a:rPr lang="en-US" sz="2000" dirty="0" smtClean="0"/>
              <a:t>Active Companies Today</a:t>
            </a:r>
          </a:p>
          <a:p>
            <a:pPr lvl="1"/>
            <a:r>
              <a:rPr lang="en-US" sz="1800" dirty="0" smtClean="0"/>
              <a:t>A-server (2005) -&gt; HQ in India, active in US, Europe &amp; Egypt</a:t>
            </a:r>
            <a:br>
              <a:rPr lang="en-US" sz="1800" dirty="0" smtClean="0"/>
            </a:br>
            <a:r>
              <a:rPr lang="en-US" sz="1800" dirty="0" smtClean="0"/>
              <a:t>		Cloud company competing with Amazon,</a:t>
            </a:r>
            <a:br>
              <a:rPr lang="en-US" sz="1800" dirty="0" smtClean="0"/>
            </a:br>
            <a:r>
              <a:rPr lang="en-US" sz="1800" dirty="0" smtClean="0"/>
              <a:t>		Creator of SSO (Private Cloud Solution for SMB companies)</a:t>
            </a:r>
          </a:p>
          <a:p>
            <a:pPr lvl="1"/>
            <a:r>
              <a:rPr lang="en-US" sz="1800" dirty="0" err="1" smtClean="0"/>
              <a:t>Racktivity</a:t>
            </a:r>
            <a:r>
              <a:rPr lang="en-US" sz="1800" dirty="0" smtClean="0"/>
              <a:t> </a:t>
            </a:r>
            <a:r>
              <a:rPr lang="en-US" sz="1800" dirty="0" smtClean="0"/>
              <a:t>(2008) -&gt; improve update and power consumption in datacenters</a:t>
            </a:r>
          </a:p>
          <a:p>
            <a:pPr lvl="1"/>
            <a:r>
              <a:rPr lang="en-US" sz="1800" dirty="0" err="1" smtClean="0"/>
              <a:t>Dacentec</a:t>
            </a:r>
            <a:r>
              <a:rPr lang="en-US" sz="1800" dirty="0" smtClean="0"/>
              <a:t> (2009) -&gt; ultra green datacenter in US</a:t>
            </a:r>
          </a:p>
          <a:p>
            <a:pPr marL="366309" lvl="1" indent="0" algn="ctr">
              <a:buNone/>
            </a:pPr>
            <a:r>
              <a:rPr lang="en-US" sz="1800" dirty="0" smtClean="0"/>
              <a:t>			(</a:t>
            </a:r>
            <a:r>
              <a:rPr lang="en-US" sz="1800" dirty="0" smtClean="0"/>
              <a:t>next to </a:t>
            </a:r>
            <a:r>
              <a:rPr lang="en-US" sz="1800" dirty="0" err="1" smtClean="0"/>
              <a:t>google</a:t>
            </a:r>
            <a:r>
              <a:rPr lang="en-US" sz="1800" dirty="0" smtClean="0"/>
              <a:t> datacenter in north Carolina).</a:t>
            </a:r>
          </a:p>
          <a:p>
            <a:r>
              <a:rPr lang="en-US" sz="2000" dirty="0" err="1" smtClean="0"/>
              <a:t>Incubaid</a:t>
            </a:r>
            <a:r>
              <a:rPr lang="en-US" sz="2000" dirty="0" smtClean="0"/>
              <a:t> main activity is high tech (IT) mainly focused around datacenters &amp; infrastructure software.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695B2C-124C-4119-A1AA-F498162E58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729" y="6664325"/>
            <a:ext cx="2894542" cy="152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Amplidata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4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Cloud computing Pyramid</a:t>
            </a:r>
            <a:endParaRPr lang="nl-NL" smtClean="0"/>
          </a:p>
        </p:txBody>
      </p:sp>
      <p:pic>
        <p:nvPicPr>
          <p:cNvPr id="78851" name="Picture 3" descr="cloud_stac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53" t="8533" b="15657"/>
          <a:stretch>
            <a:fillRect/>
          </a:stretch>
        </p:blipFill>
        <p:spPr bwMode="auto">
          <a:xfrm>
            <a:off x="503964" y="928671"/>
            <a:ext cx="8854382" cy="5643602"/>
          </a:xfrm>
          <a:prstGeom prst="rect">
            <a:avLst/>
          </a:prstGeom>
          <a:noFill/>
        </p:spPr>
      </p:pic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3124200" y="670560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© 2009 – </a:t>
            </a:r>
            <a:r>
              <a:rPr lang="nl-NL" sz="1000" b="1">
                <a:solidFill>
                  <a:schemeClr val="bg1"/>
                </a:solidFill>
              </a:rPr>
              <a:t>Aserver</a:t>
            </a:r>
          </a:p>
        </p:txBody>
      </p:sp>
      <p:pic>
        <p:nvPicPr>
          <p:cNvPr id="5" name="Picture 6" descr="C:\Documents and Settings\Arvid\Desktop\My Local Drive\Events\CloudStorm\CloudStorm Design\Logos\Aserv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857760"/>
            <a:ext cx="1632884" cy="304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A-Server - 2010</a:t>
            </a:r>
            <a:endParaRPr lang="nl-NL" dirty="0"/>
          </a:p>
        </p:txBody>
      </p:sp>
      <p:sp>
        <p:nvSpPr>
          <p:cNvPr id="244749" name="Rectangle 13"/>
          <p:cNvSpPr>
            <a:spLocks noChangeArrowheads="1"/>
          </p:cNvSpPr>
          <p:nvPr/>
        </p:nvSpPr>
        <p:spPr bwMode="auto">
          <a:xfrm>
            <a:off x="0" y="1196975"/>
            <a:ext cx="9144000" cy="5472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pic>
        <p:nvPicPr>
          <p:cNvPr id="244748" name="Picture 12" descr="iStock_000008491230Small"/>
          <p:cNvPicPr>
            <a:picLocks noChangeAspect="1" noChangeArrowheads="1"/>
          </p:cNvPicPr>
          <p:nvPr/>
        </p:nvPicPr>
        <p:blipFill>
          <a:blip r:embed="rId3"/>
          <a:srcRect r="5957"/>
          <a:stretch>
            <a:fillRect/>
          </a:stretch>
        </p:blipFill>
        <p:spPr bwMode="auto">
          <a:xfrm>
            <a:off x="5159375" y="2420938"/>
            <a:ext cx="3984625" cy="4237037"/>
          </a:xfrm>
          <a:prstGeom prst="rect">
            <a:avLst/>
          </a:prstGeom>
          <a:noFill/>
        </p:spPr>
      </p:pic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685800" y="381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nl-BE">
              <a:cs typeface="Arial" pitchFamily="34" charset="0"/>
            </a:endParaRPr>
          </a:p>
        </p:txBody>
      </p:sp>
      <p:sp>
        <p:nvSpPr>
          <p:cNvPr id="244740" name="Titel 4"/>
          <p:cNvSpPr>
            <a:spLocks/>
          </p:cNvSpPr>
          <p:nvPr/>
        </p:nvSpPr>
        <p:spPr bwMode="auto">
          <a:xfrm>
            <a:off x="496888" y="0"/>
            <a:ext cx="79327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nl-BE" sz="3200" b="1">
                <a:solidFill>
                  <a:srgbClr val="4D4D4D"/>
                </a:solidFill>
              </a:rPr>
              <a:t>Infrastructure as a Service ...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406525" y="16240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nl-BE">
              <a:cs typeface="Arial" pitchFamily="34" charset="0"/>
            </a:endParaRP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755650" y="3338515"/>
            <a:ext cx="5665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2800" b="1" i="1" dirty="0" err="1"/>
              <a:t>Redundant</a:t>
            </a:r>
            <a:r>
              <a:rPr lang="fr-BE" sz="2800" b="1" i="1" dirty="0"/>
              <a:t> </a:t>
            </a:r>
            <a:r>
              <a:rPr lang="fr-BE" sz="2800" b="1" i="1" dirty="0" err="1"/>
              <a:t>Storage</a:t>
            </a:r>
            <a:r>
              <a:rPr lang="fr-BE" sz="2800" b="1" i="1" dirty="0"/>
              <a:t> Architecture</a:t>
            </a:r>
            <a:endParaRPr lang="nl-NL" sz="2400" b="1" i="1" dirty="0"/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1476375" y="2417763"/>
            <a:ext cx="2190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3200" b="1" i="1" dirty="0" err="1"/>
              <a:t>Scalability</a:t>
            </a:r>
            <a:endParaRPr lang="nl-NL" sz="3200" b="1" i="1" dirty="0"/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395288" y="4206885"/>
            <a:ext cx="45831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3200" b="1" i="1" dirty="0"/>
              <a:t>Control Panels &amp; </a:t>
            </a:r>
            <a:r>
              <a:rPr lang="fr-BE" sz="3200" b="1" i="1" dirty="0" err="1"/>
              <a:t>API’s</a:t>
            </a:r>
            <a:endParaRPr lang="nl-NL" sz="3200" b="1" i="1" dirty="0"/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973263" y="5094303"/>
            <a:ext cx="238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3000" b="1" i="1" dirty="0" err="1"/>
              <a:t>Self-Healing</a:t>
            </a:r>
            <a:endParaRPr lang="nl-NL" sz="3000" b="1" i="1" dirty="0"/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323850" y="1628775"/>
            <a:ext cx="48291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2600" b="1" i="1"/>
              <a:t>Datacenter Auto Provisioning</a:t>
            </a:r>
            <a:endParaRPr lang="nl-NL" sz="26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smtClean="0"/>
              <a:t>A-Server - 2010</a:t>
            </a:r>
            <a:endParaRPr lang="nl-NL" dirty="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685800" y="381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nl-BE">
              <a:cs typeface="Arial" pitchFamily="34" charset="0"/>
            </a:endParaRPr>
          </a:p>
        </p:txBody>
      </p:sp>
      <p:sp>
        <p:nvSpPr>
          <p:cNvPr id="216067" name="Titel 4"/>
          <p:cNvSpPr>
            <a:spLocks/>
          </p:cNvSpPr>
          <p:nvPr/>
        </p:nvSpPr>
        <p:spPr bwMode="auto">
          <a:xfrm>
            <a:off x="496888" y="0"/>
            <a:ext cx="79327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nl-BE" sz="3200" b="1" dirty="0" smtClean="0">
                <a:solidFill>
                  <a:srgbClr val="4D4D4D"/>
                </a:solidFill>
              </a:rPr>
              <a:t>Public clouds will not suit all ... </a:t>
            </a:r>
            <a:endParaRPr lang="nl-BE" sz="3200" b="1" dirty="0">
              <a:solidFill>
                <a:srgbClr val="4D4D4D"/>
              </a:solidFill>
            </a:endParaRP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143000" y="1371600"/>
            <a:ext cx="595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nl-BE">
              <a:cs typeface="Arial" pitchFamily="34" charset="0"/>
            </a:endParaRP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1406525" y="13604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nl-BE">
              <a:cs typeface="Arial" pitchFamily="34" charset="0"/>
            </a:endParaRP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66713" y="1497013"/>
            <a:ext cx="4637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2800" b="1" i="1"/>
              <a:t>Service Level Agreement?</a:t>
            </a:r>
            <a:endParaRPr lang="nl-NL" sz="2800" b="1" i="1"/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5599472" y="3691598"/>
            <a:ext cx="354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2800" b="1" i="1" dirty="0" err="1" smtClean="0"/>
              <a:t>Disaster</a:t>
            </a:r>
            <a:r>
              <a:rPr lang="fr-BE" sz="2800" b="1" i="1" dirty="0" smtClean="0"/>
              <a:t> </a:t>
            </a:r>
            <a:r>
              <a:rPr lang="fr-BE" sz="2800" b="1" i="1" dirty="0" err="1" smtClean="0"/>
              <a:t>Recovery</a:t>
            </a:r>
            <a:r>
              <a:rPr lang="fr-BE" sz="2800" b="1" i="1" dirty="0" smtClean="0"/>
              <a:t>?</a:t>
            </a:r>
            <a:endParaRPr lang="nl-NL" sz="2800" b="1" i="1" dirty="0"/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5003800" y="4953000"/>
            <a:ext cx="389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2400" b="1" i="1"/>
              <a:t>Where is my data stored?</a:t>
            </a:r>
            <a:endParaRPr lang="nl-NL" sz="2400" b="1" i="1"/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900113" y="2936875"/>
            <a:ext cx="180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2800" b="1" i="1"/>
              <a:t>Security?</a:t>
            </a:r>
            <a:endParaRPr lang="nl-NL" sz="2800" b="1" i="1"/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328613" y="4376738"/>
            <a:ext cx="2298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4000" b="1" i="1"/>
              <a:t>Control?</a:t>
            </a:r>
            <a:endParaRPr lang="nl-NL" sz="4000" b="1" i="1"/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585913" y="5745163"/>
            <a:ext cx="2914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3200" b="1" i="1"/>
              <a:t>Performance?</a:t>
            </a:r>
            <a:endParaRPr lang="nl-NL" sz="3200" b="1" i="1"/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5999163" y="1946275"/>
            <a:ext cx="2894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BE" sz="4000" b="1" i="1"/>
              <a:t>Reliability?</a:t>
            </a:r>
            <a:endParaRPr lang="nl-NL" sz="4000" b="1" i="1"/>
          </a:p>
        </p:txBody>
      </p:sp>
      <p:pic>
        <p:nvPicPr>
          <p:cNvPr id="216081" name="Picture 17" descr="questionma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2276475"/>
            <a:ext cx="2625725" cy="3408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Cloud Computing Evolution</a:t>
            </a:r>
          </a:p>
        </p:txBody>
      </p:sp>
      <p:sp>
        <p:nvSpPr>
          <p:cNvPr id="230408" name="Freeform 8"/>
          <p:cNvSpPr>
            <a:spLocks/>
          </p:cNvSpPr>
          <p:nvPr/>
        </p:nvSpPr>
        <p:spPr bwMode="auto">
          <a:xfrm>
            <a:off x="466725" y="2133600"/>
            <a:ext cx="8482013" cy="3590925"/>
          </a:xfrm>
          <a:custGeom>
            <a:avLst/>
            <a:gdLst/>
            <a:ahLst/>
            <a:cxnLst>
              <a:cxn ang="0">
                <a:pos x="311" y="2209"/>
              </a:cxn>
              <a:cxn ang="0">
                <a:pos x="311" y="2222"/>
              </a:cxn>
              <a:cxn ang="0">
                <a:pos x="2175" y="1970"/>
              </a:cxn>
              <a:cxn ang="0">
                <a:pos x="3871" y="1374"/>
              </a:cxn>
              <a:cxn ang="0">
                <a:pos x="5343" y="0"/>
              </a:cxn>
            </a:cxnLst>
            <a:rect l="0" t="0" r="r" b="b"/>
            <a:pathLst>
              <a:path w="5343" h="2262">
                <a:moveTo>
                  <a:pt x="311" y="2209"/>
                </a:moveTo>
                <a:cubicBezTo>
                  <a:pt x="311" y="2211"/>
                  <a:pt x="0" y="2262"/>
                  <a:pt x="311" y="2222"/>
                </a:cubicBezTo>
                <a:cubicBezTo>
                  <a:pt x="622" y="2182"/>
                  <a:pt x="1582" y="2111"/>
                  <a:pt x="2175" y="1970"/>
                </a:cubicBezTo>
                <a:cubicBezTo>
                  <a:pt x="2768" y="1829"/>
                  <a:pt x="3343" y="1702"/>
                  <a:pt x="3871" y="1374"/>
                </a:cubicBezTo>
                <a:cubicBezTo>
                  <a:pt x="4399" y="1046"/>
                  <a:pt x="5036" y="286"/>
                  <a:pt x="5343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466725" y="4797425"/>
            <a:ext cx="1225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Hardware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In Racks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1763713" y="4076700"/>
            <a:ext cx="1555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SLA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Servers (*) &amp;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3348038" y="4124325"/>
            <a:ext cx="14700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chemeClr val="accent2"/>
                </a:solidFill>
              </a:rPr>
              <a:t>Abstracted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Virtual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Datacenter</a:t>
            </a:r>
          </a:p>
          <a:p>
            <a:pPr algn="ctr"/>
            <a:endParaRPr lang="en-US">
              <a:solidFill>
                <a:schemeClr val="accent2"/>
              </a:solidFill>
            </a:endParaRPr>
          </a:p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045075" y="3894138"/>
            <a:ext cx="14700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chemeClr val="accent2"/>
                </a:solidFill>
              </a:rPr>
              <a:t>Abstracted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APPS</a:t>
            </a:r>
          </a:p>
          <a:p>
            <a:pPr algn="ctr"/>
            <a:endParaRPr lang="en-US">
              <a:solidFill>
                <a:schemeClr val="accent2"/>
              </a:solidFill>
            </a:endParaRPr>
          </a:p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6269038" y="2530475"/>
            <a:ext cx="14700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u="sng">
                <a:solidFill>
                  <a:schemeClr val="accent2"/>
                </a:solidFill>
              </a:rPr>
              <a:t>Abstracted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Services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(Storage,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DB, …)</a:t>
            </a:r>
          </a:p>
          <a:p>
            <a:pPr algn="ctr"/>
            <a:endParaRPr lang="en-US" sz="1600">
              <a:solidFill>
                <a:schemeClr val="accent2"/>
              </a:solidFill>
            </a:endParaRPr>
          </a:p>
          <a:p>
            <a:pPr algn="ctr"/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7235825" y="1628775"/>
            <a:ext cx="180022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Software Development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 Cloud</a:t>
            </a:r>
            <a:endParaRPr lang="en-US" sz="1600">
              <a:solidFill>
                <a:schemeClr val="accent2"/>
              </a:solidFill>
            </a:endParaRPr>
          </a:p>
          <a:p>
            <a:pPr algn="ctr"/>
            <a:endParaRPr lang="en-US" sz="1600">
              <a:solidFill>
                <a:schemeClr val="accent2"/>
              </a:solidFill>
            </a:endParaRPr>
          </a:p>
          <a:p>
            <a:pPr algn="ctr"/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>
            <a:off x="962025" y="5445125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17" name="Line 17"/>
          <p:cNvSpPr>
            <a:spLocks noChangeShapeType="1"/>
          </p:cNvSpPr>
          <p:nvPr/>
        </p:nvSpPr>
        <p:spPr bwMode="auto">
          <a:xfrm>
            <a:off x="4067175" y="5013325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18" name="Line 18"/>
          <p:cNvSpPr>
            <a:spLocks noChangeShapeType="1"/>
          </p:cNvSpPr>
          <p:nvPr/>
        </p:nvSpPr>
        <p:spPr bwMode="auto">
          <a:xfrm>
            <a:off x="5837238" y="4470400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19" name="Line 19"/>
          <p:cNvSpPr>
            <a:spLocks noChangeShapeType="1"/>
          </p:cNvSpPr>
          <p:nvPr/>
        </p:nvSpPr>
        <p:spPr bwMode="auto">
          <a:xfrm>
            <a:off x="7132638" y="3683000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0" name="Line 20"/>
          <p:cNvSpPr>
            <a:spLocks noChangeShapeType="1"/>
          </p:cNvSpPr>
          <p:nvPr/>
        </p:nvSpPr>
        <p:spPr bwMode="auto">
          <a:xfrm>
            <a:off x="8243888" y="2636838"/>
            <a:ext cx="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1" name="Line 21"/>
          <p:cNvSpPr>
            <a:spLocks noChangeShapeType="1"/>
          </p:cNvSpPr>
          <p:nvPr/>
        </p:nvSpPr>
        <p:spPr bwMode="auto">
          <a:xfrm>
            <a:off x="395288" y="6308725"/>
            <a:ext cx="8424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2" name="Line 22"/>
          <p:cNvSpPr>
            <a:spLocks noChangeShapeType="1"/>
          </p:cNvSpPr>
          <p:nvPr/>
        </p:nvSpPr>
        <p:spPr bwMode="auto">
          <a:xfrm flipV="1">
            <a:off x="468313" y="1700213"/>
            <a:ext cx="0" cy="4751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539750" y="1700213"/>
            <a:ext cx="184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LEVEL OF</a:t>
            </a:r>
          </a:p>
          <a:p>
            <a:r>
              <a:rPr lang="en-US">
                <a:solidFill>
                  <a:schemeClr val="tx1"/>
                </a:solidFill>
              </a:rPr>
              <a:t>ABSTRACTION</a:t>
            </a:r>
          </a:p>
        </p:txBody>
      </p: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8101013" y="58054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30425" name="Line 25"/>
          <p:cNvSpPr>
            <a:spLocks noChangeShapeType="1"/>
          </p:cNvSpPr>
          <p:nvPr/>
        </p:nvSpPr>
        <p:spPr bwMode="auto">
          <a:xfrm>
            <a:off x="2700338" y="2708275"/>
            <a:ext cx="29511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3327400" y="22240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3622675" y="1916113"/>
            <a:ext cx="16700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Disconnected</a:t>
            </a:r>
          </a:p>
          <a:p>
            <a:r>
              <a:rPr lang="en-US" b="0">
                <a:solidFill>
                  <a:schemeClr val="tx1"/>
                </a:solidFill>
              </a:rPr>
              <a:t>From Reality</a:t>
            </a:r>
          </a:p>
          <a:p>
            <a:endParaRPr lang="en-US" b="0">
              <a:solidFill>
                <a:schemeClr val="tx1"/>
              </a:solidFill>
            </a:endParaRPr>
          </a:p>
          <a:p>
            <a:r>
              <a:rPr lang="en-US" b="0">
                <a:solidFill>
                  <a:schemeClr val="tx1"/>
                </a:solidFill>
              </a:rPr>
              <a:t>Need For ERP</a:t>
            </a:r>
          </a:p>
          <a:p>
            <a:r>
              <a:rPr lang="en-US" b="0">
                <a:solidFill>
                  <a:schemeClr val="tx1"/>
                </a:solidFill>
              </a:rPr>
              <a:t>Approach.</a:t>
            </a:r>
          </a:p>
        </p:txBody>
      </p:sp>
      <p:sp>
        <p:nvSpPr>
          <p:cNvPr id="230428" name="Line 28"/>
          <p:cNvSpPr>
            <a:spLocks noChangeShapeType="1"/>
          </p:cNvSpPr>
          <p:nvPr/>
        </p:nvSpPr>
        <p:spPr bwMode="auto">
          <a:xfrm>
            <a:off x="2700338" y="2708275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29" name="Line 29"/>
          <p:cNvSpPr>
            <a:spLocks noChangeShapeType="1"/>
          </p:cNvSpPr>
          <p:nvPr/>
        </p:nvSpPr>
        <p:spPr bwMode="auto">
          <a:xfrm>
            <a:off x="2555875" y="5245100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0430" name="Rectangle 30"/>
          <p:cNvSpPr>
            <a:spLocks noChangeArrowheads="1"/>
          </p:cNvSpPr>
          <p:nvPr/>
        </p:nvSpPr>
        <p:spPr bwMode="auto">
          <a:xfrm rot="-437702">
            <a:off x="500063" y="5597525"/>
            <a:ext cx="431800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31" name="Text Box 31"/>
          <p:cNvSpPr txBox="1">
            <a:spLocks noChangeArrowheads="1"/>
          </p:cNvSpPr>
          <p:nvPr/>
        </p:nvSpPr>
        <p:spPr bwMode="auto">
          <a:xfrm>
            <a:off x="7885113" y="3284538"/>
            <a:ext cx="100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rgbClr val="008000"/>
                </a:solidFill>
              </a:rPr>
              <a:t>e.g. Google</a:t>
            </a:r>
          </a:p>
          <a:p>
            <a:r>
              <a:rPr lang="en-US" sz="1200" b="0">
                <a:solidFill>
                  <a:srgbClr val="008000"/>
                </a:solidFill>
              </a:rPr>
              <a:t>APP Engine</a:t>
            </a:r>
          </a:p>
        </p:txBody>
      </p: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6732588" y="4365625"/>
            <a:ext cx="14033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rgbClr val="008000"/>
                </a:solidFill>
              </a:rPr>
              <a:t>e.g. Amazon,</a:t>
            </a:r>
          </a:p>
          <a:p>
            <a:r>
              <a:rPr lang="en-US" sz="1200" b="0">
                <a:solidFill>
                  <a:srgbClr val="008000"/>
                </a:solidFill>
              </a:rPr>
              <a:t>Nirvanix, </a:t>
            </a:r>
            <a:br>
              <a:rPr lang="en-US" sz="1200" b="0">
                <a:solidFill>
                  <a:srgbClr val="008000"/>
                </a:solidFill>
              </a:rPr>
            </a:br>
            <a:r>
              <a:rPr lang="en-US" sz="1200" b="0">
                <a:solidFill>
                  <a:srgbClr val="008000"/>
                </a:solidFill>
              </a:rPr>
              <a:t>SUN, EMC Mozy,</a:t>
            </a:r>
          </a:p>
          <a:p>
            <a:r>
              <a:rPr lang="en-US" sz="1200" b="0">
                <a:solidFill>
                  <a:srgbClr val="008000"/>
                </a:solidFill>
              </a:rPr>
              <a:t>Mosso, Oracle, …</a:t>
            </a:r>
          </a:p>
          <a:p>
            <a:endParaRPr lang="en-US" sz="1200" b="0">
              <a:solidFill>
                <a:srgbClr val="008000"/>
              </a:solidFill>
            </a:endParaRPr>
          </a:p>
        </p:txBody>
      </p:sp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5364163" y="4941888"/>
            <a:ext cx="12493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rgbClr val="008000"/>
                </a:solidFill>
              </a:rPr>
              <a:t>e.g. Rightscale,</a:t>
            </a:r>
            <a:br>
              <a:rPr lang="en-US" sz="1200" b="0">
                <a:solidFill>
                  <a:srgbClr val="008000"/>
                </a:solidFill>
              </a:rPr>
            </a:br>
            <a:r>
              <a:rPr lang="en-US" sz="1200" b="0">
                <a:solidFill>
                  <a:srgbClr val="008000"/>
                </a:solidFill>
              </a:rPr>
              <a:t>GigaSpaces, …</a:t>
            </a:r>
          </a:p>
          <a:p>
            <a:endParaRPr lang="en-US" sz="1200" b="0">
              <a:solidFill>
                <a:srgbClr val="008000"/>
              </a:solidFill>
            </a:endParaRPr>
          </a:p>
        </p:txBody>
      </p:sp>
      <p:sp>
        <p:nvSpPr>
          <p:cNvPr id="230434" name="Text Box 34"/>
          <p:cNvSpPr txBox="1">
            <a:spLocks noChangeArrowheads="1"/>
          </p:cNvSpPr>
          <p:nvPr/>
        </p:nvSpPr>
        <p:spPr bwMode="auto">
          <a:xfrm>
            <a:off x="611188" y="6497638"/>
            <a:ext cx="1203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tx1"/>
                </a:solidFill>
              </a:rPr>
              <a:t>(*) could be virtual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dirty="0"/>
              <a:t>Requirements </a:t>
            </a:r>
            <a:r>
              <a:rPr lang="en-GB" sz="3200" b="0" dirty="0" smtClean="0"/>
              <a:t/>
            </a:r>
            <a:br>
              <a:rPr lang="en-GB" sz="3200" b="0" dirty="0" smtClean="0"/>
            </a:br>
            <a:r>
              <a:rPr lang="en-GB" sz="3200" b="0" dirty="0" smtClean="0"/>
              <a:t>IAAS = Infrastructure As A Service</a:t>
            </a:r>
            <a:endParaRPr lang="en-GB" sz="3200" b="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340768"/>
            <a:ext cx="8685213" cy="5184775"/>
          </a:xfrm>
          <a:ln/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100% agility (change in minutes)‏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Customers </a:t>
            </a:r>
            <a:r>
              <a:rPr lang="en-GB" sz="2000" dirty="0"/>
              <a:t>can self manage &amp; deploy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ERP alike System </a:t>
            </a:r>
            <a:r>
              <a:rPr lang="en-GB" sz="2000" dirty="0"/>
              <a:t>Mgmt </a:t>
            </a:r>
            <a:r>
              <a:rPr lang="en-GB" sz="2000" dirty="0" smtClean="0"/>
              <a:t>Approach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automated </a:t>
            </a:r>
            <a:r>
              <a:rPr lang="en-GB" sz="2000" dirty="0"/>
              <a:t>capacity planning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charge back mechanism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infrastructure neutral 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/>
              <a:t>works on top of any server, network, </a:t>
            </a:r>
            <a:br>
              <a:rPr lang="en-GB" sz="1600" dirty="0"/>
            </a:br>
            <a:r>
              <a:rPr lang="en-GB" sz="1600" dirty="0"/>
              <a:t>storage, virtualization system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multi tenant &amp; resell capabilities</a:t>
            </a:r>
          </a:p>
          <a:p>
            <a:pPr lvl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/>
              <a:t>multiple levels of service providers sells</a:t>
            </a:r>
            <a:br>
              <a:rPr lang="en-GB" sz="1600" dirty="0"/>
            </a:br>
            <a:r>
              <a:rPr lang="en-GB" sz="1600" dirty="0"/>
              <a:t>into other service providers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62763" y="1412776"/>
            <a:ext cx="83185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935788" y="1955701"/>
            <a:ext cx="694719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rgbClr val="FF0000"/>
                </a:solidFill>
              </a:rPr>
              <a:t>4</a:t>
            </a:r>
            <a:r>
              <a:rPr lang="en-GB" sz="2000" dirty="0" smtClean="0">
                <a:solidFill>
                  <a:srgbClr val="FF0000"/>
                </a:solidFill>
              </a:rPr>
              <a:t>0</a:t>
            </a:r>
            <a:r>
              <a:rPr lang="en-GB" sz="200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020272" y="2492896"/>
            <a:ext cx="547687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FF0000"/>
                </a:solidFill>
              </a:rPr>
              <a:t>0%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948264" y="3040558"/>
            <a:ext cx="68897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rgbClr val="FF0000"/>
                </a:solidFill>
              </a:rPr>
              <a:t>50</a:t>
            </a:r>
            <a:r>
              <a:rPr lang="en-GB" sz="200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948264" y="3616622"/>
            <a:ext cx="6889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948264" y="4120678"/>
            <a:ext cx="6889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FF0000"/>
                </a:solidFill>
              </a:rPr>
              <a:t>10%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935788" y="5056782"/>
            <a:ext cx="6889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0000"/>
                </a:solidFill>
              </a:rPr>
              <a:t>10%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096000" y="1528663"/>
            <a:ext cx="1588" cy="4724400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443663" y="5810398"/>
            <a:ext cx="1890712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F0000"/>
                </a:solidFill>
              </a:rPr>
              <a:t>State Of Market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F0000"/>
                </a:solidFill>
              </a:rPr>
              <a:t>And Technology.</a:t>
            </a:r>
          </a:p>
        </p:txBody>
      </p:sp>
    </p:spTree>
  </p:cSld>
  <p:clrMapOvr>
    <a:masterClrMapping/>
  </p:clrMapOvr>
  <p:transition advTm="192512"/>
  <p:timing>
    <p:tnLst>
      <p:par>
        <p:cTn id="1" dur="indefinite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/>
              <a:t>Learn From Warehouses &amp; ERP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705225" y="1705446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49688" y="1848321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94150" y="1991196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138613" y="2134071"/>
            <a:ext cx="649287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283075" y="2276946"/>
            <a:ext cx="649288" cy="158273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8313" y="2492846"/>
            <a:ext cx="1135062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REALITY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 rot="16200000">
            <a:off x="4193381" y="2701603"/>
            <a:ext cx="865187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Pallets</a:t>
            </a:r>
          </a:p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racks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 rot="16200000">
            <a:off x="5040313" y="2240434"/>
            <a:ext cx="2016125" cy="936625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Measure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Monitor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(e.g. RFID)‏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95288" y="1484784"/>
            <a:ext cx="8497887" cy="25209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95288" y="4121621"/>
            <a:ext cx="8497887" cy="17557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12775" y="5158259"/>
            <a:ext cx="992188" cy="352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MODEL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 rot="16200000">
            <a:off x="1727994" y="2312665"/>
            <a:ext cx="2016125" cy="792163"/>
          </a:xfrm>
          <a:prstGeom prst="rect">
            <a:avLst/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Warehouse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Employees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Execute Actions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051050" y="4366096"/>
            <a:ext cx="1295400" cy="1223963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Workflow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Engine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5364163" y="4293071"/>
            <a:ext cx="1295400" cy="1223963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FFFFFF"/>
                </a:solidFill>
                <a:cs typeface="Arial" charset="0"/>
              </a:rPr>
              <a:t>Complete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FFFFFF"/>
                </a:solidFill>
                <a:cs typeface="Arial" charset="0"/>
              </a:rPr>
              <a:t>Expandable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FFFFFF"/>
                </a:solidFill>
                <a:cs typeface="Arial" charset="0"/>
              </a:rPr>
              <a:t>ERP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FFFFFF"/>
                </a:solidFill>
                <a:cs typeface="Arial" charset="0"/>
              </a:rPr>
              <a:t>System</a:t>
            </a:r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3708400" y="4366096"/>
            <a:ext cx="1152525" cy="126523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0 w 21600"/>
              <a:gd name="T5" fmla="*/ 2800 h 21600"/>
              <a:gd name="T6" fmla="*/ 3468 w 21600"/>
              <a:gd name="T7" fmla="*/ 0 h 21600"/>
              <a:gd name="T8" fmla="*/ 21653 w 21600"/>
              <a:gd name="T9" fmla="*/ 18828 h 21600"/>
              <a:gd name="T10" fmla="*/ 19954 w 21600"/>
              <a:gd name="T11" fmla="*/ 20214 h 21600"/>
              <a:gd name="T12" fmla="*/ 18256 w 21600"/>
              <a:gd name="T13" fmla="*/ 21628 h 21600"/>
              <a:gd name="T14" fmla="*/ 19954 w 21600"/>
              <a:gd name="T15" fmla="*/ 1428 h 21600"/>
              <a:gd name="T16" fmla="*/ 18256 w 21600"/>
              <a:gd name="T17" fmla="*/ 2800 h 21600"/>
              <a:gd name="T18" fmla="*/ 1645 w 21600"/>
              <a:gd name="T19" fmla="*/ 1428 h 21600"/>
              <a:gd name="T20" fmla="*/ 21600 w 21600"/>
              <a:gd name="T21" fmla="*/ 0 h 21600"/>
              <a:gd name="T22" fmla="*/ 10800 w 21600"/>
              <a:gd name="T23" fmla="*/ 0 h 21600"/>
              <a:gd name="T24" fmla="*/ 0 w 21600"/>
              <a:gd name="T25" fmla="*/ 10800 h 21600"/>
              <a:gd name="T26" fmla="*/ 21600 w 21600"/>
              <a:gd name="T27" fmla="*/ 10800 h 21600"/>
              <a:gd name="T28" fmla="*/ 1645 w 21600"/>
              <a:gd name="T29" fmla="*/ 4171 h 21600"/>
              <a:gd name="T30" fmla="*/ 16522 w 21600"/>
              <a:gd name="T31" fmla="*/ 17314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Processes</a:t>
            </a:r>
          </a:p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>
                <a:solidFill>
                  <a:srgbClr val="000000"/>
                </a:solidFill>
                <a:cs typeface="Arial" charset="0"/>
              </a:rPr>
              <a:t>Knowledge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395288" y="5950421"/>
            <a:ext cx="8497887" cy="3587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95288" y="5950421"/>
            <a:ext cx="8455025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Interfaces to External World: SOAP, EDI, …    + Communication to 3e parties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2700338" y="3789834"/>
            <a:ext cx="1587" cy="5746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5868988" y="3716809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3203575" y="3789834"/>
            <a:ext cx="2305050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 flipV="1">
            <a:off x="3201988" y="2780184"/>
            <a:ext cx="434975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 flipV="1">
            <a:off x="5002213" y="2780184"/>
            <a:ext cx="434975" cy="476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4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4356571"/>
            <a:ext cx="1198563" cy="1217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65" name="Line 25"/>
          <p:cNvSpPr>
            <a:spLocks noChangeShapeType="1"/>
          </p:cNvSpPr>
          <p:nvPr/>
        </p:nvSpPr>
        <p:spPr bwMode="auto">
          <a:xfrm flipH="1">
            <a:off x="7161213" y="4966171"/>
            <a:ext cx="434975" cy="1588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7164388" y="5194771"/>
            <a:ext cx="1374775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Customer</a:t>
            </a:r>
          </a:p>
          <a:p>
            <a:pPr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Asks Action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 rot="16200000">
            <a:off x="6298406" y="4687565"/>
            <a:ext cx="1330325" cy="363538"/>
          </a:xfrm>
          <a:prstGeom prst="rect">
            <a:avLst/>
          </a:prstGeom>
          <a:solidFill>
            <a:srgbClr val="2AA0A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FFFF"/>
                </a:solidFill>
                <a:cs typeface="Arial" charset="0"/>
              </a:rPr>
              <a:t>Interface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SSLIDESOUND" val=""/>
</p:tagLst>
</file>

<file path=ppt/theme/theme1.xml><?xml version="1.0" encoding="utf-8"?>
<a:theme xmlns:a="http://schemas.openxmlformats.org/drawingml/2006/main" name="aserver new">
  <a:themeElements>
    <a:clrScheme name="aserver 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erver 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erver 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rver 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rver 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rver 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rver 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erver 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rver 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rver 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rver 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rver 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rver 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erver 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7124</TotalTime>
  <Words>1048</Words>
  <Application>Microsoft Office PowerPoint</Application>
  <PresentationFormat>On-screen Show (4:3)</PresentationFormat>
  <Paragraphs>331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aserver new</vt:lpstr>
      <vt:lpstr>3_Default Design</vt:lpstr>
      <vt:lpstr>1_Custom Design</vt:lpstr>
      <vt:lpstr>A-server</vt:lpstr>
      <vt:lpstr>A-Server</vt:lpstr>
      <vt:lpstr>A-server is born out of Incubaid</vt:lpstr>
      <vt:lpstr>Cloud computing Pyramid</vt:lpstr>
      <vt:lpstr>Slide 5</vt:lpstr>
      <vt:lpstr>Slide 6</vt:lpstr>
      <vt:lpstr>Cloud Computing Evolution</vt:lpstr>
      <vt:lpstr>Requirements  IAAS = Infrastructure As A Service</vt:lpstr>
      <vt:lpstr>Learn From Warehouses &amp; ERP</vt:lpstr>
      <vt:lpstr>Generation 1 Datacenter Staff works directly on infrastructure, little automation, costly to scale</vt:lpstr>
      <vt:lpstr>Generation 2 Datacenter Some workflows automated, Still too labor intensive, not a full ERP</vt:lpstr>
      <vt:lpstr>IAAS Suggested Stack</vt:lpstr>
      <vt:lpstr>DC-Automate Complements</vt:lpstr>
      <vt:lpstr>DC-Automate enabled.</vt:lpstr>
      <vt:lpstr>Datacenter Abstraction Layer</vt:lpstr>
      <vt:lpstr>Challenges</vt:lpstr>
      <vt:lpstr>What if you could…</vt:lpstr>
      <vt:lpstr>DC-Automate Management Model</vt:lpstr>
      <vt:lpstr>Custom Clouds Solution</vt:lpstr>
      <vt:lpstr>DC-Automate has been used to create following products.</vt:lpstr>
      <vt:lpstr>Smart Style Office</vt:lpstr>
      <vt:lpstr>Smart Style Office</vt:lpstr>
      <vt:lpstr>Smart Style Office</vt:lpstr>
      <vt:lpstr>Smart Style Office</vt:lpstr>
      <vt:lpstr>Smart Style Office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maarten</dc:creator>
  <cp:lastModifiedBy>despiegk</cp:lastModifiedBy>
  <cp:revision>151</cp:revision>
  <dcterms:created xsi:type="dcterms:W3CDTF">2008-12-08T10:22:50Z</dcterms:created>
  <dcterms:modified xsi:type="dcterms:W3CDTF">2010-07-22T15:25:11Z</dcterms:modified>
</cp:coreProperties>
</file>