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93" r:id="rId2"/>
    <p:sldId id="394" r:id="rId3"/>
    <p:sldId id="468" r:id="rId4"/>
    <p:sldId id="395" r:id="rId5"/>
    <p:sldId id="469" r:id="rId6"/>
    <p:sldId id="454" r:id="rId7"/>
    <p:sldId id="456" r:id="rId8"/>
    <p:sldId id="457" r:id="rId9"/>
    <p:sldId id="464" r:id="rId10"/>
    <p:sldId id="463" r:id="rId11"/>
    <p:sldId id="465" r:id="rId12"/>
    <p:sldId id="458" r:id="rId13"/>
    <p:sldId id="452" r:id="rId14"/>
    <p:sldId id="396" r:id="rId15"/>
    <p:sldId id="459" r:id="rId16"/>
    <p:sldId id="460" r:id="rId17"/>
    <p:sldId id="467" r:id="rId18"/>
    <p:sldId id="407" r:id="rId19"/>
    <p:sldId id="470" r:id="rId20"/>
  </p:sldIdLst>
  <p:sldSz cx="9144000" cy="6858000" type="screen4x3"/>
  <p:notesSz cx="7102475" cy="10236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21A6DF"/>
    <a:srgbClr val="800040"/>
    <a:srgbClr val="FFFFFF"/>
    <a:srgbClr val="4D4D4D"/>
    <a:srgbClr val="FF6699"/>
    <a:srgbClr val="008080"/>
    <a:srgbClr val="7F7F7F"/>
    <a:srgbClr val="800080"/>
    <a:srgbClr val="CC0000"/>
    <a:srgbClr val="09699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8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88" y="-108"/>
      </p:cViewPr>
      <p:guideLst>
        <p:guide orient="horz" pos="3226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t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4A8CA1E2-5D67-0246-8140-3E76505947FB}" type="datetime1">
              <a:rPr lang="nl-BE"/>
              <a:pPr>
                <a:defRPr/>
              </a:pPr>
              <a:t>11/8/10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b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F056A8EF-8705-8A4C-AB03-CF8B5EDAC0E5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t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09DBFC74-30FE-8F4A-A139-F9808C6784F2}" type="datetime1">
              <a:rPr lang="nl-BE"/>
              <a:pPr>
                <a:defRPr/>
              </a:pPr>
              <a:t>11/8/10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531" tIns="45765" rIns="91531" bIns="45765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862513"/>
            <a:ext cx="5681663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b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2" tIns="47385" rIns="94772" bIns="47385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EC2C4219-544E-4844-8803-8FF699DF78F8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6CECE-6206-7441-9CF0-65A160780119}" type="slidenum">
              <a:rPr lang="nl-BE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63" tIns="47380" rIns="94763" bIns="47380" anchor="b">
            <a:prstTxWarp prst="textNoShape">
              <a:avLst/>
            </a:prstTxWarp>
          </a:bodyPr>
          <a:lstStyle/>
          <a:p>
            <a:pPr algn="r" defTabSz="944563"/>
            <a:fld id="{7EF0F9DA-11D0-4846-BE6D-EF9EF9AF28E5}" type="slidenum">
              <a:rPr lang="nl-BE" sz="1200"/>
              <a:pPr algn="r" defTabSz="944563"/>
              <a:t>13</a:t>
            </a:fld>
            <a:endParaRPr lang="nl-B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8A012-043B-C247-80B0-DC1039F8F20C}" type="slidenum">
              <a:rPr lang="nl-BE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BE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5D471-4B75-E643-ABB5-EA1089449723}" type="slidenum">
              <a:rPr lang="nl-BE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noFill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FF6A6D-50C7-4F47-BC1D-B959276B2246}" type="slidenum">
              <a:rPr lang="nl-NL" smtClean="0"/>
              <a:pPr/>
              <a:t>16</a:t>
            </a:fld>
            <a:endParaRPr lang="nl-NL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0FFE3D-859E-4BB9-A91E-FB8094F8AFA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2" name="Slide Number Placeholder 3"/>
          <p:cNvSpPr txBox="1">
            <a:spLocks noGrp="1"/>
          </p:cNvSpPr>
          <p:nvPr/>
        </p:nvSpPr>
        <p:spPr bwMode="auto">
          <a:xfrm>
            <a:off x="4022725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72" tIns="47385" rIns="94772" bIns="47385" anchor="b">
            <a:prstTxWarp prst="textNoShape">
              <a:avLst/>
            </a:prstTxWarp>
          </a:bodyPr>
          <a:lstStyle/>
          <a:p>
            <a:pPr algn="r" defTabSz="946150"/>
            <a:fld id="{88ED6799-E45B-584D-ACEE-BD23A08B0C7D}" type="slidenum">
              <a:rPr lang="nl-BE" sz="1200"/>
              <a:pPr algn="r" defTabSz="946150"/>
              <a:t>18</a:t>
            </a:fld>
            <a:endParaRPr lang="nl-B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D924A-E335-8D4D-B76F-ECB57E4320FF}" type="slidenum">
              <a:rPr lang="nl-BE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D924A-E335-8D4D-B76F-ECB57E4320FF}" type="slidenum">
              <a:rPr lang="nl-BE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C4219-544E-4844-8803-8FF699DF78F8}" type="slidenum">
              <a:rPr lang="nl-BE" smtClean="0"/>
              <a:pPr>
                <a:defRPr/>
              </a:pPr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624638"/>
            <a:ext cx="9144000" cy="26035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>
              <a:ea typeface="+mn-ea"/>
              <a:cs typeface="+mn-cs"/>
            </a:endParaRPr>
          </a:p>
        </p:txBody>
      </p:sp>
      <p:pic>
        <p:nvPicPr>
          <p:cNvPr id="5" name="Picture 10" descr="racktivity-logo-lightblu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400175"/>
            <a:ext cx="5537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8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3644900"/>
            <a:ext cx="7632700" cy="603250"/>
          </a:xfrm>
        </p:spPr>
        <p:txBody>
          <a:bodyPr/>
          <a:lstStyle>
            <a:lvl1pPr algn="ctr">
              <a:defRPr sz="3600">
                <a:solidFill>
                  <a:srgbClr val="00A9E7"/>
                </a:solidFill>
              </a:defRPr>
            </a:lvl1pPr>
          </a:lstStyle>
          <a:p>
            <a:r>
              <a:rPr lang="nl-NL"/>
              <a:t>Presentation title</a:t>
            </a:r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92600"/>
            <a:ext cx="7058025" cy="5048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4D4D4D"/>
                </a:solidFill>
              </a:defRPr>
            </a:lvl1pPr>
          </a:lstStyle>
          <a:p>
            <a:r>
              <a:rPr lang="nl-NL"/>
              <a:t>Presentation subtitle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59177-C32F-564C-A589-B19028B8799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59765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5B554-B1D4-EC4D-8AB8-62BB6C84ED1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53975"/>
            <a:ext cx="2160587" cy="6072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53975"/>
            <a:ext cx="6329363" cy="6072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4C84C-A373-564B-BCBE-6031C126056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47775"/>
            <a:ext cx="8642350" cy="500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DF035-ECA2-1C44-8135-5996ADF4396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7CA1E-64C2-0D43-8A66-46AB480702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C81B-77CB-D447-B126-4181466F191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62BAC-A501-9D4E-B756-F630A9F488E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67451-66D9-BB44-9E7E-9F9395845B3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3DCFF-1690-8D48-8F8B-82010913CA14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FD1C0-FB72-C34B-96F7-75BD9D44139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62F8-E5F8-6047-9AA8-B701AB45E6B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 userDrawn="1"/>
        </p:nvSpPr>
        <p:spPr bwMode="auto">
          <a:xfrm>
            <a:off x="0" y="947738"/>
            <a:ext cx="9144000" cy="104775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pic>
        <p:nvPicPr>
          <p:cNvPr id="1027" name="Picture 12" descr="racktivity-ppt-header2 copy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3975"/>
            <a:ext cx="68421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22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8D62CD-A4E6-F140-AB5C-AB51FBD9A44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/>
              <a:t>Racktivity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9E7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9E7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9E7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9E7"/>
        </a:buClr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9E7"/>
        </a:buClr>
        <a:buFont typeface="Wingdings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9E7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9E7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9E7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9E7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165350" y="2743200"/>
            <a:ext cx="6521450" cy="38893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>
                <a:solidFill>
                  <a:srgbClr val="21A6DF"/>
                </a:solidFill>
              </a:rPr>
              <a:t>Save Energy  </a:t>
            </a:r>
            <a:r>
              <a:rPr lang="en-US" dirty="0" smtClean="0">
                <a:solidFill>
                  <a:srgbClr val="21A6DF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Improve Uptime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649663"/>
            <a:ext cx="8382000" cy="92233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3600" dirty="0" smtClean="0">
                <a:solidFill>
                  <a:srgbClr val="008000"/>
                </a:solidFill>
              </a:rPr>
              <a:t>Green DC: It’s all about Energy!</a:t>
            </a:r>
            <a:endParaRPr lang="en-US" sz="3600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270500"/>
            <a:ext cx="6527800" cy="825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Annual Energy Cost to Power &amp; Cool – 3 kW Blade Server </a:t>
            </a:r>
            <a:r>
              <a:rPr lang="nl-NL" sz="1800" dirty="0" smtClean="0"/>
              <a:t>(@ PUE 1.6)</a:t>
            </a:r>
            <a:endParaRPr lang="nl-NL" dirty="0" smtClean="0"/>
          </a:p>
        </p:txBody>
      </p:sp>
      <p:sp>
        <p:nvSpPr>
          <p:cNvPr id="26627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26628" name="Slide Number Placeholder 8"/>
          <p:cNvSpPr txBox="1">
            <a:spLocks noGrp="1"/>
          </p:cNvSpPr>
          <p:nvPr/>
        </p:nvSpPr>
        <p:spPr bwMode="auto">
          <a:xfrm>
            <a:off x="7010400" y="6597352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6F927B18-D604-9144-915D-4A62AF1602D9}" type="slidenum">
              <a:rPr lang="nl-NL" sz="1400">
                <a:solidFill>
                  <a:schemeClr val="bg1"/>
                </a:solidFill>
              </a:rPr>
              <a:pPr algn="r"/>
              <a:t>10</a:t>
            </a:fld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064" y="1485354"/>
            <a:ext cx="8280400" cy="467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Annual CO</a:t>
            </a:r>
            <a:r>
              <a:rPr lang="nl-BE" baseline="-25000" dirty="0" smtClean="0"/>
              <a:t>2</a:t>
            </a:r>
            <a:r>
              <a:rPr lang="nl-BE" dirty="0" smtClean="0"/>
              <a:t> Emissions</a:t>
            </a:r>
            <a:endParaRPr lang="nl-NL" dirty="0" smtClean="0"/>
          </a:p>
        </p:txBody>
      </p:sp>
      <p:sp>
        <p:nvSpPr>
          <p:cNvPr id="26627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26628" name="Slide Number Placeholder 8"/>
          <p:cNvSpPr txBox="1">
            <a:spLocks noGrp="1"/>
          </p:cNvSpPr>
          <p:nvPr/>
        </p:nvSpPr>
        <p:spPr bwMode="auto">
          <a:xfrm>
            <a:off x="7010400" y="655320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6F927B18-D604-9144-915D-4A62AF1602D9}" type="slidenum">
              <a:rPr lang="nl-NL" sz="1400">
                <a:solidFill>
                  <a:schemeClr val="bg1"/>
                </a:solidFill>
              </a:rPr>
              <a:pPr algn="r"/>
              <a:t>11</a:t>
            </a:fld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597496"/>
            <a:ext cx="7239000" cy="449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24328" y="2204864"/>
            <a:ext cx="1440160" cy="2448272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6336" y="981670"/>
            <a:ext cx="12954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€20B/yr</a:t>
            </a:r>
            <a:r>
              <a:rPr lang="en-US" dirty="0" smtClean="0"/>
              <a:t>  electricity fees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7162800" y="1905000"/>
            <a:ext cx="228600" cy="304800"/>
          </a:xfrm>
          <a:prstGeom prst="downArrow">
            <a:avLst/>
          </a:prstGeom>
          <a:solidFill>
            <a:srgbClr val="33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Racktivity Solutions</a:t>
            </a:r>
            <a:endParaRPr lang="nl-NL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85720" y="1981200"/>
            <a:ext cx="8629680" cy="3200400"/>
          </a:xfrm>
          <a:prstGeom prst="roundRect">
            <a:avLst>
              <a:gd name="adj" fmla="val 16667"/>
            </a:avLst>
          </a:prstGeom>
          <a:solidFill>
            <a:srgbClr val="00A9E7"/>
          </a:solidFill>
          <a:ln w="9398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89999" tIns="46799" rIns="89999" bIns="46799" anchor="ctr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ENERGY </a:t>
            </a:r>
            <a:r>
              <a:rPr lang="en-US" sz="2800" b="1" dirty="0">
                <a:solidFill>
                  <a:schemeClr val="bg1"/>
                </a:solidFill>
                <a:latin typeface="Verdana" charset="0"/>
              </a:rPr>
              <a:t>&amp; </a:t>
            </a: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UPTIME 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Management Solutions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for 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Data Centers</a:t>
            </a:r>
          </a:p>
        </p:txBody>
      </p:sp>
      <p:sp>
        <p:nvSpPr>
          <p:cNvPr id="30726" name="Footer Placeholder 4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179388" y="6350"/>
            <a:ext cx="7129462" cy="927100"/>
          </a:xfrm>
        </p:spPr>
        <p:txBody>
          <a:bodyPr/>
          <a:lstStyle/>
          <a:p>
            <a:r>
              <a:rPr lang="en-US" sz="2000" dirty="0" smtClean="0"/>
              <a:t>Focus on the Physical Layer of Cloud</a:t>
            </a:r>
            <a:endParaRPr lang="nl-BE" sz="2000" smtClean="0"/>
          </a:p>
        </p:txBody>
      </p:sp>
      <p:sp>
        <p:nvSpPr>
          <p:cNvPr id="32771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32772" name="Content Placeholder 7"/>
          <p:cNvSpPr>
            <a:spLocks noGrp="1"/>
          </p:cNvSpPr>
          <p:nvPr>
            <p:ph idx="4294967295"/>
          </p:nvPr>
        </p:nvSpPr>
        <p:spPr>
          <a:xfrm>
            <a:off x="250825" y="1165225"/>
            <a:ext cx="9001125" cy="5072063"/>
          </a:xfrm>
        </p:spPr>
        <p:txBody>
          <a:bodyPr/>
          <a:lstStyle/>
          <a:p>
            <a:r>
              <a:rPr lang="en-US" sz="1800" dirty="0"/>
              <a:t>Most </a:t>
            </a:r>
            <a:r>
              <a:rPr lang="en-US" sz="1800" dirty="0">
                <a:solidFill>
                  <a:srgbClr val="21A6DF"/>
                </a:solidFill>
              </a:rPr>
              <a:t>IT effort</a:t>
            </a:r>
            <a:r>
              <a:rPr lang="en-US" sz="1800" dirty="0"/>
              <a:t> in the cloud is </a:t>
            </a:r>
            <a:r>
              <a:rPr lang="en-US" sz="1800" dirty="0">
                <a:solidFill>
                  <a:srgbClr val="21A6DF"/>
                </a:solidFill>
              </a:rPr>
              <a:t>focused around upper </a:t>
            </a:r>
            <a:r>
              <a:rPr lang="en-US" sz="1800" dirty="0" smtClean="0">
                <a:solidFill>
                  <a:srgbClr val="21A6DF"/>
                </a:solidFill>
              </a:rPr>
              <a:t>layers</a:t>
            </a:r>
          </a:p>
          <a:p>
            <a:endParaRPr lang="en-US" sz="1800" dirty="0">
              <a:solidFill>
                <a:srgbClr val="21A6DF"/>
              </a:solidFill>
            </a:endParaRPr>
          </a:p>
          <a:p>
            <a:r>
              <a:rPr lang="en-US" sz="1800" dirty="0"/>
              <a:t>Little attention at physical infrastructure layer for </a:t>
            </a:r>
            <a:r>
              <a:rPr lang="en-US" sz="1800" dirty="0">
                <a:solidFill>
                  <a:srgbClr val="21A6DF"/>
                </a:solidFill>
              </a:rPr>
              <a:t>power optimization, automation, </a:t>
            </a:r>
            <a:r>
              <a:rPr lang="en-US" sz="1800" dirty="0" smtClean="0">
                <a:solidFill>
                  <a:srgbClr val="21A6DF"/>
                </a:solidFill>
              </a:rPr>
              <a:t>disaster prevention, </a:t>
            </a:r>
            <a:r>
              <a:rPr lang="en-US" sz="1800" dirty="0">
                <a:solidFill>
                  <a:srgbClr val="21A6DF"/>
                </a:solidFill>
              </a:rPr>
              <a:t>remote control, monitoring, </a:t>
            </a:r>
            <a:r>
              <a:rPr lang="en-US" sz="1800" dirty="0" smtClean="0">
                <a:solidFill>
                  <a:srgbClr val="21A6DF"/>
                </a:solidFill>
              </a:rPr>
              <a:t>recovery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Issues in lowest layer result in large costs and downtime</a:t>
            </a:r>
          </a:p>
        </p:txBody>
      </p:sp>
      <p:sp>
        <p:nvSpPr>
          <p:cNvPr id="32773" name="Slide Number Placeholder 8"/>
          <p:cNvSpPr txBox="1">
            <a:spLocks noGrp="1"/>
          </p:cNvSpPr>
          <p:nvPr/>
        </p:nvSpPr>
        <p:spPr bwMode="auto">
          <a:xfrm>
            <a:off x="7010400" y="65722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7EA474C9-99E9-7541-92B1-62B67B2E2944}" type="slidenum">
              <a:rPr lang="nl-NL" sz="1400">
                <a:solidFill>
                  <a:schemeClr val="bg1"/>
                </a:solidFill>
              </a:rPr>
              <a:pPr algn="r"/>
              <a:t>13</a:t>
            </a:fld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32774" name="Picture 10" descr="racktivity-logo-lightbl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16911">
            <a:off x="7870825" y="5319223"/>
            <a:ext cx="15144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5592501" flipH="1">
            <a:off x="7715250" y="5544648"/>
            <a:ext cx="1285875" cy="285750"/>
          </a:xfrm>
          <a:prstGeom prst="straightConnector1">
            <a:avLst/>
          </a:prstGeom>
          <a:noFill/>
          <a:ln w="41275">
            <a:solidFill>
              <a:srgbClr val="00A9E7"/>
            </a:solidFill>
            <a:round/>
            <a:headEnd type="triangle" w="med" len="med"/>
            <a:tailEnd type="triangle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11" name="Trapezoid 10"/>
          <p:cNvSpPr/>
          <p:nvPr/>
        </p:nvSpPr>
        <p:spPr>
          <a:xfrm>
            <a:off x="326337" y="5666948"/>
            <a:ext cx="8143932" cy="714380"/>
          </a:xfrm>
          <a:prstGeom prst="trapezoid">
            <a:avLst>
              <a:gd name="adj" fmla="val 40192"/>
            </a:avLst>
          </a:prstGeom>
          <a:solidFill>
            <a:srgbClr val="00A9E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ea typeface="Arial" charset="0"/>
                <a:cs typeface="Arial" charset="0"/>
              </a:rPr>
              <a:t>Datacenter Infrastructure: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>Racks, Power, HVAC, Building+ Security</a:t>
            </a:r>
            <a:endParaRPr lang="nl-BE" sz="16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2" name="Trapezoid 11"/>
          <p:cNvSpPr/>
          <p:nvPr/>
        </p:nvSpPr>
        <p:spPr>
          <a:xfrm>
            <a:off x="612089" y="4952568"/>
            <a:ext cx="7572428" cy="714380"/>
          </a:xfrm>
          <a:prstGeom prst="trapezoid">
            <a:avLst>
              <a:gd name="adj" fmla="val 39982"/>
            </a:avLst>
          </a:prstGeom>
          <a:solidFill>
            <a:srgbClr val="00A9E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ea typeface="Arial" charset="0"/>
                <a:cs typeface="Arial" charset="0"/>
              </a:rPr>
              <a:t>Hardware: </a:t>
            </a: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/>
            </a:r>
            <a:b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>Servers, Switches, Storage Systems, …</a:t>
            </a:r>
            <a:endParaRPr lang="nl-BE" sz="16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3" name="Lightning Bolt 12"/>
          <p:cNvSpPr>
            <a:spLocks noChangeArrowheads="1"/>
          </p:cNvSpPr>
          <p:nvPr/>
        </p:nvSpPr>
        <p:spPr bwMode="auto">
          <a:xfrm>
            <a:off x="2093913" y="4395298"/>
            <a:ext cx="822325" cy="822325"/>
          </a:xfrm>
          <a:prstGeom prst="lightningBolt">
            <a:avLst/>
          </a:prstGeom>
          <a:gradFill rotWithShape="1">
            <a:gsLst>
              <a:gs pos="0">
                <a:srgbClr val="EB7024"/>
              </a:gs>
              <a:gs pos="100000">
                <a:srgbClr val="BB521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2783" name="TextBox 9"/>
          <p:cNvSpPr txBox="1">
            <a:spLocks noChangeArrowheads="1"/>
          </p:cNvSpPr>
          <p:nvPr/>
        </p:nvSpPr>
        <p:spPr bwMode="auto">
          <a:xfrm>
            <a:off x="1844675" y="3704735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B7024"/>
                </a:solidFill>
              </a:rPr>
              <a:t>Power </a:t>
            </a:r>
            <a:br>
              <a:rPr lang="en-US" b="1" dirty="0">
                <a:solidFill>
                  <a:srgbClr val="EB7024"/>
                </a:solidFill>
              </a:rPr>
            </a:br>
            <a:r>
              <a:rPr lang="en-US" b="1" dirty="0">
                <a:solidFill>
                  <a:srgbClr val="EB7024"/>
                </a:solidFill>
              </a:rPr>
              <a:t>spikes</a:t>
            </a:r>
          </a:p>
        </p:txBody>
      </p:sp>
      <p:sp>
        <p:nvSpPr>
          <p:cNvPr id="15" name="Lightning Bolt 14"/>
          <p:cNvSpPr>
            <a:spLocks noChangeArrowheads="1"/>
          </p:cNvSpPr>
          <p:nvPr/>
        </p:nvSpPr>
        <p:spPr bwMode="auto">
          <a:xfrm rot="4236445">
            <a:off x="6989763" y="4322273"/>
            <a:ext cx="822325" cy="822325"/>
          </a:xfrm>
          <a:prstGeom prst="lightningBolt">
            <a:avLst/>
          </a:prstGeom>
          <a:gradFill rotWithShape="1">
            <a:gsLst>
              <a:gs pos="0">
                <a:srgbClr val="EB7024"/>
              </a:gs>
              <a:gs pos="100000">
                <a:srgbClr val="BB521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6" name="Lightning Bolt 15"/>
          <p:cNvSpPr>
            <a:spLocks noChangeArrowheads="1"/>
          </p:cNvSpPr>
          <p:nvPr/>
        </p:nvSpPr>
        <p:spPr bwMode="auto">
          <a:xfrm rot="3144001">
            <a:off x="4180681" y="4105580"/>
            <a:ext cx="822325" cy="823912"/>
          </a:xfrm>
          <a:prstGeom prst="lightningBolt">
            <a:avLst/>
          </a:prstGeom>
          <a:gradFill rotWithShape="1">
            <a:gsLst>
              <a:gs pos="0">
                <a:srgbClr val="EB7024"/>
              </a:gs>
              <a:gs pos="100000">
                <a:srgbClr val="BB521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7" name="Lightning Bolt 16"/>
          <p:cNvSpPr>
            <a:spLocks noChangeArrowheads="1"/>
          </p:cNvSpPr>
          <p:nvPr/>
        </p:nvSpPr>
        <p:spPr bwMode="auto">
          <a:xfrm>
            <a:off x="3059113" y="4177810"/>
            <a:ext cx="822325" cy="822325"/>
          </a:xfrm>
          <a:prstGeom prst="lightningBolt">
            <a:avLst/>
          </a:prstGeom>
          <a:gradFill rotWithShape="1">
            <a:gsLst>
              <a:gs pos="0">
                <a:srgbClr val="EB7024"/>
              </a:gs>
              <a:gs pos="100000">
                <a:srgbClr val="BB521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2787" name="TextBox 15"/>
          <p:cNvSpPr txBox="1">
            <a:spLocks noChangeArrowheads="1"/>
          </p:cNvSpPr>
          <p:nvPr/>
        </p:nvSpPr>
        <p:spPr bwMode="auto">
          <a:xfrm>
            <a:off x="2822575" y="3465023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B7024"/>
                </a:solidFill>
              </a:rPr>
              <a:t>Short </a:t>
            </a:r>
            <a:br>
              <a:rPr lang="en-US" b="1" dirty="0">
                <a:solidFill>
                  <a:srgbClr val="EB7024"/>
                </a:solidFill>
              </a:rPr>
            </a:br>
            <a:r>
              <a:rPr lang="en-US" b="1" dirty="0">
                <a:solidFill>
                  <a:srgbClr val="EB7024"/>
                </a:solidFill>
              </a:rPr>
              <a:t>circuits</a:t>
            </a:r>
          </a:p>
        </p:txBody>
      </p:sp>
      <p:sp>
        <p:nvSpPr>
          <p:cNvPr id="32788" name="TextBox 16"/>
          <p:cNvSpPr txBox="1">
            <a:spLocks noChangeArrowheads="1"/>
          </p:cNvSpPr>
          <p:nvPr/>
        </p:nvSpPr>
        <p:spPr bwMode="auto">
          <a:xfrm>
            <a:off x="7310438" y="392063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B7024"/>
                </a:solidFill>
              </a:rPr>
              <a:t>Humidity</a:t>
            </a:r>
          </a:p>
        </p:txBody>
      </p:sp>
      <p:sp>
        <p:nvSpPr>
          <p:cNvPr id="32789" name="TextBox 17"/>
          <p:cNvSpPr txBox="1">
            <a:spLocks noChangeArrowheads="1"/>
          </p:cNvSpPr>
          <p:nvPr/>
        </p:nvSpPr>
        <p:spPr bwMode="auto">
          <a:xfrm>
            <a:off x="5486400" y="350471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B7024"/>
                </a:solidFill>
              </a:rPr>
              <a:t>Overheating</a:t>
            </a:r>
            <a:br>
              <a:rPr lang="en-US" b="1" dirty="0">
                <a:solidFill>
                  <a:srgbClr val="EB7024"/>
                </a:solidFill>
              </a:rPr>
            </a:br>
            <a:r>
              <a:rPr lang="en-US" b="1" dirty="0">
                <a:solidFill>
                  <a:srgbClr val="EB7024"/>
                </a:solidFill>
              </a:rPr>
              <a:t>servers/disks</a:t>
            </a:r>
          </a:p>
        </p:txBody>
      </p:sp>
      <p:sp>
        <p:nvSpPr>
          <p:cNvPr id="32790" name="TextBox 18"/>
          <p:cNvSpPr txBox="1">
            <a:spLocks noChangeArrowheads="1"/>
          </p:cNvSpPr>
          <p:nvPr/>
        </p:nvSpPr>
        <p:spPr bwMode="auto">
          <a:xfrm>
            <a:off x="3862388" y="3417398"/>
            <a:ext cx="160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B7024"/>
                </a:solidFill>
              </a:rPr>
              <a:t>Overloaded </a:t>
            </a:r>
            <a:br>
              <a:rPr lang="en-US" b="1" dirty="0">
                <a:solidFill>
                  <a:srgbClr val="EB7024"/>
                </a:solidFill>
              </a:rPr>
            </a:br>
            <a:r>
              <a:rPr lang="en-US" b="1" dirty="0">
                <a:solidFill>
                  <a:srgbClr val="EB7024"/>
                </a:solidFill>
              </a:rPr>
              <a:t>power strips </a:t>
            </a:r>
          </a:p>
        </p:txBody>
      </p:sp>
      <p:sp>
        <p:nvSpPr>
          <p:cNvPr id="22" name="Lightning Bolt 21"/>
          <p:cNvSpPr>
            <a:spLocks noChangeArrowheads="1"/>
          </p:cNvSpPr>
          <p:nvPr/>
        </p:nvSpPr>
        <p:spPr bwMode="auto">
          <a:xfrm rot="4458651">
            <a:off x="5410993" y="4211942"/>
            <a:ext cx="957263" cy="908050"/>
          </a:xfrm>
          <a:prstGeom prst="lightningBolt">
            <a:avLst/>
          </a:prstGeom>
          <a:gradFill rotWithShape="1">
            <a:gsLst>
              <a:gs pos="0">
                <a:srgbClr val="EB7024"/>
              </a:gs>
              <a:gs pos="100000">
                <a:srgbClr val="BB521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3" name="Lightning Bolt 22"/>
          <p:cNvSpPr>
            <a:spLocks noChangeArrowheads="1"/>
          </p:cNvSpPr>
          <p:nvPr/>
        </p:nvSpPr>
        <p:spPr bwMode="auto">
          <a:xfrm>
            <a:off x="869950" y="4496898"/>
            <a:ext cx="822325" cy="822325"/>
          </a:xfrm>
          <a:prstGeom prst="lightningBolt">
            <a:avLst/>
          </a:prstGeom>
          <a:gradFill rotWithShape="1">
            <a:gsLst>
              <a:gs pos="0">
                <a:srgbClr val="EB7024"/>
              </a:gs>
              <a:gs pos="100000">
                <a:srgbClr val="BB521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2793" name="TextBox 9"/>
          <p:cNvSpPr txBox="1">
            <a:spLocks noChangeArrowheads="1"/>
          </p:cNvSpPr>
          <p:nvPr/>
        </p:nvSpPr>
        <p:spPr bwMode="auto">
          <a:xfrm>
            <a:off x="84138" y="3849198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B7024"/>
                </a:solidFill>
              </a:rPr>
              <a:t>Defective</a:t>
            </a:r>
          </a:p>
          <a:p>
            <a:pPr algn="ctr"/>
            <a:r>
              <a:rPr lang="en-US" b="1" dirty="0">
                <a:solidFill>
                  <a:srgbClr val="EB7024"/>
                </a:solidFill>
              </a:rPr>
              <a:t>power supplies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5"/>
          <p:cNvSpPr>
            <a:spLocks noChangeArrowheads="1"/>
          </p:cNvSpPr>
          <p:nvPr/>
        </p:nvSpPr>
        <p:spPr bwMode="auto">
          <a:xfrm>
            <a:off x="685800" y="2681312"/>
            <a:ext cx="7696200" cy="936625"/>
          </a:xfrm>
          <a:prstGeom prst="roundRect">
            <a:avLst>
              <a:gd name="adj" fmla="val 7718"/>
            </a:avLst>
          </a:prstGeom>
          <a:solidFill>
            <a:srgbClr val="21A6DF"/>
          </a:solidFill>
          <a:ln w="762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Hardware Platform: </a:t>
            </a:r>
            <a:r>
              <a:rPr lang="en-GB" sz="2000" b="1" dirty="0">
                <a:solidFill>
                  <a:schemeClr val="bg1"/>
                </a:solidFill>
              </a:rPr>
              <a:t>Next-gen Smart </a:t>
            </a:r>
            <a:r>
              <a:rPr lang="en-GB" sz="2000" b="1" dirty="0" smtClean="0">
                <a:solidFill>
                  <a:schemeClr val="bg1"/>
                </a:solidFill>
              </a:rPr>
              <a:t>PDU Rack Controller</a:t>
            </a:r>
          </a:p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Software Platform: Comprehensive Middleware and App Layer</a:t>
            </a: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Racktivity Confidential</a:t>
            </a:r>
          </a:p>
        </p:txBody>
      </p:sp>
      <p:pic>
        <p:nvPicPr>
          <p:cNvPr id="34820" name="Picture 7" descr="http://www.racktivity.com/download/attachments/16128790/Racktivity%20-%20Produ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33512"/>
            <a:ext cx="69294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EB45CF-8412-9B4F-BB53-CC547EAEF382}" type="slidenum">
              <a:rPr lang="nl-NL"/>
              <a:pPr/>
              <a:t>14</a:t>
            </a:fld>
            <a:endParaRPr lang="nl-NL" dirty="0"/>
          </a:p>
        </p:txBody>
      </p:sp>
      <p:sp>
        <p:nvSpPr>
          <p:cNvPr id="34822" name="Title 17"/>
          <p:cNvSpPr>
            <a:spLocks noGrp="1"/>
          </p:cNvSpPr>
          <p:nvPr>
            <p:ph type="title"/>
          </p:nvPr>
        </p:nvSpPr>
        <p:spPr>
          <a:xfrm>
            <a:off x="250825" y="63500"/>
            <a:ext cx="7035800" cy="927100"/>
          </a:xfrm>
        </p:spPr>
        <p:txBody>
          <a:bodyPr/>
          <a:lstStyle/>
          <a:p>
            <a:r>
              <a:rPr lang="fr-BE" dirty="0" smtClean="0"/>
              <a:t>Solution =  Data Center Energy &amp; Uptime Management   </a:t>
            </a:r>
            <a:r>
              <a:rPr lang="fr-BE" sz="1800" dirty="0" smtClean="0"/>
              <a:t>(Integrated SW &amp; HW)</a:t>
            </a:r>
            <a:endParaRPr lang="nl-BE" sz="2000" dirty="0" smtClean="0"/>
          </a:p>
        </p:txBody>
      </p:sp>
      <p:sp>
        <p:nvSpPr>
          <p:cNvPr id="34823" name="Rectangle 12"/>
          <p:cNvSpPr>
            <a:spLocks noChangeArrowheads="1"/>
          </p:cNvSpPr>
          <p:nvPr/>
        </p:nvSpPr>
        <p:spPr bwMode="auto">
          <a:xfrm>
            <a:off x="571500" y="4362475"/>
            <a:ext cx="800100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66700" indent="-266700" algn="ctr">
              <a:spcBef>
                <a:spcPct val="20000"/>
              </a:spcBef>
              <a:buClr>
                <a:srgbClr val="FFFFFF"/>
              </a:buClr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The Rack Controller measures current &amp; volt 320000/sec per device as well as temp, humidity &amp; airflow. </a:t>
            </a:r>
          </a:p>
          <a:p>
            <a:pPr marL="266700" indent="-266700" algn="ctr">
              <a:spcBef>
                <a:spcPct val="20000"/>
              </a:spcBef>
              <a:buClr>
                <a:srgbClr val="FFFFFF"/>
              </a:buClr>
            </a:pPr>
            <a:endParaRPr lang="en-US" sz="600" b="1" dirty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313" y="4184675"/>
            <a:ext cx="2074862" cy="84296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Power/Energy Management</a:t>
            </a:r>
          </a:p>
          <a:p>
            <a:pPr algn="ctr">
              <a:defRPr/>
            </a:pPr>
            <a:r>
              <a:rPr lang="en-US" sz="1600" dirty="0"/>
              <a:t>Module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27313" y="4184675"/>
            <a:ext cx="2076450" cy="84296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Uptime</a:t>
            </a:r>
          </a:p>
          <a:p>
            <a:pPr algn="ctr">
              <a:defRPr/>
            </a:pPr>
            <a:r>
              <a:rPr lang="en-US" sz="1600" dirty="0"/>
              <a:t>Management</a:t>
            </a:r>
          </a:p>
          <a:p>
            <a:pPr algn="ctr">
              <a:defRPr/>
            </a:pPr>
            <a:r>
              <a:rPr lang="en-US" sz="1600" dirty="0"/>
              <a:t>Module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5111775"/>
            <a:ext cx="8229600" cy="465137"/>
          </a:xfrm>
          <a:prstGeom prst="rect">
            <a:avLst/>
          </a:prstGeom>
          <a:solidFill>
            <a:srgbClr val="3C8C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FFFF"/>
                </a:solidFill>
                <a:ea typeface="Arial" charset="0"/>
                <a:cs typeface="Arial" charset="0"/>
              </a:rPr>
              <a:t>Racktivity </a:t>
            </a:r>
            <a:r>
              <a:rPr lang="en-US" sz="24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Data Center Platform</a:t>
            </a:r>
            <a:endParaRPr lang="en-US" sz="240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8313" y="5653112"/>
            <a:ext cx="2074862" cy="58102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>Racktivity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>Rack Controllers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4205312"/>
            <a:ext cx="1546225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Other DC Apps</a:t>
            </a: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ea typeface="Arial" charset="0"/>
                <a:cs typeface="Arial" charset="0"/>
              </a:rPr>
              <a:t>VM, OpenView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31050" y="4179912"/>
            <a:ext cx="1546225" cy="842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Other DC Apps</a:t>
            </a: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ea typeface="Arial" charset="0"/>
                <a:cs typeface="Arial" charset="0"/>
              </a:rPr>
              <a:t>VM, OpenView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5656287"/>
            <a:ext cx="2074863" cy="58102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>Racktivity</a:t>
            </a:r>
          </a:p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ea typeface="Arial" charset="0"/>
                <a:cs typeface="Arial" charset="0"/>
              </a:rPr>
              <a:t>Rack Controllers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76800" y="5656287"/>
            <a:ext cx="1514475" cy="581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Other PDUs</a:t>
            </a: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ea typeface="Arial" charset="0"/>
                <a:cs typeface="Arial" charset="0"/>
              </a:rPr>
              <a:t>APC,….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0" y="5656287"/>
            <a:ext cx="1514475" cy="581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  <a:ea typeface="Arial" charset="0"/>
                <a:cs typeface="Arial" charset="0"/>
              </a:rPr>
              <a:t>Other PDUs</a:t>
            </a: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ea typeface="Arial" charset="0"/>
                <a:cs typeface="Arial" charset="0"/>
              </a:rPr>
              <a:t>APC,….</a:t>
            </a:r>
          </a:p>
        </p:txBody>
      </p:sp>
      <p:sp>
        <p:nvSpPr>
          <p:cNvPr id="23" name="Striped Right Arrow 22"/>
          <p:cNvSpPr/>
          <p:nvPr/>
        </p:nvSpPr>
        <p:spPr>
          <a:xfrm flipV="1">
            <a:off x="6477000" y="4570437"/>
            <a:ext cx="530225" cy="92075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Striped Right Arrow 23"/>
          <p:cNvSpPr/>
          <p:nvPr/>
        </p:nvSpPr>
        <p:spPr>
          <a:xfrm flipV="1">
            <a:off x="6477000" y="5924575"/>
            <a:ext cx="530225" cy="92075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38200" y="3189670"/>
            <a:ext cx="7391400" cy="107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Data Center Energy &amp; Uptime Management    </a:t>
            </a:r>
            <a:r>
              <a:rPr lang="fr-BE" sz="2000" smtClean="0"/>
              <a:t>(Integrated SW &amp; HW)</a:t>
            </a:r>
            <a:endParaRPr lang="nl-BE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5496" y="1295400"/>
            <a:ext cx="9001125" cy="4712593"/>
          </a:xfrm>
        </p:spPr>
        <p:txBody>
          <a:bodyPr/>
          <a:lstStyle/>
          <a:p>
            <a:r>
              <a:rPr lang="en-US" sz="2200" b="1" dirty="0" smtClean="0">
                <a:solidFill>
                  <a:srgbClr val="21A6DF"/>
                </a:solidFill>
              </a:rPr>
              <a:t>SW Platform: Energy &amp; Uptime Management</a:t>
            </a:r>
          </a:p>
          <a:p>
            <a:pPr lvl="1"/>
            <a:r>
              <a:rPr lang="en-US" sz="1800" dirty="0" smtClean="0"/>
              <a:t>Complete &amp; detailed visibility to DC energy consumption</a:t>
            </a:r>
          </a:p>
          <a:p>
            <a:pPr lvl="1"/>
            <a:r>
              <a:rPr lang="en-US" sz="1800" dirty="0" smtClean="0"/>
              <a:t>Remote management of IT systems energy use</a:t>
            </a:r>
          </a:p>
          <a:p>
            <a:pPr lvl="1"/>
            <a:r>
              <a:rPr lang="en-US" sz="1800" dirty="0" smtClean="0"/>
              <a:t>Diagnostics &amp; detection to improve uptime &amp; availability</a:t>
            </a:r>
          </a:p>
          <a:p>
            <a:pPr lvl="1"/>
            <a:r>
              <a:rPr lang="en-US" sz="1800" dirty="0" smtClean="0"/>
              <a:t>Integration with virtualization &amp; administrative app layer</a:t>
            </a:r>
          </a:p>
          <a:p>
            <a:pPr lvl="1"/>
            <a:r>
              <a:rPr lang="en-US" sz="1800" dirty="0" smtClean="0"/>
              <a:t>Report CO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emissions and reductions</a:t>
            </a:r>
          </a:p>
          <a:p>
            <a:pPr lvl="1"/>
            <a:endParaRPr lang="en-US" sz="1200" dirty="0" smtClean="0"/>
          </a:p>
          <a:p>
            <a:r>
              <a:rPr lang="en-US" sz="2200" b="1" dirty="0" smtClean="0">
                <a:solidFill>
                  <a:srgbClr val="21A6DF"/>
                </a:solidFill>
              </a:rPr>
              <a:t>Rack Controller:  Intelligence &amp;  action</a:t>
            </a:r>
            <a:endParaRPr lang="en-US" sz="2400" dirty="0" smtClean="0">
              <a:solidFill>
                <a:srgbClr val="21A6DF"/>
              </a:solidFill>
            </a:endParaRPr>
          </a:p>
          <a:p>
            <a:pPr lvl="1"/>
            <a:r>
              <a:rPr lang="en-US" sz="1800" dirty="0" smtClean="0"/>
              <a:t>Temperature protection: power off overheated servers</a:t>
            </a:r>
          </a:p>
          <a:p>
            <a:pPr lvl="1"/>
            <a:r>
              <a:rPr lang="en-US" sz="1800" dirty="0" smtClean="0"/>
              <a:t>Integrated power-on protection </a:t>
            </a:r>
          </a:p>
          <a:p>
            <a:pPr lvl="1"/>
            <a:r>
              <a:rPr lang="en-US" sz="1800" dirty="0" smtClean="0"/>
              <a:t>Integrated power overload protection (software fuse)</a:t>
            </a:r>
          </a:p>
          <a:p>
            <a:pPr lvl="1"/>
            <a:r>
              <a:rPr lang="en-US" sz="1800" dirty="0" smtClean="0"/>
              <a:t>Power capacity planning on rack basis (don’t overload rack)</a:t>
            </a:r>
          </a:p>
          <a:p>
            <a:pPr lvl="1"/>
            <a:endParaRPr lang="en-US" sz="1200" dirty="0" smtClean="0"/>
          </a:p>
          <a:p>
            <a:r>
              <a:rPr lang="en-US" sz="2200" b="1" dirty="0" smtClean="0">
                <a:solidFill>
                  <a:srgbClr val="21A6DF"/>
                </a:solidFill>
              </a:rPr>
              <a:t>Open and extensible to integrate &amp; enhance DC investments</a:t>
            </a:r>
          </a:p>
          <a:p>
            <a:pPr lvl="1">
              <a:buNone/>
            </a:pPr>
            <a:endParaRPr lang="en-US" sz="1800" dirty="0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Racktivity Confidential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1B8D72-F931-0848-8650-CF51D92E9F95}" type="slidenum">
              <a:rPr lang="nl-NL"/>
              <a:pPr/>
              <a:t>15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Racktivity Confidential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7010400" cy="927100"/>
          </a:xfrm>
        </p:spPr>
        <p:txBody>
          <a:bodyPr/>
          <a:lstStyle/>
          <a:p>
            <a:pPr eaLnBrk="1" hangingPunct="1"/>
            <a:r>
              <a:rPr lang="nl-BE" dirty="0" smtClean="0"/>
              <a:t>Rack Controllers: Next-gen Smart PDUs</a:t>
            </a:r>
            <a:endParaRPr lang="nl-NL" dirty="0" smtClean="0"/>
          </a:p>
        </p:txBody>
      </p:sp>
      <p:sp>
        <p:nvSpPr>
          <p:cNvPr id="6" name="Snip Single Corner Rectangle 5"/>
          <p:cNvSpPr/>
          <p:nvPr/>
        </p:nvSpPr>
        <p:spPr>
          <a:xfrm>
            <a:off x="762000" y="2514600"/>
            <a:ext cx="2514600" cy="8382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1U Products</a:t>
            </a:r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762000" y="3429000"/>
            <a:ext cx="25955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/>
              <a:t> 8-ports, single phase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100-</a:t>
            </a:r>
            <a:r>
              <a:rPr lang="en-US" sz="1600" dirty="0" smtClean="0"/>
              <a:t>240V   </a:t>
            </a:r>
            <a:r>
              <a:rPr lang="en-US" sz="1600" dirty="0"/>
              <a:t>16-20A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Shipping in Europe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U.S. in 1Q11</a:t>
            </a:r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5562600" y="2514600"/>
            <a:ext cx="2514600" cy="8382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0U Products</a:t>
            </a:r>
          </a:p>
        </p:txBody>
      </p:sp>
      <p:sp>
        <p:nvSpPr>
          <p:cNvPr id="38919" name="TextBox 9"/>
          <p:cNvSpPr txBox="1">
            <a:spLocks noChangeArrowheads="1"/>
          </p:cNvSpPr>
          <p:nvPr/>
        </p:nvSpPr>
        <p:spPr bwMode="auto">
          <a:xfrm>
            <a:off x="5638800" y="3429000"/>
            <a:ext cx="304442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/>
              <a:t> 24-ports, single/triple phase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100-</a:t>
            </a:r>
            <a:r>
              <a:rPr lang="en-US" sz="1600" dirty="0" smtClean="0"/>
              <a:t>277V   </a:t>
            </a:r>
            <a:r>
              <a:rPr lang="en-US" sz="1600" dirty="0"/>
              <a:t>16-32A standard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Up to 415V and 60A options</a:t>
            </a:r>
          </a:p>
          <a:p>
            <a:pPr>
              <a:buFont typeface="Arial" charset="0"/>
              <a:buChar char="•"/>
            </a:pPr>
            <a:r>
              <a:rPr lang="en-US" sz="1600" dirty="0"/>
              <a:t> Shipping in</a:t>
            </a:r>
            <a:r>
              <a:rPr lang="en-US" sz="1600" dirty="0" smtClean="0"/>
              <a:t> U.S. &amp; EU in 1Q11</a:t>
            </a:r>
          </a:p>
        </p:txBody>
      </p:sp>
      <p:sp>
        <p:nvSpPr>
          <p:cNvPr id="38920" name="TextBox 10"/>
          <p:cNvSpPr txBox="1">
            <a:spLocks noChangeArrowheads="1"/>
          </p:cNvSpPr>
          <p:nvPr/>
        </p:nvSpPr>
        <p:spPr bwMode="auto">
          <a:xfrm>
            <a:off x="990600" y="1366838"/>
            <a:ext cx="748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Unified Design to meet varying Data Center needs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051720" y="1828800"/>
            <a:ext cx="1986880" cy="5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8920" idx="2"/>
          </p:cNvCxnSpPr>
          <p:nvPr/>
        </p:nvCxnSpPr>
        <p:spPr>
          <a:xfrm rot="16200000" flipH="1">
            <a:off x="5509443" y="1054075"/>
            <a:ext cx="592090" cy="2141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95536" y="4953000"/>
            <a:ext cx="8352928" cy="1524000"/>
          </a:xfrm>
          <a:prstGeom prst="roundRect">
            <a:avLst>
              <a:gd name="adj" fmla="val 8511"/>
            </a:avLst>
          </a:prstGeom>
          <a:solidFill>
            <a:srgbClr val="00A9E7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 marL="266700" indent="-2667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sz="1600" b="1" dirty="0">
                <a:solidFill>
                  <a:srgbClr val="FFFFFF"/>
                </a:solidFill>
                <a:ea typeface="Arial" charset="0"/>
                <a:cs typeface="Arial" charset="0"/>
              </a:rPr>
              <a:t>All bundled with Web portal for remote monitor &amp; management </a:t>
            </a:r>
          </a:p>
          <a:p>
            <a:pPr marL="266700" indent="-266700">
              <a:spcBef>
                <a:spcPct val="20000"/>
              </a:spcBef>
              <a:buClr>
                <a:srgbClr val="FFFFFF"/>
              </a:buClr>
              <a:buFont typeface="Wingdings" charset="2"/>
              <a:buChar char="§"/>
              <a:defRPr/>
            </a:pPr>
            <a:r>
              <a:rPr lang="en-US" sz="1400" dirty="0">
                <a:solidFill>
                  <a:srgbClr val="FFFFFF"/>
                </a:solidFill>
                <a:ea typeface="Arial" charset="0"/>
                <a:cs typeface="Arial" charset="0"/>
              </a:rPr>
              <a:t>All products have both switch &amp; metering capabilities at outlet level</a:t>
            </a:r>
          </a:p>
          <a:p>
            <a:pPr marL="266700" indent="-266700">
              <a:spcBef>
                <a:spcPct val="20000"/>
              </a:spcBef>
              <a:buClr>
                <a:srgbClr val="FFFFFF"/>
              </a:buClr>
              <a:buFont typeface="Wingdings" charset="2"/>
              <a:buChar char="§"/>
              <a:defRPr/>
            </a:pPr>
            <a:r>
              <a:rPr lang="en-US" sz="1400" dirty="0">
                <a:solidFill>
                  <a:srgbClr val="FFFFFF"/>
                </a:solidFill>
                <a:ea typeface="Arial" charset="0"/>
                <a:cs typeface="Arial" charset="0"/>
              </a:rPr>
              <a:t>Multiple programmable actions for management and alerts</a:t>
            </a:r>
          </a:p>
          <a:p>
            <a:pPr marL="266700" indent="-266700">
              <a:spcBef>
                <a:spcPct val="20000"/>
              </a:spcBef>
              <a:buClr>
                <a:srgbClr val="FFFFFF"/>
              </a:buClr>
              <a:buFont typeface="Wingdings" charset="2"/>
              <a:buChar char="§"/>
              <a:defRPr/>
            </a:pPr>
            <a:r>
              <a:rPr lang="en-US" sz="1400" dirty="0">
                <a:solidFill>
                  <a:srgbClr val="FFFFFF"/>
                </a:solidFill>
                <a:ea typeface="Arial" charset="0"/>
                <a:cs typeface="Arial" charset="0"/>
              </a:rPr>
              <a:t>Detailed log files for diagnostics </a:t>
            </a:r>
          </a:p>
          <a:p>
            <a:pPr marL="266700" indent="-266700">
              <a:spcBef>
                <a:spcPct val="20000"/>
              </a:spcBef>
              <a:buClr>
                <a:srgbClr val="FFFFFF"/>
              </a:buClr>
              <a:buFont typeface="Wingdings" charset="2"/>
              <a:buChar char="§"/>
              <a:defRPr/>
            </a:pPr>
            <a:r>
              <a:rPr lang="en-US" sz="1400" dirty="0">
                <a:solidFill>
                  <a:srgbClr val="FFFFFF"/>
                </a:solidFill>
                <a:ea typeface="Arial" charset="0"/>
                <a:cs typeface="Arial" charset="0"/>
              </a:rPr>
              <a:t>Precise measurement of Power Factor and True RMS Voltage, Current, Power per port</a:t>
            </a:r>
          </a:p>
          <a:p>
            <a:pPr marL="266700" indent="-266700" algn="ctr">
              <a:buClr>
                <a:srgbClr val="FFFFFF"/>
              </a:buClr>
              <a:buFont typeface="Wingdings" charset="2"/>
              <a:buChar char="§"/>
              <a:defRPr/>
            </a:pPr>
            <a:endParaRPr lang="nl-BE" sz="1400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902970" y="4463697"/>
            <a:ext cx="7144512" cy="471710"/>
          </a:xfrm>
          <a:prstGeom prst="rect">
            <a:avLst/>
          </a:prstGeom>
          <a:solidFill>
            <a:srgbClr val="096993"/>
          </a:solidFill>
          <a:ln/>
          <a:effectLst>
            <a:outerShdw blurRad="40000" dist="23000" dir="5400000" rotWithShape="0">
              <a:srgbClr val="000000">
                <a:alpha val="44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911070" y="5792610"/>
            <a:ext cx="7166130" cy="608190"/>
            <a:chOff x="696581" y="5572477"/>
            <a:chExt cx="7142494" cy="608190"/>
          </a:xfrm>
        </p:grpSpPr>
        <p:sp>
          <p:nvSpPr>
            <p:cNvPr id="82" name="Rectangle 81"/>
            <p:cNvSpPr/>
            <p:nvPr/>
          </p:nvSpPr>
          <p:spPr>
            <a:xfrm>
              <a:off x="696581" y="5600700"/>
              <a:ext cx="1560463" cy="572644"/>
            </a:xfrm>
            <a:prstGeom prst="rect">
              <a:avLst/>
            </a:prstGeom>
            <a:solidFill>
              <a:srgbClr val="21A6DF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Energy Consumption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57258" y="5600700"/>
              <a:ext cx="1560463" cy="572644"/>
            </a:xfrm>
            <a:prstGeom prst="rect">
              <a:avLst/>
            </a:prstGeom>
            <a:solidFill>
              <a:srgbClr val="CC000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Cooling</a:t>
              </a:r>
            </a:p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Equipment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32111" y="5572477"/>
              <a:ext cx="1674509" cy="608190"/>
            </a:xfrm>
            <a:prstGeom prst="rect">
              <a:avLst/>
            </a:prstGeom>
            <a:solidFill>
              <a:srgbClr val="21A6DF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Environmental</a:t>
              </a:r>
            </a:p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78612" y="5600700"/>
              <a:ext cx="1560463" cy="572644"/>
            </a:xfrm>
            <a:prstGeom prst="rect">
              <a:avLst/>
            </a:prstGeom>
            <a:solidFill>
              <a:srgbClr val="21A6DF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Servers &amp; </a:t>
              </a:r>
            </a:p>
            <a:p>
              <a:pPr algn="ctr"/>
              <a:r>
                <a:rPr 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 Data</a:t>
              </a:r>
              <a:endPara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649413" y="1168046"/>
            <a:ext cx="1788987" cy="1422754"/>
            <a:chOff x="235395" y="766984"/>
            <a:chExt cx="1788987" cy="1422754"/>
          </a:xfrm>
        </p:grpSpPr>
        <p:sp>
          <p:nvSpPr>
            <p:cNvPr id="87" name="Rectangle 86"/>
            <p:cNvSpPr/>
            <p:nvPr/>
          </p:nvSpPr>
          <p:spPr>
            <a:xfrm>
              <a:off x="235395" y="1386872"/>
              <a:ext cx="1788987" cy="8028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44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 Systems </a:t>
              </a:r>
              <a:b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 Admin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5910" y="766984"/>
              <a:ext cx="1551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HP OpenView</a:t>
              </a: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IBM Tivoli</a:t>
              </a: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CSCO EnergyWise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33400" y="3295650"/>
            <a:ext cx="1758540" cy="933449"/>
          </a:xfrm>
          <a:prstGeom prst="rect">
            <a:avLst/>
          </a:prstGeom>
          <a:solidFill>
            <a:srgbClr val="00808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Uptime &amp; Energy Management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6553200" y="1170476"/>
            <a:ext cx="1788986" cy="1420324"/>
            <a:chOff x="6480652" y="769414"/>
            <a:chExt cx="1788986" cy="1420324"/>
          </a:xfrm>
        </p:grpSpPr>
        <p:sp>
          <p:nvSpPr>
            <p:cNvPr id="92" name="Rectangle 91"/>
            <p:cNvSpPr/>
            <p:nvPr/>
          </p:nvSpPr>
          <p:spPr>
            <a:xfrm>
              <a:off x="6480652" y="1386872"/>
              <a:ext cx="1788986" cy="8028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40000" dist="23000" dir="5400000" rotWithShape="0">
                <a:srgbClr val="000000">
                  <a:alpha val="44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Virtualization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90279" y="769414"/>
              <a:ext cx="902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VMWare</a:t>
              </a:r>
              <a:br>
                <a:rPr lang="en-US" sz="1200" b="1" dirty="0" smtClean="0">
                  <a:latin typeface="Arial"/>
                  <a:cs typeface="Arial"/>
                </a:rPr>
              </a:br>
              <a:r>
                <a:rPr lang="en-US" sz="1200" b="1" dirty="0" smtClean="0">
                  <a:latin typeface="Arial"/>
                  <a:cs typeface="Arial"/>
                </a:rPr>
                <a:t>Microsoft</a:t>
              </a: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Citrix/Xen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6824618" y="3295650"/>
            <a:ext cx="1758540" cy="933449"/>
          </a:xfrm>
          <a:prstGeom prst="rect">
            <a:avLst/>
          </a:prstGeom>
          <a:solidFill>
            <a:srgbClr val="00808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&amp; Server Provisioning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58"/>
          <p:cNvGrpSpPr/>
          <p:nvPr/>
        </p:nvGrpSpPr>
        <p:grpSpPr>
          <a:xfrm>
            <a:off x="3491639" y="1146252"/>
            <a:ext cx="1994761" cy="1438452"/>
            <a:chOff x="4262291" y="745190"/>
            <a:chExt cx="1994761" cy="1438452"/>
          </a:xfrm>
        </p:grpSpPr>
        <p:sp>
          <p:nvSpPr>
            <p:cNvPr id="98" name="Rectangle 97"/>
            <p:cNvSpPr/>
            <p:nvPr/>
          </p:nvSpPr>
          <p:spPr>
            <a:xfrm>
              <a:off x="4370953" y="1380776"/>
              <a:ext cx="1788986" cy="80286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effectLst>
              <a:outerShdw blurRad="40000" dist="23000" dir="5400000" rotWithShape="0">
                <a:srgbClr val="000000">
                  <a:alpha val="44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Building Controls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62291" y="745190"/>
              <a:ext cx="19947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Siemens</a:t>
              </a:r>
            </a:p>
            <a:p>
              <a:pPr algn="ctr"/>
              <a:r>
                <a:rPr lang="en-US" sz="1200" b="1" dirty="0" smtClean="0">
                  <a:latin typeface="Arial"/>
                  <a:cs typeface="Arial"/>
                </a:rPr>
                <a:t>Johnson</a:t>
              </a:r>
              <a:br>
                <a:rPr lang="en-US" sz="1200" b="1" dirty="0" smtClean="0">
                  <a:latin typeface="Arial"/>
                  <a:cs typeface="Arial"/>
                </a:rPr>
              </a:br>
              <a:r>
                <a:rPr lang="en-US" sz="1200" b="1" dirty="0" smtClean="0">
                  <a:latin typeface="Arial"/>
                  <a:cs typeface="Arial"/>
                </a:rPr>
                <a:t>Liebert</a:t>
              </a:r>
              <a:r>
                <a:rPr lang="en-US" sz="1200" dirty="0" smtClean="0">
                  <a:latin typeface="Arial"/>
                  <a:cs typeface="Arial"/>
                </a:rPr>
                <a:t/>
              </a:r>
              <a:br>
                <a:rPr lang="en-US" sz="1200" dirty="0" smtClean="0">
                  <a:latin typeface="Arial"/>
                  <a:cs typeface="Arial"/>
                </a:rPr>
              </a:b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731192" y="3276600"/>
            <a:ext cx="1758539" cy="933449"/>
          </a:xfrm>
          <a:prstGeom prst="rect">
            <a:avLst/>
          </a:prstGeom>
          <a:solidFill>
            <a:srgbClr val="00808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Monitoring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606500" y="3295650"/>
            <a:ext cx="1758540" cy="933449"/>
          </a:xfrm>
          <a:prstGeom prst="rect">
            <a:avLst/>
          </a:prstGeom>
          <a:solidFill>
            <a:srgbClr val="00808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Consumption Analysis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12495" y="5044722"/>
            <a:ext cx="7144512" cy="471710"/>
          </a:xfrm>
          <a:prstGeom prst="rect">
            <a:avLst/>
          </a:prstGeom>
          <a:solidFill>
            <a:srgbClr val="096993"/>
          </a:solidFill>
          <a:ln/>
          <a:effectLst>
            <a:outerShdw blurRad="40000" dist="23000" dir="5400000" rotWithShape="0">
              <a:srgbClr val="000000">
                <a:alpha val="44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Racktivity Platform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71600" y="4592161"/>
            <a:ext cx="1921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rPr>
              <a:t>Visualization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98556" y="6589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7010400" cy="927100"/>
          </a:xfrm>
        </p:spPr>
        <p:txBody>
          <a:bodyPr/>
          <a:lstStyle/>
          <a:p>
            <a:pPr eaLnBrk="1" hangingPunct="1"/>
            <a:r>
              <a:rPr lang="nl-BE" dirty="0" smtClean="0"/>
              <a:t>Open SW Platform to Enhance DC Investments</a:t>
            </a:r>
            <a:endParaRPr lang="nl-NL" dirty="0" smtClean="0"/>
          </a:p>
        </p:txBody>
      </p:sp>
      <p:sp>
        <p:nvSpPr>
          <p:cNvPr id="35" name="Slide Number Placeholder 8"/>
          <p:cNvSpPr txBox="1">
            <a:spLocks noGrp="1"/>
          </p:cNvSpPr>
          <p:nvPr/>
        </p:nvSpPr>
        <p:spPr bwMode="auto">
          <a:xfrm>
            <a:off x="7010400" y="65722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E24C4D5-01A0-1A44-ACD7-3E297614C059}" type="slidenum">
              <a:rPr lang="nl-NL" sz="1400">
                <a:solidFill>
                  <a:schemeClr val="bg1"/>
                </a:solidFill>
              </a:rPr>
              <a:pPr algn="r"/>
              <a:t>17</a:t>
            </a:fld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36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5856" y="4592160"/>
            <a:ext cx="259228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rPr>
              <a:t>Graphical Navigation 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49755" y="4592161"/>
            <a:ext cx="2078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rPr>
              <a:t>Dashboards 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/>
            </a:endParaRPr>
          </a:p>
        </p:txBody>
      </p:sp>
      <p:sp>
        <p:nvSpPr>
          <p:cNvPr id="39" name="Flowchart: Manual Operation 38"/>
          <p:cNvSpPr/>
          <p:nvPr/>
        </p:nvSpPr>
        <p:spPr>
          <a:xfrm>
            <a:off x="179512" y="2852936"/>
            <a:ext cx="8568952" cy="216024"/>
          </a:xfrm>
          <a:prstGeom prst="flowChartManualOperation">
            <a:avLst/>
          </a:prstGeom>
          <a:solidFill>
            <a:schemeClr val="tx2">
              <a:lumMod val="95000"/>
              <a:lumOff val="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Up-Down Arrow 46"/>
          <p:cNvSpPr/>
          <p:nvPr/>
        </p:nvSpPr>
        <p:spPr>
          <a:xfrm>
            <a:off x="7543800" y="41910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Up-Down Arrow 47"/>
          <p:cNvSpPr/>
          <p:nvPr/>
        </p:nvSpPr>
        <p:spPr>
          <a:xfrm>
            <a:off x="5486400" y="41910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Up-Down Arrow 49"/>
          <p:cNvSpPr/>
          <p:nvPr/>
        </p:nvSpPr>
        <p:spPr>
          <a:xfrm>
            <a:off x="1295400" y="41910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Up-Down Arrow 50"/>
          <p:cNvSpPr/>
          <p:nvPr/>
        </p:nvSpPr>
        <p:spPr>
          <a:xfrm>
            <a:off x="3352800" y="41910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Up-Down Arrow 51"/>
          <p:cNvSpPr/>
          <p:nvPr/>
        </p:nvSpPr>
        <p:spPr>
          <a:xfrm>
            <a:off x="3429000" y="54864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Up-Down Arrow 52"/>
          <p:cNvSpPr/>
          <p:nvPr/>
        </p:nvSpPr>
        <p:spPr>
          <a:xfrm>
            <a:off x="1600200" y="54864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Up-Down Arrow 53"/>
          <p:cNvSpPr/>
          <p:nvPr/>
        </p:nvSpPr>
        <p:spPr>
          <a:xfrm>
            <a:off x="5257800" y="54864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Up-Down Arrow 54"/>
          <p:cNvSpPr/>
          <p:nvPr/>
        </p:nvSpPr>
        <p:spPr>
          <a:xfrm>
            <a:off x="7162800" y="5486400"/>
            <a:ext cx="22860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764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76200" y="76200"/>
            <a:ext cx="7212013" cy="927100"/>
          </a:xfrm>
        </p:spPr>
        <p:txBody>
          <a:bodyPr/>
          <a:lstStyle/>
          <a:p>
            <a:r>
              <a:rPr lang="en-US" dirty="0" smtClean="0"/>
              <a:t>Save Energy – </a:t>
            </a:r>
            <a:r>
              <a:rPr lang="en-US" sz="2000" dirty="0" smtClean="0"/>
              <a:t>Integrated Energy &amp; Uptime Mgmt Platform</a:t>
            </a:r>
            <a:endParaRPr lang="nl-BE" dirty="0" smtClean="0"/>
          </a:p>
        </p:txBody>
      </p:sp>
      <p:sp>
        <p:nvSpPr>
          <p:cNvPr id="47107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47108" name="Slide Number Placeholder 8"/>
          <p:cNvSpPr txBox="1">
            <a:spLocks noGrp="1"/>
          </p:cNvSpPr>
          <p:nvPr/>
        </p:nvSpPr>
        <p:spPr bwMode="auto">
          <a:xfrm>
            <a:off x="7010400" y="6599634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E24C4D5-01A0-1A44-ACD7-3E297614C059}" type="slidenum">
              <a:rPr lang="nl-NL" sz="1400">
                <a:solidFill>
                  <a:schemeClr val="bg1"/>
                </a:solidFill>
              </a:rPr>
              <a:pPr algn="r"/>
              <a:t>18</a:t>
            </a:fld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47109" name="Content Placeholder 2"/>
          <p:cNvSpPr txBox="1">
            <a:spLocks/>
          </p:cNvSpPr>
          <p:nvPr/>
        </p:nvSpPr>
        <p:spPr bwMode="auto">
          <a:xfrm>
            <a:off x="179512" y="1052736"/>
            <a:ext cx="87503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A9E7"/>
              </a:buClr>
            </a:pPr>
            <a:r>
              <a:rPr lang="en-US" sz="2400" b="1" dirty="0" smtClean="0">
                <a:solidFill>
                  <a:srgbClr val="21A6D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Up to 40</a:t>
            </a:r>
            <a:r>
              <a:rPr lang="en-US" sz="2400" b="1" dirty="0">
                <a:solidFill>
                  <a:srgbClr val="21A6D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% of energy </a:t>
            </a:r>
            <a:r>
              <a:rPr lang="en-US" sz="2400" b="1" dirty="0" smtClean="0">
                <a:solidFill>
                  <a:srgbClr val="21A6D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consumption &amp; cost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9E7"/>
              </a:buClr>
            </a:pPr>
            <a:endParaRPr lang="en-US" sz="1400" b="1" dirty="0" smtClean="0">
              <a:solidFill>
                <a:srgbClr val="21A6DF"/>
              </a:solidFill>
              <a:latin typeface="Verdana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A9E7"/>
              </a:buClr>
            </a:pPr>
            <a:endParaRPr lang="en-US" sz="1100" dirty="0" smtClean="0">
              <a:latin typeface="Verdana" charset="0"/>
              <a:ea typeface="ＭＳ Ｐゴシック" charset="-128"/>
              <a:cs typeface="ＭＳ Ｐゴシック" charset="-128"/>
            </a:endParaRPr>
          </a:p>
          <a:p>
            <a:pPr marL="635000" lvl="1" indent="-292100" eaLnBrk="0" hangingPunct="0">
              <a:spcBef>
                <a:spcPct val="20000"/>
              </a:spcBef>
              <a:spcAft>
                <a:spcPts val="1800"/>
              </a:spcAft>
              <a:buClr>
                <a:srgbClr val="00A9E7"/>
              </a:buClr>
              <a:buFont typeface="Wingdings" charset="2"/>
              <a:buChar char="§"/>
            </a:pPr>
            <a:r>
              <a:rPr lang="en-US" sz="2000" dirty="0">
                <a:latin typeface="Verdana" charset="0"/>
                <a:ea typeface="ＭＳ Ｐゴシック" charset="-128"/>
                <a:cs typeface="ＭＳ Ｐゴシック" charset="-128"/>
              </a:rPr>
              <a:t>Provide visibility to physical layer </a:t>
            </a: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behaviors: energy &amp; temp</a:t>
            </a:r>
          </a:p>
          <a:p>
            <a:pPr marL="635000" lvl="1" indent="-292100" eaLnBrk="0" hangingPunct="0">
              <a:spcBef>
                <a:spcPct val="20000"/>
              </a:spcBef>
              <a:spcAft>
                <a:spcPts val="1800"/>
              </a:spcAft>
              <a:buClr>
                <a:srgbClr val="00A9E7"/>
              </a:buClr>
              <a:buFont typeface="Wingdings" charset="2"/>
              <a:buChar char="§"/>
            </a:pP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Remotely manage IT asset energy consumption</a:t>
            </a:r>
          </a:p>
          <a:p>
            <a:pPr marL="635000" lvl="1" indent="-292100" eaLnBrk="0" hangingPunct="0">
              <a:spcBef>
                <a:spcPct val="20000"/>
              </a:spcBef>
              <a:spcAft>
                <a:spcPts val="1800"/>
              </a:spcAft>
              <a:buClr>
                <a:srgbClr val="00A9E7"/>
              </a:buClr>
              <a:buFont typeface="Wingdings" charset="2"/>
              <a:buChar char="§"/>
            </a:pP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Move servers based on event triggers &amp; energy profile</a:t>
            </a:r>
          </a:p>
          <a:p>
            <a:pPr marL="635000" lvl="1" indent="-292100" eaLnBrk="0" hangingPunct="0">
              <a:spcBef>
                <a:spcPct val="20000"/>
              </a:spcBef>
              <a:spcAft>
                <a:spcPts val="1800"/>
              </a:spcAft>
              <a:buClr>
                <a:srgbClr val="00A9E7"/>
              </a:buClr>
              <a:buFont typeface="Wingdings" charset="2"/>
              <a:buChar char="§"/>
            </a:pP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Integrate with hypervisors: 	 </a:t>
            </a:r>
            <a:r>
              <a:rPr lang="en-US" dirty="0" smtClean="0">
                <a:latin typeface="Verdana" charset="0"/>
                <a:ea typeface="ＭＳ Ｐゴシック" charset="-128"/>
                <a:cs typeface="ＭＳ Ｐゴシック" charset="-128"/>
              </a:rPr>
              <a:t>VMW, Hyper-V, Xen, VirtualBox</a:t>
            </a:r>
            <a:endParaRPr lang="en-US" sz="2000" dirty="0" smtClean="0">
              <a:latin typeface="Verdana" charset="0"/>
              <a:ea typeface="ＭＳ Ｐゴシック" charset="-128"/>
              <a:cs typeface="ＭＳ Ｐゴシック" charset="-128"/>
            </a:endParaRPr>
          </a:p>
          <a:p>
            <a:pPr marL="635000" lvl="1" indent="-292100" eaLnBrk="0" hangingPunct="0">
              <a:spcBef>
                <a:spcPct val="20000"/>
              </a:spcBef>
              <a:spcAft>
                <a:spcPts val="1800"/>
              </a:spcAft>
              <a:buClr>
                <a:srgbClr val="00A9E7"/>
              </a:buClr>
              <a:buFont typeface="Wingdings" charset="2"/>
              <a:buChar char="§"/>
            </a:pP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Integrate with </a:t>
            </a:r>
            <a:r>
              <a:rPr lang="en-US" sz="2000" dirty="0">
                <a:latin typeface="Verdana" charset="0"/>
                <a:ea typeface="ＭＳ Ｐゴシック" charset="-128"/>
                <a:cs typeface="ＭＳ Ｐゴシック" charset="-128"/>
              </a:rPr>
              <a:t>other DC </a:t>
            </a: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apps:	 </a:t>
            </a:r>
            <a:r>
              <a:rPr lang="en-US" dirty="0" smtClean="0">
                <a:latin typeface="Verdana" charset="0"/>
                <a:ea typeface="ＭＳ Ｐゴシック" charset="-128"/>
                <a:cs typeface="ＭＳ Ｐゴシック" charset="-128"/>
              </a:rPr>
              <a:t>Tivoli</a:t>
            </a:r>
            <a:r>
              <a:rPr lang="en-US" dirty="0">
                <a:latin typeface="Verdana" charset="0"/>
                <a:ea typeface="ＭＳ Ｐゴシック" charset="-128"/>
                <a:cs typeface="ＭＳ Ｐゴシック" charset="-128"/>
              </a:rPr>
              <a:t>, OpenView, </a:t>
            </a:r>
            <a:r>
              <a:rPr lang="en-US" dirty="0" smtClean="0">
                <a:latin typeface="Verdana" charset="0"/>
                <a:ea typeface="ＭＳ Ｐゴシック" charset="-128"/>
                <a:cs typeface="ＭＳ Ｐゴシック" charset="-128"/>
              </a:rPr>
              <a:t>EnergyWise,..</a:t>
            </a:r>
            <a:endParaRPr lang="en-US" sz="1600" dirty="0" smtClean="0">
              <a:latin typeface="Verdana" charset="0"/>
              <a:ea typeface="ＭＳ Ｐゴシック" charset="-128"/>
              <a:cs typeface="ＭＳ Ｐゴシック" charset="-128"/>
            </a:endParaRPr>
          </a:p>
          <a:p>
            <a:pPr marL="635000" lvl="1" indent="-292100" eaLnBrk="0" hangingPunct="0">
              <a:spcBef>
                <a:spcPct val="20000"/>
              </a:spcBef>
              <a:spcAft>
                <a:spcPts val="1800"/>
              </a:spcAft>
              <a:buClr>
                <a:srgbClr val="00A9E7"/>
              </a:buClr>
              <a:buFont typeface="Wingdings" charset="2"/>
              <a:buChar char="§"/>
            </a:pP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Interact </a:t>
            </a:r>
            <a:r>
              <a:rPr lang="en-US" sz="2000" dirty="0">
                <a:latin typeface="Verdana" charset="0"/>
                <a:ea typeface="ＭＳ Ｐゴシック" charset="-128"/>
                <a:cs typeface="ＭＳ Ｐゴシック" charset="-128"/>
              </a:rPr>
              <a:t>with other </a:t>
            </a:r>
            <a:r>
              <a:rPr lang="en-US" sz="2000" dirty="0" smtClean="0">
                <a:latin typeface="Verdana" charset="0"/>
                <a:ea typeface="ＭＳ Ｐゴシック" charset="-128"/>
                <a:cs typeface="ＭＳ Ｐゴシック" charset="-128"/>
              </a:rPr>
              <a:t>PDUs:	 </a:t>
            </a:r>
            <a:r>
              <a:rPr lang="en-US" dirty="0" smtClean="0">
                <a:latin typeface="Verdana" charset="0"/>
                <a:ea typeface="ＭＳ Ｐゴシック" charset="-128"/>
                <a:cs typeface="ＭＳ Ｐゴシック" charset="-128"/>
              </a:rPr>
              <a:t>APC,…</a:t>
            </a:r>
            <a:endParaRPr lang="en-US" sz="2000" dirty="0" smtClean="0">
              <a:latin typeface="Verdana" charset="0"/>
              <a:ea typeface="ＭＳ Ｐゴシック" charset="-128"/>
              <a:cs typeface="ＭＳ Ｐゴシック" charset="-128"/>
            </a:endParaRPr>
          </a:p>
          <a:p>
            <a:pPr marL="635000" lvl="2" indent="-292100" eaLnBrk="0" hangingPunct="0">
              <a:spcBef>
                <a:spcPct val="20000"/>
              </a:spcBef>
              <a:buClr>
                <a:srgbClr val="00A9E7"/>
              </a:buClr>
              <a:buFont typeface="Wingdings" charset="2"/>
              <a:buChar char="§"/>
            </a:pPr>
            <a:endParaRPr lang="en-US" sz="2000" dirty="0"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2165350" y="2743200"/>
            <a:ext cx="6521450" cy="38893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dirty="0">
                <a:solidFill>
                  <a:srgbClr val="21A6DF"/>
                </a:solidFill>
              </a:rPr>
              <a:t>Save Energy  </a:t>
            </a:r>
            <a:r>
              <a:rPr lang="en-US" dirty="0" smtClean="0">
                <a:solidFill>
                  <a:srgbClr val="21A6DF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Improve Uptime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649663"/>
            <a:ext cx="8382000" cy="92233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3600" dirty="0" smtClean="0">
                <a:solidFill>
                  <a:srgbClr val="008000"/>
                </a:solidFill>
              </a:rPr>
              <a:t>Green DC: It’s all about Energy!</a:t>
            </a:r>
            <a:endParaRPr lang="en-US" sz="3600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270500"/>
            <a:ext cx="6527800" cy="825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7"/>
          <p:cNvSpPr>
            <a:spLocks noChangeArrowheads="1"/>
          </p:cNvSpPr>
          <p:nvPr/>
        </p:nvSpPr>
        <p:spPr bwMode="auto">
          <a:xfrm>
            <a:off x="2267173" y="4221882"/>
            <a:ext cx="4537075" cy="2303462"/>
          </a:xfrm>
          <a:prstGeom prst="roundRect">
            <a:avLst>
              <a:gd name="adj" fmla="val 7718"/>
            </a:avLst>
          </a:prstGeom>
          <a:solidFill>
            <a:srgbClr val="21A6DF"/>
          </a:solidFill>
          <a:ln w="762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rgbClr val="B8D433"/>
              </a:solidFill>
            </a:endParaRP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999735" cy="300608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b="1" dirty="0" smtClean="0">
                <a:solidFill>
                  <a:srgbClr val="21A6DF"/>
                </a:solidFill>
              </a:rPr>
              <a:t>Datacenter </a:t>
            </a:r>
            <a:r>
              <a:rPr lang="en-US" sz="2000" b="1" dirty="0">
                <a:solidFill>
                  <a:srgbClr val="21A6DF"/>
                </a:solidFill>
              </a:rPr>
              <a:t>energy &amp; uptime management </a:t>
            </a:r>
            <a:r>
              <a:rPr lang="en-US" sz="2000" b="1" dirty="0" smtClean="0">
                <a:solidFill>
                  <a:srgbClr val="21A6DF"/>
                </a:solidFill>
              </a:rPr>
              <a:t>solutions</a:t>
            </a:r>
          </a:p>
          <a:p>
            <a:pPr>
              <a:spcAft>
                <a:spcPts val="0"/>
              </a:spcAft>
            </a:pPr>
            <a:endParaRPr lang="en-US" sz="1000" dirty="0">
              <a:solidFill>
                <a:srgbClr val="21A6DF"/>
              </a:solidFill>
            </a:endParaRPr>
          </a:p>
          <a:p>
            <a:pPr>
              <a:spcAft>
                <a:spcPts val="0"/>
              </a:spcAft>
            </a:pPr>
            <a:r>
              <a:rPr lang="en-US" sz="2000" dirty="0"/>
              <a:t>Founded in Feb’09 in Lochristi, BE &amp;</a:t>
            </a:r>
            <a:r>
              <a:rPr lang="en-US" sz="2000" dirty="0" smtClean="0"/>
              <a:t> HQ in </a:t>
            </a:r>
            <a:r>
              <a:rPr lang="en-US" sz="2000" dirty="0"/>
              <a:t>U.S</a:t>
            </a:r>
            <a:r>
              <a:rPr lang="en-US" sz="2000" dirty="0" smtClean="0"/>
              <a:t>.</a:t>
            </a:r>
          </a:p>
          <a:p>
            <a:pPr>
              <a:spcAft>
                <a:spcPts val="0"/>
              </a:spcAft>
            </a:pP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2000" dirty="0"/>
              <a:t>Funded by Partech International &amp; Big Bang </a:t>
            </a:r>
            <a:r>
              <a:rPr lang="en-US" sz="2000" dirty="0" smtClean="0"/>
              <a:t>Ventures</a:t>
            </a:r>
          </a:p>
          <a:p>
            <a:pPr>
              <a:spcAft>
                <a:spcPts val="0"/>
              </a:spcAft>
            </a:pPr>
            <a:endParaRPr lang="en-US" sz="1000" dirty="0" smtClean="0"/>
          </a:p>
          <a:p>
            <a:pPr>
              <a:spcAft>
                <a:spcPts val="0"/>
              </a:spcAft>
            </a:pPr>
            <a:r>
              <a:rPr lang="en-US" sz="2000" dirty="0" smtClean="0"/>
              <a:t>Early </a:t>
            </a:r>
            <a:r>
              <a:rPr lang="en-US" sz="2000" dirty="0"/>
              <a:t>traction in Europe &amp; </a:t>
            </a:r>
            <a:r>
              <a:rPr lang="en-US" sz="2000" dirty="0" smtClean="0"/>
              <a:t>U.S.</a:t>
            </a:r>
          </a:p>
          <a:p>
            <a:pPr>
              <a:spcAft>
                <a:spcPts val="0"/>
              </a:spcAft>
            </a:pPr>
            <a:endParaRPr lang="en-US" sz="1000" dirty="0"/>
          </a:p>
          <a:p>
            <a:pPr>
              <a:spcAft>
                <a:spcPts val="0"/>
              </a:spcAft>
            </a:pPr>
            <a:r>
              <a:rPr lang="en-US" sz="2000" dirty="0"/>
              <a:t>Datacenter &amp; Energy veterans / serial entrepreneurs</a:t>
            </a:r>
          </a:p>
          <a:p>
            <a:pPr>
              <a:buFont typeface="Wingdings" charset="2"/>
              <a:buNone/>
            </a:pPr>
            <a:endParaRPr lang="en-US" sz="1800" dirty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nl-NL" dirty="0">
                <a:ea typeface="Arial" charset="0"/>
                <a:cs typeface="Arial" charset="0"/>
              </a:rPr>
              <a:t>Racktivity Confidential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5650" y="3722688"/>
            <a:ext cx="127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Arrow 15"/>
          <p:cNvSpPr>
            <a:spLocks noChangeArrowheads="1"/>
          </p:cNvSpPr>
          <p:nvPr/>
        </p:nvSpPr>
        <p:spPr bwMode="auto">
          <a:xfrm>
            <a:off x="4138836" y="4577482"/>
            <a:ext cx="785812" cy="28575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nl-B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ight Arrow 16"/>
          <p:cNvSpPr>
            <a:spLocks noChangeArrowheads="1"/>
          </p:cNvSpPr>
          <p:nvPr/>
        </p:nvSpPr>
        <p:spPr bwMode="auto">
          <a:xfrm>
            <a:off x="4138836" y="5134694"/>
            <a:ext cx="785812" cy="28575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nl-B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ight Arrow 19"/>
          <p:cNvSpPr>
            <a:spLocks noChangeArrowheads="1"/>
          </p:cNvSpPr>
          <p:nvPr/>
        </p:nvSpPr>
        <p:spPr bwMode="auto">
          <a:xfrm>
            <a:off x="4138836" y="5744294"/>
            <a:ext cx="785812" cy="28575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nl-BE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8" name="AutoShape 18"/>
          <p:cNvSpPr>
            <a:spLocks noChangeArrowheads="1"/>
          </p:cNvSpPr>
          <p:nvPr/>
        </p:nvSpPr>
        <p:spPr bwMode="auto">
          <a:xfrm>
            <a:off x="2627536" y="4475882"/>
            <a:ext cx="1366837" cy="504825"/>
          </a:xfrm>
          <a:prstGeom prst="roundRect">
            <a:avLst>
              <a:gd name="adj" fmla="val 7718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419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08511" y="4588594"/>
            <a:ext cx="969962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AutoShape 19"/>
          <p:cNvSpPr>
            <a:spLocks noChangeArrowheads="1"/>
          </p:cNvSpPr>
          <p:nvPr/>
        </p:nvSpPr>
        <p:spPr bwMode="auto">
          <a:xfrm>
            <a:off x="2627536" y="5052144"/>
            <a:ext cx="1366837" cy="504825"/>
          </a:xfrm>
          <a:prstGeom prst="roundRect">
            <a:avLst>
              <a:gd name="adj" fmla="val 7718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421" name="Pictur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98986" y="5090244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AutoShape 20"/>
          <p:cNvSpPr>
            <a:spLocks noChangeArrowheads="1"/>
          </p:cNvSpPr>
          <p:nvPr/>
        </p:nvSpPr>
        <p:spPr bwMode="auto">
          <a:xfrm>
            <a:off x="2627536" y="5628407"/>
            <a:ext cx="1366837" cy="504825"/>
          </a:xfrm>
          <a:prstGeom prst="roundRect">
            <a:avLst>
              <a:gd name="adj" fmla="val 7718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423" name="Picture 1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8973" y="5739532"/>
            <a:ext cx="11906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AutoShape 21"/>
          <p:cNvSpPr>
            <a:spLocks noChangeArrowheads="1"/>
          </p:cNvSpPr>
          <p:nvPr/>
        </p:nvSpPr>
        <p:spPr bwMode="auto">
          <a:xfrm>
            <a:off x="5075461" y="4475882"/>
            <a:ext cx="1366837" cy="504825"/>
          </a:xfrm>
          <a:prstGeom prst="roundRect">
            <a:avLst>
              <a:gd name="adj" fmla="val 7718"/>
            </a:avLst>
          </a:prstGeom>
          <a:solidFill>
            <a:srgbClr val="7074AF"/>
          </a:solidFill>
          <a:ln w="571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425" name="Picture 8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7561" y="4523507"/>
            <a:ext cx="76993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6" name="AutoShape 22"/>
          <p:cNvSpPr>
            <a:spLocks noChangeArrowheads="1"/>
          </p:cNvSpPr>
          <p:nvPr/>
        </p:nvSpPr>
        <p:spPr bwMode="auto">
          <a:xfrm>
            <a:off x="5077048" y="5052144"/>
            <a:ext cx="1366838" cy="504825"/>
          </a:xfrm>
          <a:prstGeom prst="roundRect">
            <a:avLst>
              <a:gd name="adj" fmla="val 7718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27" name="AutoShape 23"/>
          <p:cNvSpPr>
            <a:spLocks noChangeArrowheads="1"/>
          </p:cNvSpPr>
          <p:nvPr/>
        </p:nvSpPr>
        <p:spPr bwMode="auto">
          <a:xfrm>
            <a:off x="5077048" y="5628407"/>
            <a:ext cx="1366838" cy="504825"/>
          </a:xfrm>
          <a:prstGeom prst="roundRect">
            <a:avLst>
              <a:gd name="adj" fmla="val 7718"/>
            </a:avLst>
          </a:prstGeom>
          <a:solidFill>
            <a:schemeClr val="bg1"/>
          </a:solidFill>
          <a:ln w="571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428" name="Picture 1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32611" y="5125169"/>
            <a:ext cx="1309687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9" name="Picture 1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89748" y="5636344"/>
            <a:ext cx="13462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244475" y="63500"/>
            <a:ext cx="6842125" cy="927100"/>
          </a:xfrm>
        </p:spPr>
        <p:txBody>
          <a:bodyPr/>
          <a:lstStyle/>
          <a:p>
            <a:r>
              <a:rPr lang="en-US" dirty="0" smtClean="0"/>
              <a:t>Executive Team &amp; Board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79512" y="980728"/>
            <a:ext cx="8785225" cy="5281613"/>
          </a:xfrm>
        </p:spPr>
        <p:txBody>
          <a:bodyPr/>
          <a:lstStyle/>
          <a:p>
            <a:pPr lvl="1"/>
            <a:endParaRPr lang="en-US" sz="600" dirty="0" smtClean="0"/>
          </a:p>
          <a:p>
            <a:r>
              <a:rPr lang="en-US" sz="1800" b="1" dirty="0" smtClean="0">
                <a:solidFill>
                  <a:srgbClr val="21A6DF"/>
                </a:solidFill>
              </a:rPr>
              <a:t>Marco DeMiroz 		</a:t>
            </a:r>
            <a:r>
              <a:rPr lang="en-US" sz="1800" i="1" dirty="0" smtClean="0">
                <a:solidFill>
                  <a:srgbClr val="21A6DF"/>
                </a:solidFill>
              </a:rPr>
              <a:t>President &amp; CEO</a:t>
            </a:r>
          </a:p>
          <a:p>
            <a:pPr lvl="1"/>
            <a:r>
              <a:rPr lang="en-US" sz="1400" dirty="0" smtClean="0"/>
              <a:t>Soliant Energy: CEO &amp; COO. Cleantech &amp; IT VC: Trinity Ventures, Selby Ventures; SVP Fujitsu; General Magic, Sun Micro and Oracle.</a:t>
            </a:r>
          </a:p>
          <a:p>
            <a:pPr lvl="4"/>
            <a:endParaRPr lang="en-US" sz="700" dirty="0" smtClean="0"/>
          </a:p>
          <a:p>
            <a:r>
              <a:rPr lang="en-US" sz="1800" b="1" dirty="0" smtClean="0">
                <a:solidFill>
                  <a:srgbClr val="21A6DF"/>
                </a:solidFill>
              </a:rPr>
              <a:t>Wilbert Ingels</a:t>
            </a:r>
            <a:r>
              <a:rPr lang="en-US" sz="2000" dirty="0" smtClean="0"/>
              <a:t> 		</a:t>
            </a:r>
            <a:r>
              <a:rPr lang="en-US" sz="1800" i="1" dirty="0" smtClean="0">
                <a:solidFill>
                  <a:srgbClr val="21A6DF"/>
                </a:solidFill>
              </a:rPr>
              <a:t>CTO &amp; Founder</a:t>
            </a:r>
          </a:p>
          <a:p>
            <a:pPr lvl="1"/>
            <a:r>
              <a:rPr lang="en-US" sz="1400" dirty="0" smtClean="0"/>
              <a:t>Dedigate: Founder; Terremark: SVP Sales Managed Hosting / COO Europe; Level 3: Sales Director; A-Server: CEO.</a:t>
            </a:r>
          </a:p>
          <a:p>
            <a:pPr lvl="4"/>
            <a:endParaRPr lang="en-US" sz="700" dirty="0" smtClean="0"/>
          </a:p>
          <a:p>
            <a:r>
              <a:rPr lang="en-US" sz="1800" b="1" dirty="0" smtClean="0">
                <a:solidFill>
                  <a:srgbClr val="21A6DF"/>
                </a:solidFill>
              </a:rPr>
              <a:t>Ed Sterbenc</a:t>
            </a:r>
            <a:r>
              <a:rPr lang="en-US" sz="2000" dirty="0" smtClean="0"/>
              <a:t>		</a:t>
            </a:r>
            <a:r>
              <a:rPr lang="en-US" sz="1800" i="1" dirty="0" smtClean="0">
                <a:solidFill>
                  <a:srgbClr val="21A6DF"/>
                </a:solidFill>
              </a:rPr>
              <a:t>Vice President, Worldwide Sales</a:t>
            </a:r>
          </a:p>
          <a:p>
            <a:pPr marL="742950" lvl="2" indent="-342900"/>
            <a:r>
              <a:rPr lang="en-US" sz="1400" dirty="0" smtClean="0"/>
              <a:t>Modius: VP Sales; Nimsoft: VP Sales; SharkRack: CEO; Tandem: VP WW Sales Ops; IBM</a:t>
            </a:r>
            <a:endParaRPr lang="en-US" sz="1600" dirty="0" smtClean="0">
              <a:solidFill>
                <a:srgbClr val="21A6DF"/>
              </a:solidFill>
            </a:endParaRPr>
          </a:p>
          <a:p>
            <a:pPr marL="742950" lvl="2" indent="-342900">
              <a:buFont typeface="Wingdings" charset="2"/>
              <a:buNone/>
            </a:pPr>
            <a:r>
              <a:rPr lang="en-US" sz="1400" b="1" dirty="0" smtClean="0">
                <a:solidFill>
                  <a:srgbClr val="21A6DF"/>
                </a:solidFill>
              </a:rPr>
              <a:t>			</a:t>
            </a:r>
          </a:p>
          <a:p>
            <a:pPr marL="742950" lvl="2" indent="-342900">
              <a:buFont typeface="Wingdings" charset="2"/>
              <a:buNone/>
            </a:pPr>
            <a:endParaRPr lang="en-US" sz="700" b="1" dirty="0" smtClean="0">
              <a:solidFill>
                <a:srgbClr val="21A6D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b="1" dirty="0" smtClean="0">
                <a:solidFill>
                  <a:srgbClr val="21A6DF"/>
                </a:solidFill>
              </a:rPr>
              <a:t>Kristof DeSpiegeler</a:t>
            </a:r>
            <a:r>
              <a:rPr lang="en-US" sz="1800" dirty="0" smtClean="0"/>
              <a:t> 	</a:t>
            </a:r>
            <a:r>
              <a:rPr lang="en-US" sz="1800" i="1" dirty="0" smtClean="0">
                <a:solidFill>
                  <a:srgbClr val="21A6DF"/>
                </a:solidFill>
              </a:rPr>
              <a:t>Chairman &amp; Founder</a:t>
            </a:r>
          </a:p>
          <a:p>
            <a:pPr marL="742950" lvl="2" indent="-342900"/>
            <a:r>
              <a:rPr lang="en-US" sz="1400" dirty="0" smtClean="0"/>
              <a:t>Qlayer: Founder (acq. by Sun); DataCenterTechnologies: Founder (acq. by Symantec); Dedigate: Founder (acq. by Terremark); Hostbasket: Founder (acq. by Telenet)</a:t>
            </a:r>
          </a:p>
          <a:p>
            <a:pPr lvl="1">
              <a:spcAft>
                <a:spcPts val="1200"/>
              </a:spcAft>
            </a:pPr>
            <a:endParaRPr lang="en-US" sz="300" dirty="0" smtClean="0"/>
          </a:p>
          <a:p>
            <a:pPr>
              <a:spcAft>
                <a:spcPts val="1200"/>
              </a:spcAft>
            </a:pPr>
            <a:r>
              <a:rPr lang="en-US" sz="1800" b="1" dirty="0" smtClean="0">
                <a:solidFill>
                  <a:srgbClr val="21A6DF"/>
                </a:solidFill>
              </a:rPr>
              <a:t>Nicolas El Baze</a:t>
            </a:r>
            <a:r>
              <a:rPr lang="en-US" sz="2000" dirty="0" smtClean="0"/>
              <a:t> 		</a:t>
            </a:r>
            <a:r>
              <a:rPr lang="en-US" sz="1800" i="1" dirty="0" smtClean="0">
                <a:solidFill>
                  <a:srgbClr val="21A6DF"/>
                </a:solidFill>
              </a:rPr>
              <a:t>Partner – Partech International</a:t>
            </a:r>
            <a:endParaRPr lang="en-US" sz="1600" i="1" dirty="0" smtClean="0">
              <a:solidFill>
                <a:srgbClr val="21A6D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b="1" dirty="0" smtClean="0">
                <a:solidFill>
                  <a:srgbClr val="21A6DF"/>
                </a:solidFill>
              </a:rPr>
              <a:t>Frank Maene</a:t>
            </a:r>
            <a:r>
              <a:rPr lang="en-US" sz="2000" dirty="0" smtClean="0"/>
              <a:t>		</a:t>
            </a:r>
            <a:r>
              <a:rPr lang="en-US" sz="1800" i="1" dirty="0" smtClean="0">
                <a:solidFill>
                  <a:srgbClr val="21A6DF"/>
                </a:solidFill>
              </a:rPr>
              <a:t>Managing Partner – Big Bang Ventures</a:t>
            </a:r>
            <a:endParaRPr lang="en-US" sz="2000" i="1" dirty="0" smtClean="0">
              <a:solidFill>
                <a:srgbClr val="21A6DF"/>
              </a:solidFill>
            </a:endParaRPr>
          </a:p>
          <a:p>
            <a:endParaRPr lang="en-US" sz="1800" i="1" dirty="0" smtClean="0">
              <a:solidFill>
                <a:srgbClr val="21A6DF"/>
              </a:solidFill>
            </a:endParaRPr>
          </a:p>
          <a:p>
            <a:endParaRPr lang="en-US" sz="2000" i="1" dirty="0" smtClean="0">
              <a:solidFill>
                <a:srgbClr val="21A6DF"/>
              </a:solidFill>
            </a:endParaRPr>
          </a:p>
          <a:p>
            <a:pPr>
              <a:buFont typeface="Wingdings" charset="2"/>
              <a:buNone/>
            </a:pPr>
            <a:endParaRPr lang="en-US" sz="2000" dirty="0" smtClean="0"/>
          </a:p>
          <a:p>
            <a:pPr lvl="1"/>
            <a:endParaRPr lang="en-US" sz="1800" dirty="0" smtClean="0"/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7010400" y="657225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87E5162B-9AEE-544C-97ED-249418935679}" type="slidenum">
              <a:rPr lang="nl-NL" sz="1400">
                <a:solidFill>
                  <a:schemeClr val="bg1"/>
                </a:solidFill>
              </a:rPr>
              <a:pPr algn="r"/>
              <a:t>3</a:t>
            </a:fld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9461" name="Footer Placeholder 4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15616" y="4077072"/>
            <a:ext cx="69127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Racktivity Mission</a:t>
            </a:r>
            <a:endParaRPr lang="nl-NL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85720" y="1981200"/>
            <a:ext cx="8629680" cy="3200400"/>
          </a:xfrm>
          <a:prstGeom prst="roundRect">
            <a:avLst>
              <a:gd name="adj" fmla="val 16667"/>
            </a:avLst>
          </a:prstGeom>
          <a:solidFill>
            <a:srgbClr val="00A9E7"/>
          </a:solidFill>
          <a:ln w="9398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89999" tIns="46799" rIns="89999" bIns="46799" anchor="ctr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Save</a:t>
            </a:r>
            <a:r>
              <a:rPr lang="en-US" sz="3200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ENERGY </a:t>
            </a:r>
            <a:r>
              <a:rPr lang="en-US" sz="2800" b="1" dirty="0">
                <a:solidFill>
                  <a:schemeClr val="bg1"/>
                </a:solidFill>
                <a:latin typeface="Verdana" charset="0"/>
              </a:rPr>
              <a:t>&amp; </a:t>
            </a: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Improve UPTIME 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in 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Verdana" charset="0"/>
              </a:rPr>
              <a:t>Data Centers</a:t>
            </a:r>
          </a:p>
        </p:txBody>
      </p:sp>
      <p:sp>
        <p:nvSpPr>
          <p:cNvPr id="21510" name="Footer Placeholder 4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 smtClean="0"/>
              <a:t>Green Data Center</a:t>
            </a:r>
            <a:endParaRPr lang="nl-NL" sz="3200" dirty="0"/>
          </a:p>
        </p:txBody>
      </p:sp>
      <p:sp>
        <p:nvSpPr>
          <p:cNvPr id="21510" name="Footer Placeholder 4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0825" y="1247775"/>
            <a:ext cx="5387975" cy="7334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MAKES IT </a:t>
            </a:r>
            <a:r>
              <a:rPr lang="en-US" dirty="0" smtClean="0">
                <a:solidFill>
                  <a:srgbClr val="008000"/>
                </a:solidFill>
              </a:rPr>
              <a:t>GREEN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590800"/>
            <a:ext cx="1828800" cy="1240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2590800"/>
            <a:ext cx="18288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5105400"/>
            <a:ext cx="2057400" cy="1133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900" y="1447800"/>
            <a:ext cx="3898900" cy="2362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1981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Renewable Energy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4495800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Energy Efficiency &amp; Sustainability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4868900"/>
            <a:ext cx="1676400" cy="14740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3000" y="4495800"/>
            <a:ext cx="41472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IT &amp; Facilities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8000"/>
                </a:solidFill>
              </a:rPr>
              <a:t> Virtualization &amp; consolidation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8000"/>
                </a:solidFill>
              </a:rPr>
              <a:t> Dynamic energy &amp; uptime management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8000"/>
                </a:solidFill>
              </a:rPr>
              <a:t> Design &amp; Engineering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600" b="1" dirty="0" smtClean="0">
                <a:solidFill>
                  <a:srgbClr val="008000"/>
                </a:solidFill>
              </a:rPr>
              <a:t> Processes, governance, policy…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Center – Global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075"/>
            <a:ext cx="8893175" cy="3819525"/>
          </a:xfrm>
        </p:spPr>
        <p:txBody>
          <a:bodyPr/>
          <a:lstStyle/>
          <a:p>
            <a:pPr>
              <a:buFont typeface="Wingdings" charset="2"/>
              <a:buNone/>
              <a:defRPr/>
            </a:pPr>
            <a:endParaRPr lang="en-US" sz="800" dirty="0" smtClean="0"/>
          </a:p>
          <a:p>
            <a:pPr lvl="1" algn="just">
              <a:buFont typeface="Wingdings" charset="2"/>
              <a:buNone/>
              <a:defRPr/>
            </a:pPr>
            <a:r>
              <a:rPr lang="nl-BE" sz="1800" b="1" dirty="0" smtClean="0">
                <a:latin typeface="+mj-lt"/>
              </a:rPr>
              <a:t>MAIN DRIVERS of GROWTH:</a:t>
            </a:r>
          </a:p>
          <a:p>
            <a:pPr lvl="1" algn="just">
              <a:buFont typeface="Wingdings" charset="2"/>
              <a:buNone/>
              <a:defRPr/>
            </a:pPr>
            <a:endParaRPr lang="nl-BE" sz="1800" dirty="0" smtClean="0">
              <a:latin typeface="+mj-lt"/>
            </a:endParaRPr>
          </a:p>
          <a:p>
            <a:pPr lvl="1" algn="just">
              <a:defRPr/>
            </a:pPr>
            <a:r>
              <a:rPr lang="nl-BE" sz="1800" b="1" dirty="0" smtClean="0">
                <a:cs typeface="Verdana"/>
              </a:rPr>
              <a:t>Consumer data: </a:t>
            </a:r>
            <a:r>
              <a:rPr lang="nl-BE" sz="1800" dirty="0" smtClean="0">
                <a:cs typeface="Verdana"/>
              </a:rPr>
              <a:t>Explosive growth of online digital content worldwide; videos, photos, social networks</a:t>
            </a:r>
          </a:p>
          <a:p>
            <a:pPr lvl="1" algn="just">
              <a:defRPr/>
            </a:pPr>
            <a:endParaRPr lang="nl-BE" sz="1800" dirty="0" smtClean="0">
              <a:cs typeface="Verdana"/>
            </a:endParaRPr>
          </a:p>
          <a:p>
            <a:pPr lvl="1" algn="just">
              <a:defRPr/>
            </a:pPr>
            <a:r>
              <a:rPr lang="nl-BE" sz="1800" b="1" dirty="0" smtClean="0">
                <a:cs typeface="Verdana"/>
              </a:rPr>
              <a:t>Enterprise Computing:  </a:t>
            </a:r>
            <a:r>
              <a:rPr lang="nl-BE" sz="1800" dirty="0" smtClean="0">
                <a:cs typeface="Verdana"/>
              </a:rPr>
              <a:t>Main shift towards virtualization and cloud computing</a:t>
            </a:r>
          </a:p>
          <a:p>
            <a:pPr lvl="1" algn="just">
              <a:defRPr/>
            </a:pPr>
            <a:endParaRPr lang="nl-BE" sz="1800" dirty="0" smtClean="0">
              <a:cs typeface="Verdana"/>
            </a:endParaRPr>
          </a:p>
          <a:p>
            <a:pPr lvl="1" algn="just">
              <a:defRPr/>
            </a:pPr>
            <a:r>
              <a:rPr lang="nl-BE" sz="1800" b="1" dirty="0" smtClean="0">
                <a:cs typeface="Verdana"/>
              </a:rPr>
              <a:t>Mobile data: </a:t>
            </a:r>
            <a:r>
              <a:rPr lang="nl-BE" sz="1800" dirty="0" smtClean="0">
                <a:cs typeface="Verdana"/>
              </a:rPr>
              <a:t>Rapid adoption of smart phones&amp;devices; iPhone, iPad, Android, driving mobile data traffic</a:t>
            </a:r>
          </a:p>
          <a:p>
            <a:pPr lvl="1" algn="just">
              <a:defRPr/>
            </a:pPr>
            <a:endParaRPr lang="nl-BE" sz="1800" dirty="0" smtClean="0">
              <a:cs typeface="Verdana"/>
            </a:endParaRPr>
          </a:p>
          <a:p>
            <a:pPr lvl="1" algn="just">
              <a:buFont typeface="Wingdings" charset="2"/>
              <a:buNone/>
              <a:defRPr/>
            </a:pPr>
            <a:endParaRPr lang="en-US" sz="1600" dirty="0" smtClean="0">
              <a:latin typeface="+mj-lt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313FA9-75C4-EE43-84AC-65EF40978E5F}" type="slidenum">
              <a:rPr lang="nl-NL" smtClean="0"/>
              <a:pPr/>
              <a:t>6</a:t>
            </a:fld>
            <a:endParaRPr lang="nl-N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Racktivity Confidential</a:t>
            </a:r>
            <a:endParaRPr lang="nl-NL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85750" y="5311775"/>
            <a:ext cx="8643938" cy="93662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999" tIns="46799" rIns="89999" bIns="46799" anchor="ctr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chemeClr val="bg1"/>
                </a:solidFill>
              </a:rPr>
              <a:t>All require sustained growth of data centers around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 Center – Global Growth</a:t>
            </a:r>
            <a:endParaRPr lang="nl-NL" dirty="0" smtClean="0"/>
          </a:p>
        </p:txBody>
      </p:sp>
      <p:sp>
        <p:nvSpPr>
          <p:cNvPr id="26627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26628" name="Slide Number Placeholder 8"/>
          <p:cNvSpPr txBox="1">
            <a:spLocks noGrp="1"/>
          </p:cNvSpPr>
          <p:nvPr/>
        </p:nvSpPr>
        <p:spPr bwMode="auto">
          <a:xfrm>
            <a:off x="7010400" y="6597352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6F927B18-D604-9144-915D-4A62AF1602D9}" type="slidenum">
              <a:rPr lang="nl-NL" sz="1400">
                <a:solidFill>
                  <a:schemeClr val="bg1"/>
                </a:solidFill>
              </a:rPr>
              <a:pPr algn="r"/>
              <a:t>7</a:t>
            </a:fld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26629" name="Picture 8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143000"/>
            <a:ext cx="7190184" cy="45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Box 88"/>
          <p:cNvSpPr txBox="1">
            <a:spLocks noChangeArrowheads="1"/>
          </p:cNvSpPr>
          <p:nvPr/>
        </p:nvSpPr>
        <p:spPr bwMode="auto">
          <a:xfrm>
            <a:off x="395536" y="2276872"/>
            <a:ext cx="10200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In MMs</a:t>
            </a:r>
          </a:p>
        </p:txBody>
      </p:sp>
      <p:sp>
        <p:nvSpPr>
          <p:cNvPr id="26631" name="TextBox 89"/>
          <p:cNvSpPr txBox="1">
            <a:spLocks noChangeArrowheads="1"/>
          </p:cNvSpPr>
          <p:nvPr/>
        </p:nvSpPr>
        <p:spPr bwMode="auto">
          <a:xfrm>
            <a:off x="2561362" y="5438001"/>
            <a:ext cx="10200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2000</a:t>
            </a:r>
          </a:p>
        </p:txBody>
      </p:sp>
      <p:sp>
        <p:nvSpPr>
          <p:cNvPr id="26635" name="TextBox 97"/>
          <p:cNvSpPr txBox="1">
            <a:spLocks noChangeArrowheads="1"/>
          </p:cNvSpPr>
          <p:nvPr/>
        </p:nvSpPr>
        <p:spPr bwMode="auto">
          <a:xfrm>
            <a:off x="7812360" y="5903694"/>
            <a:ext cx="9525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u="sng" dirty="0"/>
              <a:t>Source: IDC</a:t>
            </a:r>
          </a:p>
        </p:txBody>
      </p:sp>
      <p:sp>
        <p:nvSpPr>
          <p:cNvPr id="11" name="TextBox 89"/>
          <p:cNvSpPr txBox="1">
            <a:spLocks noChangeArrowheads="1"/>
          </p:cNvSpPr>
          <p:nvPr/>
        </p:nvSpPr>
        <p:spPr bwMode="auto">
          <a:xfrm>
            <a:off x="4694962" y="5438001"/>
            <a:ext cx="10200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2006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89"/>
          <p:cNvSpPr txBox="1">
            <a:spLocks noChangeArrowheads="1"/>
          </p:cNvSpPr>
          <p:nvPr/>
        </p:nvSpPr>
        <p:spPr bwMode="auto">
          <a:xfrm>
            <a:off x="6828562" y="5438001"/>
            <a:ext cx="10200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2010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DC Energy Cost:  </a:t>
            </a:r>
            <a:r>
              <a:rPr lang="nl-BE" sz="1800" dirty="0" smtClean="0"/>
              <a:t>Shift fm CapEx to OpEx</a:t>
            </a:r>
            <a:endParaRPr lang="nl-NL" dirty="0" smtClean="0"/>
          </a:p>
        </p:txBody>
      </p:sp>
      <p:sp>
        <p:nvSpPr>
          <p:cNvPr id="28675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28676" name="Slide Number Placeholder 8"/>
          <p:cNvSpPr txBox="1">
            <a:spLocks noGrp="1"/>
          </p:cNvSpPr>
          <p:nvPr/>
        </p:nvSpPr>
        <p:spPr bwMode="auto">
          <a:xfrm>
            <a:off x="7010400" y="655320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28FABCA9-590F-9441-A438-EC459A5D9299}" type="slidenum">
              <a:rPr lang="nl-NL" sz="1400">
                <a:solidFill>
                  <a:schemeClr val="bg1"/>
                </a:solidFill>
              </a:rPr>
              <a:pPr algn="r"/>
              <a:t>8</a:t>
            </a:fld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28677" name="Picture 9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58" y="1524000"/>
            <a:ext cx="88999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Average Electricity Price for Commercial Customers</a:t>
            </a:r>
            <a:endParaRPr lang="nl-NL" dirty="0" smtClean="0"/>
          </a:p>
        </p:txBody>
      </p:sp>
      <p:sp>
        <p:nvSpPr>
          <p:cNvPr id="26627" name="Footer Placeholder 3"/>
          <p:cNvSpPr txBox="1">
            <a:spLocks noGrp="1"/>
          </p:cNvSpPr>
          <p:nvPr/>
        </p:nvSpPr>
        <p:spPr bwMode="auto">
          <a:xfrm>
            <a:off x="3124200" y="6569075"/>
            <a:ext cx="2895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Racktivity Confidential</a:t>
            </a:r>
          </a:p>
        </p:txBody>
      </p:sp>
      <p:sp>
        <p:nvSpPr>
          <p:cNvPr id="26628" name="Slide Number Placeholder 8"/>
          <p:cNvSpPr txBox="1">
            <a:spLocks noGrp="1"/>
          </p:cNvSpPr>
          <p:nvPr/>
        </p:nvSpPr>
        <p:spPr bwMode="auto">
          <a:xfrm>
            <a:off x="7010400" y="6553200"/>
            <a:ext cx="2133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6F927B18-D604-9144-915D-4A62AF1602D9}" type="slidenum">
              <a:rPr lang="nl-NL" sz="1400">
                <a:solidFill>
                  <a:schemeClr val="bg1"/>
                </a:solidFill>
              </a:rPr>
              <a:pPr algn="r"/>
              <a:t>9</a:t>
            </a:fld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066800"/>
            <a:ext cx="7914184" cy="4495800"/>
          </a:xfrm>
          <a:prstGeom prst="rect">
            <a:avLst/>
          </a:prstGeom>
        </p:spPr>
      </p:pic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51520" y="5517232"/>
            <a:ext cx="8643938" cy="936625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999" tIns="46799" rIns="89999" bIns="46799" anchor="ctr">
            <a:prstTxWarp prst="textNoShape">
              <a:avLst/>
            </a:prstTxWarp>
          </a:bodyPr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Global DC energy consumption is approx 240 TWhs in 2010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.3|3.9|2.1|3.2|1.7|3.1|2.2|3.4|2.8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30346</TotalTime>
  <Words>1041</Words>
  <Application>Microsoft Macintosh PowerPoint</Application>
  <PresentationFormat>On-screen Show (4:3)</PresentationFormat>
  <Paragraphs>220</Paragraphs>
  <Slides>19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 Design</vt:lpstr>
      <vt:lpstr>Save Energy      Improve Uptime</vt:lpstr>
      <vt:lpstr>Company Overview</vt:lpstr>
      <vt:lpstr>Executive Team &amp; Board</vt:lpstr>
      <vt:lpstr>Racktivity Mission</vt:lpstr>
      <vt:lpstr>Green Data Center</vt:lpstr>
      <vt:lpstr>Data Center – Global Growth</vt:lpstr>
      <vt:lpstr>Data Center – Global Growth</vt:lpstr>
      <vt:lpstr>DC Energy Cost:  Shift fm CapEx to OpEx</vt:lpstr>
      <vt:lpstr>Average Electricity Price for Commercial Customers</vt:lpstr>
      <vt:lpstr>Annual Energy Cost to Power &amp; Cool – 3 kW Blade Server (@ PUE 1.6)</vt:lpstr>
      <vt:lpstr>Annual CO2 Emissions</vt:lpstr>
      <vt:lpstr>Racktivity Solutions</vt:lpstr>
      <vt:lpstr>Focus on the Physical Layer of Cloud</vt:lpstr>
      <vt:lpstr>Solution =  Data Center Energy &amp; Uptime Management   (Integrated SW &amp; HW)</vt:lpstr>
      <vt:lpstr>Data Center Energy &amp; Uptime Management    (Integrated SW &amp; HW)</vt:lpstr>
      <vt:lpstr>Rack Controllers: Next-gen Smart PDUs</vt:lpstr>
      <vt:lpstr>Open SW Platform to Enhance DC Investments</vt:lpstr>
      <vt:lpstr>Save Energy – Integrated Energy &amp; Uptime Mgmt Platform</vt:lpstr>
      <vt:lpstr>Save Energy      Improve Uptime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maarten</dc:creator>
  <cp:lastModifiedBy>Marco DeMiroz</cp:lastModifiedBy>
  <cp:revision>375</cp:revision>
  <cp:lastPrinted>2010-11-01T23:57:29Z</cp:lastPrinted>
  <dcterms:created xsi:type="dcterms:W3CDTF">2010-11-08T08:09:45Z</dcterms:created>
  <dcterms:modified xsi:type="dcterms:W3CDTF">2010-11-08T08:28:38Z</dcterms:modified>
</cp:coreProperties>
</file>