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Bm/U7Fek0qCTqB2mCDQSd7xz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30" y="317"/>
      </p:cViewPr>
      <p:guideLst>
        <p:guide orient="horz" pos="2880"/>
        <p:guide pos="216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1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1503362" y="692911"/>
            <a:ext cx="6137275"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262626"/>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body" idx="1"/>
          </p:nvPr>
        </p:nvSpPr>
        <p:spPr>
          <a:xfrm>
            <a:off x="457200" y="1577340"/>
            <a:ext cx="82296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1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1503362" y="692911"/>
            <a:ext cx="6137275"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262626"/>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26"/>
        <p:cNvGrpSpPr/>
        <p:nvPr/>
      </p:nvGrpSpPr>
      <p:grpSpPr>
        <a:xfrm>
          <a:off x="0" y="0"/>
          <a:ext cx="0" cy="0"/>
          <a:chOff x="0" y="0"/>
          <a:chExt cx="0" cy="0"/>
        </a:xfrm>
      </p:grpSpPr>
      <p:pic>
        <p:nvPicPr>
          <p:cNvPr id="27" name="Google Shape;27;p18"/>
          <p:cNvPicPr preferRelativeResize="0"/>
          <p:nvPr/>
        </p:nvPicPr>
        <p:blipFill rotWithShape="1">
          <a:blip r:embed="rId2">
            <a:alphaModFix/>
          </a:blip>
          <a:srcRect/>
          <a:stretch/>
        </p:blipFill>
        <p:spPr>
          <a:xfrm>
            <a:off x="0" y="0"/>
            <a:ext cx="9143999" cy="6857999"/>
          </a:xfrm>
          <a:prstGeom prst="rect">
            <a:avLst/>
          </a:prstGeom>
          <a:noFill/>
          <a:ln>
            <a:noFill/>
          </a:ln>
        </p:spPr>
      </p:pic>
      <p:sp>
        <p:nvSpPr>
          <p:cNvPr id="28" name="Google Shape;28;p18"/>
          <p:cNvSpPr txBox="1">
            <a:spLocks noGrp="1"/>
          </p:cNvSpPr>
          <p:nvPr>
            <p:ph type="ctrTitle"/>
          </p:nvPr>
        </p:nvSpPr>
        <p:spPr>
          <a:xfrm>
            <a:off x="2306008" y="1453958"/>
            <a:ext cx="4531982" cy="10312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600" b="0"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subTitle" idx="1"/>
          </p:nvPr>
        </p:nvSpPr>
        <p:spPr>
          <a:xfrm>
            <a:off x="1865991" y="3465639"/>
            <a:ext cx="5412016" cy="10312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600" b="0" i="0">
                <a:solidFill>
                  <a:srgbClr val="C00000"/>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1503362" y="692911"/>
            <a:ext cx="6137275"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262626"/>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19"/>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1503362" y="692911"/>
            <a:ext cx="6137275" cy="5740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rgbClr val="262626"/>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457200" y="1577340"/>
            <a:ext cx="82296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txBox="1"/>
          <p:nvPr/>
        </p:nvSpPr>
        <p:spPr>
          <a:xfrm>
            <a:off x="1417350" y="1177325"/>
            <a:ext cx="6309300" cy="1120820"/>
          </a:xfrm>
          <a:prstGeom prst="rect">
            <a:avLst/>
          </a:prstGeom>
          <a:noFill/>
          <a:ln>
            <a:noFill/>
          </a:ln>
        </p:spPr>
        <p:txBody>
          <a:bodyPr spcFirstLastPara="1" wrap="square" lIns="0" tIns="12700" rIns="0" bIns="0" anchor="t" anchorCtr="0">
            <a:spAutoFit/>
          </a:bodyPr>
          <a:lstStyle/>
          <a:p>
            <a:pPr algn="ctr"/>
            <a:r>
              <a:rPr lang="en-IN" sz="2400" b="1" dirty="0">
                <a:latin typeface="Times New Roman" panose="02020603050405020304" pitchFamily="18" charset="0"/>
                <a:cs typeface="Times New Roman" panose="02020603050405020304" pitchFamily="18" charset="0"/>
              </a:rPr>
              <a:t>Silver Oak Institute of Technology Bachelor of Technology Department of Computer Engineering (05)</a:t>
            </a:r>
          </a:p>
        </p:txBody>
      </p:sp>
      <p:sp>
        <p:nvSpPr>
          <p:cNvPr id="45" name="Google Shape;45;p1"/>
          <p:cNvSpPr txBox="1"/>
          <p:nvPr/>
        </p:nvSpPr>
        <p:spPr>
          <a:xfrm>
            <a:off x="505618" y="3984073"/>
            <a:ext cx="3617913" cy="505267"/>
          </a:xfrm>
          <a:prstGeom prst="rect">
            <a:avLst/>
          </a:prstGeom>
          <a:noFill/>
          <a:ln>
            <a:noFill/>
          </a:ln>
        </p:spPr>
        <p:txBody>
          <a:bodyPr spcFirstLastPara="1" wrap="square" lIns="0" tIns="12700" rIns="0" bIns="0" anchor="t" anchorCtr="0">
            <a:spAutoFit/>
          </a:bodyPr>
          <a:lstStyle/>
          <a:p>
            <a:pPr marL="12700" marR="5080" lvl="0" indent="558800" algn="l" rtl="0">
              <a:lnSpc>
                <a:spcPct val="100000"/>
              </a:lnSpc>
              <a:spcBef>
                <a:spcPts val="0"/>
              </a:spcBef>
              <a:spcAft>
                <a:spcPts val="0"/>
              </a:spcAft>
              <a:buNone/>
            </a:pPr>
            <a:r>
              <a:rPr lang="en-US" sz="3200" b="1" i="0" u="none" strike="noStrike" cap="none" dirty="0">
                <a:solidFill>
                  <a:schemeClr val="dk1"/>
                </a:solidFill>
                <a:latin typeface="Times New Roman"/>
                <a:ea typeface="Times New Roman"/>
                <a:cs typeface="Times New Roman"/>
                <a:sym typeface="Times New Roman"/>
              </a:rPr>
              <a:t>Group Members  </a:t>
            </a:r>
            <a:endParaRPr sz="3200" b="1" i="0" u="none" strike="noStrike" cap="none" dirty="0">
              <a:solidFill>
                <a:schemeClr val="dk1"/>
              </a:solidFill>
              <a:latin typeface="Times New Roman"/>
              <a:ea typeface="Times New Roman"/>
              <a:cs typeface="Times New Roman"/>
              <a:sym typeface="Times New Roman"/>
            </a:endParaRPr>
          </a:p>
        </p:txBody>
      </p:sp>
      <p:sp>
        <p:nvSpPr>
          <p:cNvPr id="46" name="Google Shape;46;p1"/>
          <p:cNvSpPr txBox="1"/>
          <p:nvPr/>
        </p:nvSpPr>
        <p:spPr>
          <a:xfrm>
            <a:off x="5262088" y="3924855"/>
            <a:ext cx="2934646" cy="176715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3200" b="1" i="0" u="none" strike="noStrike" cap="none" dirty="0">
                <a:solidFill>
                  <a:schemeClr val="dk1"/>
                </a:solidFill>
                <a:latin typeface="Times New Roman"/>
                <a:ea typeface="Times New Roman"/>
                <a:cs typeface="Times New Roman"/>
                <a:sym typeface="Times New Roman"/>
              </a:rPr>
              <a:t>Internal Faculty Guide</a:t>
            </a:r>
          </a:p>
          <a:p>
            <a:pPr marL="12700" marR="0" lvl="0" indent="0" algn="ctr" rtl="0">
              <a:lnSpc>
                <a:spcPct val="100000"/>
              </a:lnSpc>
              <a:spcBef>
                <a:spcPts val="0"/>
              </a:spcBef>
              <a:spcAft>
                <a:spcPts val="0"/>
              </a:spcAft>
              <a:buNone/>
            </a:pPr>
            <a:endParaRPr lang="en-US" sz="3200" b="1" dirty="0">
              <a:solidFill>
                <a:schemeClr val="dk1"/>
              </a:solidFill>
              <a:latin typeface="Times New Roman"/>
              <a:ea typeface="Times New Roman"/>
              <a:cs typeface="Times New Roman"/>
              <a:sym typeface="Times New Roman"/>
            </a:endParaRPr>
          </a:p>
          <a:p>
            <a:pPr marL="12700" marR="0" lvl="0" indent="0" algn="ctr" rtl="0">
              <a:lnSpc>
                <a:spcPct val="100000"/>
              </a:lnSpc>
              <a:spcBef>
                <a:spcPts val="0"/>
              </a:spcBef>
              <a:spcAft>
                <a:spcPts val="0"/>
              </a:spcAft>
              <a:buNone/>
            </a:pPr>
            <a:r>
              <a:rPr lang="en-IN" sz="1800" b="1" i="0" u="none" strike="noStrike" cap="none" dirty="0">
                <a:solidFill>
                  <a:schemeClr val="dk1"/>
                </a:solidFill>
                <a:latin typeface="Times New Roman"/>
                <a:ea typeface="Times New Roman"/>
                <a:cs typeface="Times New Roman"/>
                <a:sym typeface="Times New Roman"/>
              </a:rPr>
              <a:t>PROF. VISH</a:t>
            </a:r>
            <a:r>
              <a:rPr lang="en-IN" sz="1800" b="1" dirty="0">
                <a:solidFill>
                  <a:schemeClr val="dk1"/>
                </a:solidFill>
                <a:latin typeface="Times New Roman"/>
                <a:ea typeface="Times New Roman"/>
                <a:cs typeface="Times New Roman"/>
                <a:sym typeface="Times New Roman"/>
              </a:rPr>
              <a:t>W</a:t>
            </a:r>
            <a:r>
              <a:rPr lang="en-IN" sz="1800" b="1" i="0" u="none" strike="noStrike" cap="none" dirty="0">
                <a:solidFill>
                  <a:schemeClr val="dk1"/>
                </a:solidFill>
                <a:latin typeface="Times New Roman"/>
                <a:ea typeface="Times New Roman"/>
                <a:cs typeface="Times New Roman"/>
                <a:sym typeface="Times New Roman"/>
              </a:rPr>
              <a:t>AS SHARMA</a:t>
            </a:r>
            <a:endParaRPr sz="1800" b="1" i="0" u="none" strike="noStrike" cap="none" dirty="0">
              <a:solidFill>
                <a:schemeClr val="dk1"/>
              </a:solidFill>
              <a:latin typeface="Times New Roman"/>
              <a:ea typeface="Times New Roman"/>
              <a:cs typeface="Times New Roman"/>
              <a:sym typeface="Times New Roman"/>
            </a:endParaRPr>
          </a:p>
        </p:txBody>
      </p:sp>
      <p:pic>
        <p:nvPicPr>
          <p:cNvPr id="47" name="Google Shape;47;p1"/>
          <p:cNvPicPr preferRelativeResize="0"/>
          <p:nvPr/>
        </p:nvPicPr>
        <p:blipFill rotWithShape="1">
          <a:blip r:embed="rId3">
            <a:alphaModFix/>
          </a:blip>
          <a:srcRect/>
          <a:stretch/>
        </p:blipFill>
        <p:spPr>
          <a:xfrm>
            <a:off x="2314575" y="73025"/>
            <a:ext cx="4414836" cy="971549"/>
          </a:xfrm>
          <a:prstGeom prst="rect">
            <a:avLst/>
          </a:prstGeom>
          <a:noFill/>
          <a:ln>
            <a:noFill/>
          </a:ln>
        </p:spPr>
      </p:pic>
      <p:sp>
        <p:nvSpPr>
          <p:cNvPr id="48" name="Google Shape;48;p1"/>
          <p:cNvSpPr txBox="1"/>
          <p:nvPr/>
        </p:nvSpPr>
        <p:spPr>
          <a:xfrm>
            <a:off x="1222232" y="2298145"/>
            <a:ext cx="7319883"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lang="en-US" sz="3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2700" marR="0" lvl="0" indent="0" algn="l" rtl="0">
              <a:lnSpc>
                <a:spcPct val="100000"/>
              </a:lnSpc>
              <a:spcBef>
                <a:spcPts val="0"/>
              </a:spcBef>
              <a:spcAft>
                <a:spcPts val="0"/>
              </a:spcAft>
              <a:buNone/>
            </a:pPr>
            <a:r>
              <a:rPr lang="en-IN" sz="3600" b="1" dirty="0">
                <a:latin typeface="Times New Roman" panose="02020603050405020304" pitchFamily="18" charset="0"/>
                <a:cs typeface="Times New Roman" panose="02020603050405020304" pitchFamily="18" charset="0"/>
              </a:rPr>
              <a:t>Student Services Chatbot System</a:t>
            </a:r>
            <a:endParaRPr sz="36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7D215EAF-1B59-E992-9027-48E363840502}"/>
              </a:ext>
            </a:extLst>
          </p:cNvPr>
          <p:cNvSpPr txBox="1"/>
          <p:nvPr/>
        </p:nvSpPr>
        <p:spPr>
          <a:xfrm>
            <a:off x="192086" y="4916130"/>
            <a:ext cx="5070002"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KALSARIYA JAYRAJ H.	              2201030400040</a:t>
            </a:r>
          </a:p>
          <a:p>
            <a:r>
              <a:rPr lang="en-US" sz="1600" b="1" dirty="0">
                <a:latin typeface="Times New Roman" panose="02020603050405020304" pitchFamily="18" charset="0"/>
                <a:cs typeface="Times New Roman" panose="02020603050405020304" pitchFamily="18" charset="0"/>
              </a:rPr>
              <a:t>GADHER CHIRAG N.	              2201031800013</a:t>
            </a:r>
          </a:p>
          <a:p>
            <a:r>
              <a:rPr lang="en-US" sz="1600" b="1" dirty="0">
                <a:latin typeface="Times New Roman" panose="02020603050405020304" pitchFamily="18" charset="0"/>
                <a:cs typeface="Times New Roman" panose="02020603050405020304" pitchFamily="18" charset="0"/>
              </a:rPr>
              <a:t>CHOVATIYA HARSHIL S.	              2201030400017</a:t>
            </a:r>
          </a:p>
          <a:p>
            <a:r>
              <a:rPr lang="en-US" sz="1600" b="1" dirty="0">
                <a:latin typeface="Times New Roman" panose="02020603050405020304" pitchFamily="18" charset="0"/>
                <a:cs typeface="Times New Roman" panose="02020603050405020304" pitchFamily="18" charset="0"/>
              </a:rPr>
              <a:t>GADARIYA BHUPENDRASINGH S.   2201031800051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1505550" y="598943"/>
            <a:ext cx="6132900" cy="5670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a:t>Future Work &amp; Conclusion</a:t>
            </a:r>
            <a:endParaRPr dirty="0"/>
          </a:p>
        </p:txBody>
      </p:sp>
      <p:sp>
        <p:nvSpPr>
          <p:cNvPr id="3" name="TextBox 2">
            <a:extLst>
              <a:ext uri="{FF2B5EF4-FFF2-40B4-BE49-F238E27FC236}">
                <a16:creationId xmlns:a16="http://schemas.microsoft.com/office/drawing/2014/main" id="{46E37E5C-7045-5F90-60AB-D4417E80C73B}"/>
              </a:ext>
            </a:extLst>
          </p:cNvPr>
          <p:cNvSpPr txBox="1"/>
          <p:nvPr/>
        </p:nvSpPr>
        <p:spPr>
          <a:xfrm>
            <a:off x="442452" y="1632155"/>
            <a:ext cx="8052619" cy="4062651"/>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Future work :</a:t>
            </a:r>
          </a:p>
          <a:p>
            <a:pPr algn="just"/>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Test the chatbot in a live environment with real students.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Gather feedback and improve the chatbot’s responses.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 advanced features such as voice recognition and personalized recommendations.</a:t>
            </a:r>
          </a:p>
          <a:p>
            <a:pPr algn="just"/>
            <a:endParaRPr lang="en-US" sz="18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Conclusion : </a:t>
            </a:r>
          </a:p>
          <a:p>
            <a:pPr algn="just"/>
            <a:endParaRPr lang="en-US" sz="24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The university chatbot project will significantly reduce the administrative burden while improving the overall student experience. By providing accurate, real-time information to students, the chatbot can help universities manage a large volume of inquiries efficiently.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12"/>
          <p:cNvSpPr txBox="1">
            <a:spLocks noGrp="1"/>
          </p:cNvSpPr>
          <p:nvPr>
            <p:ph type="title"/>
          </p:nvPr>
        </p:nvSpPr>
        <p:spPr>
          <a:xfrm>
            <a:off x="3493452" y="732240"/>
            <a:ext cx="215709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References</a:t>
            </a:r>
            <a:endParaRPr dirty="0"/>
          </a:p>
        </p:txBody>
      </p:sp>
      <p:sp>
        <p:nvSpPr>
          <p:cNvPr id="3" name="TextBox 2">
            <a:extLst>
              <a:ext uri="{FF2B5EF4-FFF2-40B4-BE49-F238E27FC236}">
                <a16:creationId xmlns:a16="http://schemas.microsoft.com/office/drawing/2014/main" id="{3C10EC4B-4657-41D5-4CE8-623383892884}"/>
              </a:ext>
            </a:extLst>
          </p:cNvPr>
          <p:cNvSpPr txBox="1"/>
          <p:nvPr/>
        </p:nvSpPr>
        <p:spPr>
          <a:xfrm>
            <a:off x="614516" y="1501396"/>
            <a:ext cx="7919884" cy="3970318"/>
          </a:xfrm>
          <a:prstGeom prst="rect">
            <a:avLst/>
          </a:prstGeom>
          <a:noFill/>
        </p:spPr>
        <p:txBody>
          <a:bodyPr wrap="square">
            <a:spAutoFit/>
          </a:bodyPr>
          <a:lstStyle/>
          <a:p>
            <a:pPr marL="285750" indent="-28575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EduChat</a:t>
            </a:r>
            <a:r>
              <a:rPr lang="en-US" sz="1800" dirty="0">
                <a:latin typeface="Times New Roman" panose="02020603050405020304" pitchFamily="18" charset="0"/>
                <a:cs typeface="Times New Roman" panose="02020603050405020304" pitchFamily="18" charset="0"/>
              </a:rPr>
              <a:t>: An AI-Based Chatbot for University-Related Information (2023) explores the use of AI and machine learning to develop chatbots for universities. The system, </a:t>
            </a:r>
            <a:r>
              <a:rPr lang="en-US" sz="1800" dirty="0" err="1">
                <a:latin typeface="Times New Roman" panose="02020603050405020304" pitchFamily="18" charset="0"/>
                <a:cs typeface="Times New Roman" panose="02020603050405020304" pitchFamily="18" charset="0"/>
              </a:rPr>
              <a:t>EduChat</a:t>
            </a:r>
            <a:r>
              <a:rPr lang="en-US" sz="1800" dirty="0">
                <a:latin typeface="Times New Roman" panose="02020603050405020304" pitchFamily="18" charset="0"/>
                <a:cs typeface="Times New Roman" panose="02020603050405020304" pitchFamily="18" charset="0"/>
              </a:rPr>
              <a:t>, integrates a hybrid approach using both rule-based methods and machine learning to answer queries related to admission, courses, and student life​(MDPI).</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Investigating Student Acceptance of an Academic Advising Chatbot (2023) studies how students engage with academic advising chatbots in higher education institutions, focusing on technology acceptance and user experience. This is particularly relevant to understanding how your chatbot can effectively provide academic support​(SpringerLink).</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 and Development of an Advising Chatbot for Student Support (2023) discusses the creation of chatbots aimed at helping students navigate academic advising, providing insights into chatbot design that ensures smooth interactions for tasks like course registration and fee inquiries​(SpringerLink).</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2306008" y="1453958"/>
            <a:ext cx="4531982" cy="1031239"/>
          </a:xfrm>
          <a:prstGeom prst="rect">
            <a:avLst/>
          </a:prstGeom>
          <a:noFill/>
          <a:ln>
            <a:noFill/>
          </a:ln>
        </p:spPr>
        <p:txBody>
          <a:bodyPr spcFirstLastPara="1" wrap="square" lIns="0" tIns="12700" rIns="0" bIns="0" anchor="t" anchorCtr="0">
            <a:spAutoFit/>
          </a:bodyPr>
          <a:lstStyle/>
          <a:p>
            <a:pPr marL="25400" lvl="0" indent="0" algn="l" rtl="0">
              <a:lnSpc>
                <a:spcPct val="100000"/>
              </a:lnSpc>
              <a:spcBef>
                <a:spcPts val="0"/>
              </a:spcBef>
              <a:spcAft>
                <a:spcPts val="0"/>
              </a:spcAft>
              <a:buNone/>
            </a:pPr>
            <a:r>
              <a:rPr lang="en-US">
                <a:solidFill>
                  <a:srgbClr val="C00000"/>
                </a:solidFill>
              </a:rPr>
              <a:t>T</a:t>
            </a:r>
            <a:r>
              <a:rPr lang="en-US"/>
              <a:t>han</a:t>
            </a:r>
            <a:r>
              <a:rPr lang="en-US">
                <a:solidFill>
                  <a:srgbClr val="C00000"/>
                </a:solidFill>
              </a:rPr>
              <a:t>k	</a:t>
            </a:r>
            <a:r>
              <a:rPr lang="en-US"/>
              <a:t>Y</a:t>
            </a:r>
            <a:r>
              <a:rPr lang="en-US">
                <a:solidFill>
                  <a:srgbClr val="C00000"/>
                </a:solidFill>
              </a:rPr>
              <a:t>o</a:t>
            </a:r>
            <a:r>
              <a:rPr lang="en-US"/>
              <a:t>u..</a:t>
            </a:r>
            <a:r>
              <a:rPr lang="en-US">
                <a:solidFill>
                  <a:srgbClr val="C00000"/>
                </a:solidFill>
              </a:rPr>
              <a:t>!</a:t>
            </a:r>
            <a:endParaRPr/>
          </a:p>
        </p:txBody>
      </p:sp>
      <p:sp>
        <p:nvSpPr>
          <p:cNvPr id="110" name="Google Shape;110;p13"/>
          <p:cNvSpPr txBox="1">
            <a:spLocks noGrp="1"/>
          </p:cNvSpPr>
          <p:nvPr>
            <p:ph type="subTitle" idx="1"/>
          </p:nvPr>
        </p:nvSpPr>
        <p:spPr>
          <a:xfrm>
            <a:off x="1865991" y="3465639"/>
            <a:ext cx="5412016" cy="1031239"/>
          </a:xfrm>
          <a:prstGeom prst="rect">
            <a:avLst/>
          </a:prstGeom>
          <a:noFill/>
          <a:ln>
            <a:noFill/>
          </a:ln>
        </p:spPr>
        <p:txBody>
          <a:bodyPr spcFirstLastPara="1" wrap="square" lIns="0" tIns="12700" rIns="0" bIns="0" anchor="t" anchorCtr="0">
            <a:spAutoFit/>
          </a:bodyPr>
          <a:lstStyle/>
          <a:p>
            <a:pPr marL="22860" lvl="0" indent="0" algn="l" rtl="0">
              <a:lnSpc>
                <a:spcPct val="100000"/>
              </a:lnSpc>
              <a:spcBef>
                <a:spcPts val="0"/>
              </a:spcBef>
              <a:spcAft>
                <a:spcPts val="0"/>
              </a:spcAft>
              <a:buNone/>
            </a:pPr>
            <a:r>
              <a:rPr lang="en-US"/>
              <a:t>Any Questions?</a:t>
            </a:r>
            <a:endParaRPr/>
          </a:p>
        </p:txBody>
      </p:sp>
      <p:sp>
        <p:nvSpPr>
          <p:cNvPr id="111" name="Google Shape;111;p13"/>
          <p:cNvSpPr txBox="1"/>
          <p:nvPr/>
        </p:nvSpPr>
        <p:spPr>
          <a:xfrm>
            <a:off x="743049" y="793908"/>
            <a:ext cx="27940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rgbClr val="FDFFFF"/>
                </a:solidFill>
                <a:latin typeface="Times New Roman"/>
                <a:ea typeface="Times New Roman"/>
                <a:cs typeface="Times New Roman"/>
                <a:sym typeface="Times New Roman"/>
              </a:rPr>
              <a:t>13</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1414462" y="196024"/>
            <a:ext cx="332232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Table of Content</a:t>
            </a:r>
            <a:endParaRPr/>
          </a:p>
        </p:txBody>
      </p:sp>
      <p:sp>
        <p:nvSpPr>
          <p:cNvPr id="54" name="Google Shape;54;p2"/>
          <p:cNvSpPr txBox="1"/>
          <p:nvPr/>
        </p:nvSpPr>
        <p:spPr>
          <a:xfrm>
            <a:off x="1176967" y="847344"/>
            <a:ext cx="5845810" cy="5816600"/>
          </a:xfrm>
          <a:prstGeom prst="rect">
            <a:avLst/>
          </a:prstGeom>
          <a:noFill/>
          <a:ln>
            <a:noFill/>
          </a:ln>
        </p:spPr>
        <p:txBody>
          <a:bodyPr spcFirstLastPara="1" wrap="square" lIns="0" tIns="114300" rIns="0" bIns="0" anchor="t" anchorCtr="0">
            <a:spAutoFit/>
          </a:bodyPr>
          <a:lstStyle/>
          <a:p>
            <a:pPr marL="292735" marR="0" lvl="0" indent="-280669"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Abstract</a:t>
            </a:r>
            <a:endParaRPr sz="3200" b="0" i="0" u="none" strike="noStrike" cap="none">
              <a:solidFill>
                <a:schemeClr val="dk1"/>
              </a:solidFill>
              <a:latin typeface="Times New Roman"/>
              <a:ea typeface="Times New Roman"/>
              <a:cs typeface="Times New Roman"/>
              <a:sym typeface="Times New Roman"/>
            </a:endParaRPr>
          </a:p>
          <a:p>
            <a:pPr marL="292735" marR="0" lvl="0" indent="-280669" algn="l" rtl="0">
              <a:lnSpc>
                <a:spcPct val="100000"/>
              </a:lnSpc>
              <a:spcBef>
                <a:spcPts val="80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Introduction</a:t>
            </a:r>
            <a:endParaRPr sz="3200" b="0" i="0" u="none" strike="noStrike" cap="none">
              <a:solidFill>
                <a:schemeClr val="dk1"/>
              </a:solidFill>
              <a:latin typeface="Times New Roman"/>
              <a:ea typeface="Times New Roman"/>
              <a:cs typeface="Times New Roman"/>
              <a:sym typeface="Times New Roman"/>
            </a:endParaRPr>
          </a:p>
          <a:p>
            <a:pPr marL="292735" marR="0" lvl="0" indent="-280669" algn="l" rtl="0">
              <a:lnSpc>
                <a:spcPct val="100000"/>
              </a:lnSpc>
              <a:spcBef>
                <a:spcPts val="80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Literature Survey/Research</a:t>
            </a:r>
            <a:endParaRPr sz="3200" b="0" i="0" u="none" strike="noStrike" cap="none">
              <a:solidFill>
                <a:schemeClr val="dk1"/>
              </a:solidFill>
              <a:latin typeface="Times New Roman"/>
              <a:ea typeface="Times New Roman"/>
              <a:cs typeface="Times New Roman"/>
              <a:sym typeface="Times New Roman"/>
            </a:endParaRPr>
          </a:p>
          <a:p>
            <a:pPr marL="292735" marR="0" lvl="0" indent="-280669" algn="l" rtl="0">
              <a:lnSpc>
                <a:spcPct val="100000"/>
              </a:lnSpc>
              <a:spcBef>
                <a:spcPts val="80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Proposed Work</a:t>
            </a:r>
            <a:endParaRPr sz="3200" b="0" i="0" u="none" strike="noStrike" cap="none">
              <a:solidFill>
                <a:schemeClr val="dk1"/>
              </a:solidFill>
              <a:latin typeface="Times New Roman"/>
              <a:ea typeface="Times New Roman"/>
              <a:cs typeface="Times New Roman"/>
              <a:sym typeface="Times New Roman"/>
            </a:endParaRPr>
          </a:p>
          <a:p>
            <a:pPr marL="292735" marR="0" lvl="0" indent="-280669" algn="l" rtl="0">
              <a:lnSpc>
                <a:spcPct val="100000"/>
              </a:lnSpc>
              <a:spcBef>
                <a:spcPts val="80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Diagram(UML)/Wireframe</a:t>
            </a:r>
            <a:endParaRPr sz="3200" b="0" i="0" u="none" strike="noStrike" cap="none">
              <a:solidFill>
                <a:schemeClr val="dk1"/>
              </a:solidFill>
              <a:latin typeface="Times New Roman"/>
              <a:ea typeface="Times New Roman"/>
              <a:cs typeface="Times New Roman"/>
              <a:sym typeface="Times New Roman"/>
            </a:endParaRPr>
          </a:p>
          <a:p>
            <a:pPr marL="292735" marR="5080" lvl="0" indent="-280669" algn="l" rtl="0">
              <a:lnSpc>
                <a:spcPct val="100000"/>
              </a:lnSpc>
              <a:spcBef>
                <a:spcPts val="80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Worked carried out till date(Table  format)</a:t>
            </a:r>
            <a:endParaRPr sz="3200" b="0" i="0" u="none" strike="noStrike" cap="none">
              <a:solidFill>
                <a:schemeClr val="dk1"/>
              </a:solidFill>
              <a:latin typeface="Times New Roman"/>
              <a:ea typeface="Times New Roman"/>
              <a:cs typeface="Times New Roman"/>
              <a:sym typeface="Times New Roman"/>
            </a:endParaRPr>
          </a:p>
          <a:p>
            <a:pPr marL="292735" marR="0" lvl="0" indent="-280669" algn="l" rtl="0">
              <a:lnSpc>
                <a:spcPct val="100000"/>
              </a:lnSpc>
              <a:spcBef>
                <a:spcPts val="80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Timeline Chart(Gantt Chart)</a:t>
            </a:r>
            <a:endParaRPr sz="3200" b="0" i="0" u="none" strike="noStrike" cap="none">
              <a:solidFill>
                <a:schemeClr val="dk1"/>
              </a:solidFill>
              <a:latin typeface="Times New Roman"/>
              <a:ea typeface="Times New Roman"/>
              <a:cs typeface="Times New Roman"/>
              <a:sym typeface="Times New Roman"/>
            </a:endParaRPr>
          </a:p>
          <a:p>
            <a:pPr marL="292735" marR="0" lvl="0" indent="-280669" algn="l" rtl="0">
              <a:lnSpc>
                <a:spcPct val="100000"/>
              </a:lnSpc>
              <a:spcBef>
                <a:spcPts val="80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Future Work &amp; Conclusion</a:t>
            </a:r>
            <a:endParaRPr sz="3200" b="0" i="0" u="none" strike="noStrike" cap="none">
              <a:solidFill>
                <a:schemeClr val="dk1"/>
              </a:solidFill>
              <a:latin typeface="Times New Roman"/>
              <a:ea typeface="Times New Roman"/>
              <a:cs typeface="Times New Roman"/>
              <a:sym typeface="Times New Roman"/>
            </a:endParaRPr>
          </a:p>
          <a:p>
            <a:pPr marL="292735" marR="0" lvl="0" indent="-280669" algn="l" rtl="0">
              <a:lnSpc>
                <a:spcPct val="100000"/>
              </a:lnSpc>
              <a:spcBef>
                <a:spcPts val="800"/>
              </a:spcBef>
              <a:spcAft>
                <a:spcPts val="0"/>
              </a:spcAft>
              <a:buClr>
                <a:schemeClr val="dk1"/>
              </a:buClr>
              <a:buSzPts val="3200"/>
              <a:buFont typeface="Arial"/>
              <a:buChar char="•"/>
            </a:pPr>
            <a:r>
              <a:rPr lang="en-US" sz="3200" b="0" i="0" u="none" strike="noStrike" cap="none">
                <a:solidFill>
                  <a:schemeClr val="dk1"/>
                </a:solidFill>
                <a:latin typeface="Times New Roman"/>
                <a:ea typeface="Times New Roman"/>
                <a:cs typeface="Times New Roman"/>
                <a:sym typeface="Times New Roman"/>
              </a:rPr>
              <a:t>References</a:t>
            </a:r>
            <a:endParaRPr sz="3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3"/>
          <p:cNvSpPr txBox="1">
            <a:spLocks noGrp="1"/>
          </p:cNvSpPr>
          <p:nvPr>
            <p:ph type="title"/>
          </p:nvPr>
        </p:nvSpPr>
        <p:spPr>
          <a:xfrm>
            <a:off x="3708718" y="459395"/>
            <a:ext cx="1726564" cy="57404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a:t>Abstract</a:t>
            </a:r>
            <a:endParaRPr dirty="0"/>
          </a:p>
        </p:txBody>
      </p:sp>
      <p:sp>
        <p:nvSpPr>
          <p:cNvPr id="3" name="TextBox 2">
            <a:extLst>
              <a:ext uri="{FF2B5EF4-FFF2-40B4-BE49-F238E27FC236}">
                <a16:creationId xmlns:a16="http://schemas.microsoft.com/office/drawing/2014/main" id="{2AED2C49-BC46-7E4F-1795-852DA921CFCD}"/>
              </a:ext>
            </a:extLst>
          </p:cNvPr>
          <p:cNvSpPr txBox="1"/>
          <p:nvPr/>
        </p:nvSpPr>
        <p:spPr>
          <a:xfrm>
            <a:off x="560439" y="1366684"/>
            <a:ext cx="7855974" cy="2031325"/>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	The </a:t>
            </a:r>
            <a:r>
              <a:rPr lang="en-US" sz="1800" i="1" dirty="0">
                <a:latin typeface="Times New Roman" panose="02020603050405020304" pitchFamily="18" charset="0"/>
                <a:cs typeface="Times New Roman" panose="02020603050405020304" pitchFamily="18" charset="0"/>
              </a:rPr>
              <a:t>University Chatbot</a:t>
            </a:r>
            <a:r>
              <a:rPr lang="en-US" sz="1800" dirty="0">
                <a:latin typeface="Times New Roman" panose="02020603050405020304" pitchFamily="18" charset="0"/>
                <a:cs typeface="Times New Roman" panose="02020603050405020304" pitchFamily="18" charset="0"/>
              </a:rPr>
              <a:t> project is focused on developing an chatbot that can assist students by providing quick and accurate responses to queries about various university-related topics such as admissions, course schedules, fees, and campus events. By using natural language processing (NLP) techniques, the chatbot can handle repetitive questions, improving efficiency for both students and university staff. The chatbot will be available 24/7, ensuring seamless communication and improving student experience.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sp>
        <p:nvSpPr>
          <p:cNvPr id="64" name="Google Shape;64;p4"/>
          <p:cNvSpPr txBox="1">
            <a:spLocks noGrp="1"/>
          </p:cNvSpPr>
          <p:nvPr>
            <p:ph type="title"/>
          </p:nvPr>
        </p:nvSpPr>
        <p:spPr>
          <a:xfrm>
            <a:off x="3314700" y="614253"/>
            <a:ext cx="25146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Introduction</a:t>
            </a:r>
            <a:endParaRPr dirty="0"/>
          </a:p>
        </p:txBody>
      </p:sp>
      <p:sp>
        <p:nvSpPr>
          <p:cNvPr id="3" name="TextBox 2">
            <a:extLst>
              <a:ext uri="{FF2B5EF4-FFF2-40B4-BE49-F238E27FC236}">
                <a16:creationId xmlns:a16="http://schemas.microsoft.com/office/drawing/2014/main" id="{880D1DAC-D23D-5B82-C476-67FBCFF9520D}"/>
              </a:ext>
            </a:extLst>
          </p:cNvPr>
          <p:cNvSpPr txBox="1"/>
          <p:nvPr/>
        </p:nvSpPr>
        <p:spPr>
          <a:xfrm>
            <a:off x="757084" y="1641988"/>
            <a:ext cx="7629832" cy="2031325"/>
          </a:xfrm>
          <a:prstGeom prst="rect">
            <a:avLst/>
          </a:prstGeom>
          <a:noFill/>
        </p:spPr>
        <p:txBody>
          <a:bodyPr wrap="square">
            <a:spAutoFit/>
          </a:bodyPr>
          <a:lstStyle/>
          <a:p>
            <a:pPr algn="just"/>
            <a:r>
              <a:rPr lang="en-US" sz="1800" dirty="0"/>
              <a:t>	Universities receive a high volume of inquiries from students, ranging from admissions questions to exam schedules. Handling these queries manually can be time-consuming and costly. A chatbot offers an automated solution to this challenge by acting as a virtual assistant. By integrating with university databases, the chatbot can provide real-time information to students at any time, reducing the workload on administrative staff and improving student satisfaction.</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1840865" y="616711"/>
            <a:ext cx="5462270" cy="57404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a:t>Literature Survey/Research</a:t>
            </a:r>
            <a:endParaRPr dirty="0"/>
          </a:p>
        </p:txBody>
      </p:sp>
      <p:sp>
        <p:nvSpPr>
          <p:cNvPr id="3" name="TextBox 2">
            <a:extLst>
              <a:ext uri="{FF2B5EF4-FFF2-40B4-BE49-F238E27FC236}">
                <a16:creationId xmlns:a16="http://schemas.microsoft.com/office/drawing/2014/main" id="{A032A160-8933-229F-3570-1F53542DD800}"/>
              </a:ext>
            </a:extLst>
          </p:cNvPr>
          <p:cNvSpPr txBox="1"/>
          <p:nvPr/>
        </p:nvSpPr>
        <p:spPr>
          <a:xfrm>
            <a:off x="599768" y="1376516"/>
            <a:ext cx="7846142" cy="1754326"/>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	Various universities have already implemented chatbot solutions to enhance student engagement. For example, </a:t>
            </a:r>
            <a:r>
              <a:rPr lang="en-US" sz="1800" i="1" dirty="0">
                <a:latin typeface="Times New Roman" panose="02020603050405020304" pitchFamily="18" charset="0"/>
                <a:cs typeface="Times New Roman" panose="02020603050405020304" pitchFamily="18" charset="0"/>
              </a:rPr>
              <a:t>Pounce</a:t>
            </a:r>
            <a:r>
              <a:rPr lang="en-US" sz="1800" dirty="0">
                <a:latin typeface="Times New Roman" panose="02020603050405020304" pitchFamily="18" charset="0"/>
                <a:cs typeface="Times New Roman" panose="02020603050405020304" pitchFamily="18" charset="0"/>
              </a:rPr>
              <a:t>, developed by Georgia State University, assists students with enrollment and financial aid queries. Another example is Deakin University’s </a:t>
            </a:r>
            <a:r>
              <a:rPr lang="en-US" sz="1800" i="1" dirty="0">
                <a:latin typeface="Times New Roman" panose="02020603050405020304" pitchFamily="18" charset="0"/>
                <a:cs typeface="Times New Roman" panose="02020603050405020304" pitchFamily="18" charset="0"/>
              </a:rPr>
              <a:t>Genie</a:t>
            </a:r>
            <a:r>
              <a:rPr lang="en-US" sz="1800" dirty="0">
                <a:latin typeface="Times New Roman" panose="02020603050405020304" pitchFamily="18" charset="0"/>
                <a:cs typeface="Times New Roman" panose="02020603050405020304" pitchFamily="18" charset="0"/>
              </a:rPr>
              <a:t>, which is designed to handle academic-related questions. These systems have been shown to improve response time and reduce administrative overhead. Additionally, the growth of AI and NLP</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2241750" y="656030"/>
            <a:ext cx="4660500" cy="5670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a:solidFill>
                  <a:srgbClr val="000000"/>
                </a:solidFill>
              </a:rPr>
              <a:t>Proposed Work</a:t>
            </a:r>
            <a:endParaRPr dirty="0"/>
          </a:p>
        </p:txBody>
      </p:sp>
      <p:sp>
        <p:nvSpPr>
          <p:cNvPr id="3" name="TextBox 2">
            <a:extLst>
              <a:ext uri="{FF2B5EF4-FFF2-40B4-BE49-F238E27FC236}">
                <a16:creationId xmlns:a16="http://schemas.microsoft.com/office/drawing/2014/main" id="{3CA62FAA-CC17-2EFC-28E9-CBBA38CD1F07}"/>
              </a:ext>
            </a:extLst>
          </p:cNvPr>
          <p:cNvSpPr txBox="1"/>
          <p:nvPr/>
        </p:nvSpPr>
        <p:spPr>
          <a:xfrm>
            <a:off x="629264" y="1473198"/>
            <a:ext cx="7678994" cy="2585323"/>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	The proposed chatbot will be developed using AI and NLP to understand and respond to student queries. It will be integrated with the university’s existing databases, such as the admission portal, course schedules, and events calendar. The chatbot will support both voice and text-based interactions. Initially, the chatbot will focus on answering frequently asked questions, and over time, it will be improved to handle more complex inquiries. We plan to implement the chatbot using platforms like Google </a:t>
            </a:r>
            <a:r>
              <a:rPr lang="en-US" sz="1800" dirty="0" err="1">
                <a:latin typeface="Times New Roman" panose="02020603050405020304" pitchFamily="18" charset="0"/>
                <a:cs typeface="Times New Roman" panose="02020603050405020304" pitchFamily="18" charset="0"/>
              </a:rPr>
              <a:t>Dialogflow</a:t>
            </a:r>
            <a:r>
              <a:rPr lang="en-US" sz="1800" dirty="0">
                <a:latin typeface="Times New Roman" panose="02020603050405020304" pitchFamily="18" charset="0"/>
                <a:cs typeface="Times New Roman" panose="02020603050405020304" pitchFamily="18" charset="0"/>
              </a:rPr>
              <a:t> or Microsoft Bot Framework for easy integration with various messaging platforms and websites.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8"/>
        <p:cNvGrpSpPr/>
        <p:nvPr/>
      </p:nvGrpSpPr>
      <p:grpSpPr>
        <a:xfrm>
          <a:off x="0" y="0"/>
          <a:ext cx="0" cy="0"/>
          <a:chOff x="0" y="0"/>
          <a:chExt cx="0" cy="0"/>
        </a:xfrm>
      </p:grpSpPr>
      <p:sp>
        <p:nvSpPr>
          <p:cNvPr id="79" name="Google Shape;79;p7"/>
          <p:cNvSpPr txBox="1"/>
          <p:nvPr/>
        </p:nvSpPr>
        <p:spPr>
          <a:xfrm>
            <a:off x="1613250" y="269904"/>
            <a:ext cx="5917500" cy="5670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Diagram(UML)/Wireframe</a:t>
            </a:r>
            <a:endParaRPr sz="3600" i="0" u="none" strike="noStrike" cap="none"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F638359-AC4E-2966-252F-E52F4D34EC05}"/>
              </a:ext>
            </a:extLst>
          </p:cNvPr>
          <p:cNvPicPr>
            <a:picLocks noChangeAspect="1"/>
          </p:cNvPicPr>
          <p:nvPr/>
        </p:nvPicPr>
        <p:blipFill>
          <a:blip r:embed="rId3"/>
          <a:stretch>
            <a:fillRect/>
          </a:stretch>
        </p:blipFill>
        <p:spPr>
          <a:xfrm>
            <a:off x="1235825" y="1098448"/>
            <a:ext cx="6267450" cy="57595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1358400" y="353137"/>
            <a:ext cx="6427200" cy="5670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a:t>Work carried out till date</a:t>
            </a:r>
            <a:endParaRPr dirty="0"/>
          </a:p>
        </p:txBody>
      </p:sp>
      <p:graphicFrame>
        <p:nvGraphicFramePr>
          <p:cNvPr id="3" name="Table 2">
            <a:extLst>
              <a:ext uri="{FF2B5EF4-FFF2-40B4-BE49-F238E27FC236}">
                <a16:creationId xmlns:a16="http://schemas.microsoft.com/office/drawing/2014/main" id="{6C743D44-6F8F-BA29-04E6-A842D0DF92DF}"/>
              </a:ext>
            </a:extLst>
          </p:cNvPr>
          <p:cNvGraphicFramePr>
            <a:graphicFrameLocks noGrp="1"/>
          </p:cNvGraphicFramePr>
          <p:nvPr>
            <p:extLst>
              <p:ext uri="{D42A27DB-BD31-4B8C-83A1-F6EECF244321}">
                <p14:modId xmlns:p14="http://schemas.microsoft.com/office/powerpoint/2010/main" val="4287690402"/>
              </p:ext>
            </p:extLst>
          </p:nvPr>
        </p:nvGraphicFramePr>
        <p:xfrm>
          <a:off x="665560" y="1198925"/>
          <a:ext cx="7812880" cy="5455920"/>
        </p:xfrm>
        <a:graphic>
          <a:graphicData uri="http://schemas.openxmlformats.org/drawingml/2006/table">
            <a:tbl>
              <a:tblPr firstRow="1" bandRow="1">
                <a:tableStyleId>{5C22544A-7EE6-4342-B048-85BDC9FD1C3A}</a:tableStyleId>
              </a:tblPr>
              <a:tblGrid>
                <a:gridCol w="1953220">
                  <a:extLst>
                    <a:ext uri="{9D8B030D-6E8A-4147-A177-3AD203B41FA5}">
                      <a16:colId xmlns:a16="http://schemas.microsoft.com/office/drawing/2014/main" val="3746751670"/>
                    </a:ext>
                  </a:extLst>
                </a:gridCol>
                <a:gridCol w="1953220">
                  <a:extLst>
                    <a:ext uri="{9D8B030D-6E8A-4147-A177-3AD203B41FA5}">
                      <a16:colId xmlns:a16="http://schemas.microsoft.com/office/drawing/2014/main" val="473536814"/>
                    </a:ext>
                  </a:extLst>
                </a:gridCol>
                <a:gridCol w="1953220">
                  <a:extLst>
                    <a:ext uri="{9D8B030D-6E8A-4147-A177-3AD203B41FA5}">
                      <a16:colId xmlns:a16="http://schemas.microsoft.com/office/drawing/2014/main" val="2128613953"/>
                    </a:ext>
                  </a:extLst>
                </a:gridCol>
                <a:gridCol w="1953220">
                  <a:extLst>
                    <a:ext uri="{9D8B030D-6E8A-4147-A177-3AD203B41FA5}">
                      <a16:colId xmlns:a16="http://schemas.microsoft.com/office/drawing/2014/main" val="1870419931"/>
                    </a:ext>
                  </a:extLst>
                </a:gridCol>
              </a:tblGrid>
              <a:tr h="242039">
                <a:tc>
                  <a:txBody>
                    <a:bodyPr/>
                    <a:lstStyle/>
                    <a:p>
                      <a:pPr algn="ctr"/>
                      <a:r>
                        <a:rPr lang="en-IN" sz="1000" dirty="0"/>
                        <a:t>Task</a:t>
                      </a:r>
                    </a:p>
                  </a:txBody>
                  <a:tcPr>
                    <a:solidFill>
                      <a:schemeClr val="accent4">
                        <a:lumMod val="60000"/>
                        <a:lumOff val="40000"/>
                      </a:schemeClr>
                    </a:solidFill>
                  </a:tcPr>
                </a:tc>
                <a:tc>
                  <a:txBody>
                    <a:bodyPr/>
                    <a:lstStyle/>
                    <a:p>
                      <a:pPr algn="ctr"/>
                      <a:r>
                        <a:rPr lang="en-IN" sz="1000" dirty="0"/>
                        <a:t>Description</a:t>
                      </a:r>
                    </a:p>
                  </a:txBody>
                  <a:tcPr>
                    <a:solidFill>
                      <a:schemeClr val="accent4">
                        <a:lumMod val="60000"/>
                        <a:lumOff val="40000"/>
                      </a:schemeClr>
                    </a:solidFill>
                  </a:tcPr>
                </a:tc>
                <a:tc>
                  <a:txBody>
                    <a:bodyPr/>
                    <a:lstStyle/>
                    <a:p>
                      <a:pPr algn="ctr"/>
                      <a:r>
                        <a:rPr lang="en-IN" sz="1000" dirty="0"/>
                        <a:t>Status</a:t>
                      </a:r>
                    </a:p>
                  </a:txBody>
                  <a:tcPr>
                    <a:solidFill>
                      <a:schemeClr val="accent4">
                        <a:lumMod val="60000"/>
                        <a:lumOff val="40000"/>
                      </a:schemeClr>
                    </a:solidFill>
                  </a:tcPr>
                </a:tc>
                <a:tc>
                  <a:txBody>
                    <a:bodyPr/>
                    <a:lstStyle/>
                    <a:p>
                      <a:pPr algn="ctr"/>
                      <a:r>
                        <a:rPr lang="en-IN" sz="1000" dirty="0"/>
                        <a:t>Completion Date</a:t>
                      </a:r>
                    </a:p>
                  </a:txBody>
                  <a:tcPr>
                    <a:solidFill>
                      <a:schemeClr val="accent4">
                        <a:lumMod val="60000"/>
                        <a:lumOff val="40000"/>
                      </a:schemeClr>
                    </a:solidFill>
                  </a:tcPr>
                </a:tc>
                <a:extLst>
                  <a:ext uri="{0D108BD9-81ED-4DB2-BD59-A6C34878D82A}">
                    <a16:rowId xmlns:a16="http://schemas.microsoft.com/office/drawing/2014/main" val="2184842946"/>
                  </a:ext>
                </a:extLst>
              </a:tr>
              <a:tr h="242039">
                <a:tc>
                  <a:txBody>
                    <a:bodyPr/>
                    <a:lstStyle/>
                    <a:p>
                      <a:pPr algn="ctr"/>
                      <a:r>
                        <a:rPr lang="en-US" sz="1000" dirty="0"/>
                        <a:t> Project Kickoff</a:t>
                      </a:r>
                      <a:endParaRPr lang="en-IN" sz="1000" dirty="0"/>
                    </a:p>
                  </a:txBody>
                  <a:tcPr>
                    <a:solidFill>
                      <a:schemeClr val="accent4">
                        <a:lumMod val="60000"/>
                        <a:lumOff val="40000"/>
                      </a:schemeClr>
                    </a:solidFill>
                  </a:tcPr>
                </a:tc>
                <a:tc>
                  <a:txBody>
                    <a:bodyPr/>
                    <a:lstStyle/>
                    <a:p>
                      <a:pPr algn="ctr"/>
                      <a:r>
                        <a:rPr lang="en-US" sz="1000" dirty="0"/>
                        <a:t>Project officially started</a:t>
                      </a:r>
                      <a:endParaRPr lang="en-IN" sz="1000" dirty="0"/>
                    </a:p>
                  </a:txBody>
                  <a:tcPr>
                    <a:solidFill>
                      <a:schemeClr val="accent4">
                        <a:lumMod val="60000"/>
                        <a:lumOff val="40000"/>
                      </a:schemeClr>
                    </a:solidFill>
                  </a:tcPr>
                </a:tc>
                <a:tc>
                  <a:txBody>
                    <a:bodyPr/>
                    <a:lstStyle/>
                    <a:p>
                      <a:pPr algn="ctr"/>
                      <a:r>
                        <a:rPr lang="en-US" sz="1000" dirty="0"/>
                        <a:t>Completed</a:t>
                      </a:r>
                      <a:endParaRPr lang="en-IN" sz="1000" dirty="0"/>
                    </a:p>
                  </a:txBody>
                  <a:tcPr>
                    <a:solidFill>
                      <a:schemeClr val="accent4">
                        <a:lumMod val="60000"/>
                        <a:lumOff val="40000"/>
                      </a:schemeClr>
                    </a:solidFill>
                  </a:tcPr>
                </a:tc>
                <a:tc>
                  <a:txBody>
                    <a:bodyPr/>
                    <a:lstStyle/>
                    <a:p>
                      <a:pPr algn="ctr"/>
                      <a:r>
                        <a:rPr lang="en-US" sz="1000" dirty="0"/>
                        <a:t>22/08/2024</a:t>
                      </a:r>
                      <a:endParaRPr lang="en-IN" sz="1000" dirty="0"/>
                    </a:p>
                  </a:txBody>
                  <a:tcPr>
                    <a:solidFill>
                      <a:schemeClr val="accent4">
                        <a:lumMod val="60000"/>
                        <a:lumOff val="40000"/>
                      </a:schemeClr>
                    </a:solidFill>
                  </a:tcPr>
                </a:tc>
                <a:extLst>
                  <a:ext uri="{0D108BD9-81ED-4DB2-BD59-A6C34878D82A}">
                    <a16:rowId xmlns:a16="http://schemas.microsoft.com/office/drawing/2014/main" val="1471347202"/>
                  </a:ext>
                </a:extLst>
              </a:tr>
              <a:tr h="393314">
                <a:tc>
                  <a:txBody>
                    <a:bodyPr/>
                    <a:lstStyle/>
                    <a:p>
                      <a:pPr algn="ctr"/>
                      <a:r>
                        <a:rPr lang="en-US" sz="1000" dirty="0"/>
                        <a:t>Research &amp; Literature Review</a:t>
                      </a:r>
                      <a:endParaRPr lang="en-IN" sz="1000" dirty="0"/>
                    </a:p>
                  </a:txBody>
                  <a:tcPr>
                    <a:solidFill>
                      <a:schemeClr val="accent4">
                        <a:lumMod val="60000"/>
                        <a:lumOff val="40000"/>
                      </a:schemeClr>
                    </a:solidFill>
                  </a:tcPr>
                </a:tc>
                <a:tc>
                  <a:txBody>
                    <a:bodyPr/>
                    <a:lstStyle/>
                    <a:p>
                      <a:pPr algn="ctr"/>
                      <a:r>
                        <a:rPr lang="en-US" sz="1000" dirty="0"/>
                        <a:t>Collected and reviewed relevant research on chatbots</a:t>
                      </a:r>
                      <a:endParaRPr lang="en-IN" sz="1000" dirty="0"/>
                    </a:p>
                  </a:txBody>
                  <a:tcPr>
                    <a:solidFill>
                      <a:schemeClr val="accent4">
                        <a:lumMod val="60000"/>
                        <a:lumOff val="40000"/>
                      </a:schemeClr>
                    </a:solidFill>
                  </a:tcPr>
                </a:tc>
                <a:tc>
                  <a:txBody>
                    <a:bodyPr/>
                    <a:lstStyle/>
                    <a:p>
                      <a:pPr algn="ctr"/>
                      <a:r>
                        <a:rPr lang="en-US" sz="1000" dirty="0"/>
                        <a:t>Completed</a:t>
                      </a:r>
                      <a:endParaRPr lang="en-IN" sz="1000" dirty="0"/>
                    </a:p>
                  </a:txBody>
                  <a:tcPr>
                    <a:solidFill>
                      <a:schemeClr val="accent4">
                        <a:lumMod val="60000"/>
                        <a:lumOff val="40000"/>
                      </a:schemeClr>
                    </a:solidFill>
                  </a:tcPr>
                </a:tc>
                <a:tc>
                  <a:txBody>
                    <a:bodyPr/>
                    <a:lstStyle/>
                    <a:p>
                      <a:pPr algn="ctr"/>
                      <a:r>
                        <a:rPr lang="en-US" sz="1000" dirty="0"/>
                        <a:t>01/09/2024</a:t>
                      </a:r>
                      <a:endParaRPr lang="en-IN" sz="1000" dirty="0"/>
                    </a:p>
                  </a:txBody>
                  <a:tcPr>
                    <a:solidFill>
                      <a:schemeClr val="accent4">
                        <a:lumMod val="60000"/>
                        <a:lumOff val="40000"/>
                      </a:schemeClr>
                    </a:solidFill>
                  </a:tcPr>
                </a:tc>
                <a:extLst>
                  <a:ext uri="{0D108BD9-81ED-4DB2-BD59-A6C34878D82A}">
                    <a16:rowId xmlns:a16="http://schemas.microsoft.com/office/drawing/2014/main" val="1452303686"/>
                  </a:ext>
                </a:extLst>
              </a:tr>
              <a:tr h="393314">
                <a:tc>
                  <a:txBody>
                    <a:bodyPr/>
                    <a:lstStyle/>
                    <a:p>
                      <a:pPr algn="ctr"/>
                      <a:r>
                        <a:rPr lang="en-IN" sz="1000" dirty="0"/>
                        <a:t>Requirements Gathering</a:t>
                      </a:r>
                    </a:p>
                  </a:txBody>
                  <a:tcPr>
                    <a:solidFill>
                      <a:schemeClr val="accent4">
                        <a:lumMod val="60000"/>
                        <a:lumOff val="40000"/>
                      </a:schemeClr>
                    </a:solidFill>
                  </a:tcPr>
                </a:tc>
                <a:tc>
                  <a:txBody>
                    <a:bodyPr/>
                    <a:lstStyle/>
                    <a:p>
                      <a:pPr algn="ctr"/>
                      <a:r>
                        <a:rPr lang="en-US" sz="1000" dirty="0"/>
                        <a:t>Identified key functionalities and user needs</a:t>
                      </a:r>
                      <a:endParaRPr lang="en-IN" sz="1000" dirty="0"/>
                    </a:p>
                  </a:txBody>
                  <a:tcPr>
                    <a:solidFill>
                      <a:schemeClr val="accent4">
                        <a:lumMod val="60000"/>
                        <a:lumOff val="40000"/>
                      </a:schemeClr>
                    </a:solidFill>
                  </a:tcPr>
                </a:tc>
                <a:tc>
                  <a:txBody>
                    <a:bodyPr/>
                    <a:lstStyle/>
                    <a:p>
                      <a:pPr algn="ctr"/>
                      <a:r>
                        <a:rPr lang="en-US" sz="1000" dirty="0"/>
                        <a:t>Completed</a:t>
                      </a:r>
                      <a:endParaRPr lang="en-IN" sz="1000" dirty="0"/>
                    </a:p>
                  </a:txBody>
                  <a:tcPr>
                    <a:solidFill>
                      <a:schemeClr val="accent4">
                        <a:lumMod val="60000"/>
                        <a:lumOff val="40000"/>
                      </a:schemeClr>
                    </a:solidFill>
                  </a:tcPr>
                </a:tc>
                <a:tc>
                  <a:txBody>
                    <a:bodyPr/>
                    <a:lstStyle/>
                    <a:p>
                      <a:pPr algn="ctr"/>
                      <a:r>
                        <a:rPr lang="en-IN" sz="1000" dirty="0"/>
                        <a:t>05/09/2024</a:t>
                      </a:r>
                    </a:p>
                  </a:txBody>
                  <a:tcPr>
                    <a:solidFill>
                      <a:schemeClr val="accent4">
                        <a:lumMod val="60000"/>
                        <a:lumOff val="40000"/>
                      </a:schemeClr>
                    </a:solidFill>
                  </a:tcPr>
                </a:tc>
                <a:extLst>
                  <a:ext uri="{0D108BD9-81ED-4DB2-BD59-A6C34878D82A}">
                    <a16:rowId xmlns:a16="http://schemas.microsoft.com/office/drawing/2014/main" val="338912068"/>
                  </a:ext>
                </a:extLst>
              </a:tr>
              <a:tr h="393314">
                <a:tc>
                  <a:txBody>
                    <a:bodyPr/>
                    <a:lstStyle/>
                    <a:p>
                      <a:pPr algn="ctr"/>
                      <a:r>
                        <a:rPr lang="en-IN" sz="1000" dirty="0"/>
                        <a:t>UML Diagrams</a:t>
                      </a:r>
                    </a:p>
                  </a:txBody>
                  <a:tcPr>
                    <a:solidFill>
                      <a:schemeClr val="accent4">
                        <a:lumMod val="60000"/>
                        <a:lumOff val="40000"/>
                      </a:schemeClr>
                    </a:solidFill>
                  </a:tcPr>
                </a:tc>
                <a:tc>
                  <a:txBody>
                    <a:bodyPr/>
                    <a:lstStyle/>
                    <a:p>
                      <a:pPr algn="ctr"/>
                      <a:r>
                        <a:rPr lang="en-US" sz="1000" dirty="0"/>
                        <a:t>Designed UML diagrams for chatbot architecture</a:t>
                      </a:r>
                      <a:endParaRPr lang="en-IN" sz="1000" dirty="0"/>
                    </a:p>
                  </a:txBody>
                  <a:tcPr>
                    <a:solidFill>
                      <a:schemeClr val="accent4">
                        <a:lumMod val="60000"/>
                        <a:lumOff val="40000"/>
                      </a:schemeClr>
                    </a:solidFill>
                  </a:tcPr>
                </a:tc>
                <a:tc>
                  <a:txBody>
                    <a:bodyPr/>
                    <a:lstStyle/>
                    <a:p>
                      <a:pPr algn="ctr"/>
                      <a:r>
                        <a:rPr lang="en-US" sz="1000" dirty="0"/>
                        <a:t>Completed</a:t>
                      </a:r>
                      <a:endParaRPr lang="en-IN" sz="1000" dirty="0"/>
                    </a:p>
                  </a:txBody>
                  <a:tcPr>
                    <a:solidFill>
                      <a:schemeClr val="accent4">
                        <a:lumMod val="60000"/>
                        <a:lumOff val="40000"/>
                      </a:schemeClr>
                    </a:solidFill>
                  </a:tcPr>
                </a:tc>
                <a:tc>
                  <a:txBody>
                    <a:bodyPr/>
                    <a:lstStyle/>
                    <a:p>
                      <a:pPr algn="ctr"/>
                      <a:r>
                        <a:rPr lang="en-IN" sz="1000" dirty="0"/>
                        <a:t>12/09/2024</a:t>
                      </a:r>
                    </a:p>
                  </a:txBody>
                  <a:tcPr>
                    <a:solidFill>
                      <a:schemeClr val="accent4">
                        <a:lumMod val="60000"/>
                        <a:lumOff val="40000"/>
                      </a:schemeClr>
                    </a:solidFill>
                  </a:tcPr>
                </a:tc>
                <a:extLst>
                  <a:ext uri="{0D108BD9-81ED-4DB2-BD59-A6C34878D82A}">
                    <a16:rowId xmlns:a16="http://schemas.microsoft.com/office/drawing/2014/main" val="2937951744"/>
                  </a:ext>
                </a:extLst>
              </a:tr>
              <a:tr h="393314">
                <a:tc>
                  <a:txBody>
                    <a:bodyPr/>
                    <a:lstStyle/>
                    <a:p>
                      <a:pPr algn="ctr"/>
                      <a:r>
                        <a:rPr lang="en-IN" sz="1000" dirty="0"/>
                        <a:t>Technology Stack Selection	</a:t>
                      </a:r>
                    </a:p>
                  </a:txBody>
                  <a:tcPr>
                    <a:solidFill>
                      <a:schemeClr val="accent4">
                        <a:lumMod val="60000"/>
                        <a:lumOff val="40000"/>
                      </a:schemeClr>
                    </a:solidFill>
                  </a:tcPr>
                </a:tc>
                <a:tc>
                  <a:txBody>
                    <a:bodyPr/>
                    <a:lstStyle/>
                    <a:p>
                      <a:pPr algn="ctr"/>
                      <a:r>
                        <a:rPr lang="en-US" sz="1000" dirty="0"/>
                        <a:t>Chose programming languages, platforms, and frameworks</a:t>
                      </a:r>
                      <a:endParaRPr lang="en-IN" sz="1000" dirty="0"/>
                    </a:p>
                  </a:txBody>
                  <a:tcPr>
                    <a:solidFill>
                      <a:schemeClr val="accent4">
                        <a:lumMod val="60000"/>
                        <a:lumOff val="40000"/>
                      </a:schemeClr>
                    </a:solidFill>
                  </a:tcPr>
                </a:tc>
                <a:tc>
                  <a:txBody>
                    <a:bodyPr/>
                    <a:lstStyle/>
                    <a:p>
                      <a:pPr algn="ctr"/>
                      <a:r>
                        <a:rPr lang="en-US" sz="1000" dirty="0"/>
                        <a:t>Completed</a:t>
                      </a:r>
                      <a:endParaRPr lang="en-IN" sz="1000" dirty="0"/>
                    </a:p>
                  </a:txBody>
                  <a:tcPr>
                    <a:solidFill>
                      <a:schemeClr val="accent4">
                        <a:lumMod val="60000"/>
                        <a:lumOff val="40000"/>
                      </a:schemeClr>
                    </a:solidFill>
                  </a:tcPr>
                </a:tc>
                <a:tc>
                  <a:txBody>
                    <a:bodyPr/>
                    <a:lstStyle/>
                    <a:p>
                      <a:pPr algn="ctr"/>
                      <a:r>
                        <a:rPr lang="en-IN" sz="1000" dirty="0"/>
                        <a:t>14/09/2024</a:t>
                      </a:r>
                    </a:p>
                  </a:txBody>
                  <a:tcPr>
                    <a:solidFill>
                      <a:schemeClr val="accent4">
                        <a:lumMod val="60000"/>
                        <a:lumOff val="40000"/>
                      </a:schemeClr>
                    </a:solidFill>
                  </a:tcPr>
                </a:tc>
                <a:extLst>
                  <a:ext uri="{0D108BD9-81ED-4DB2-BD59-A6C34878D82A}">
                    <a16:rowId xmlns:a16="http://schemas.microsoft.com/office/drawing/2014/main" val="4102191256"/>
                  </a:ext>
                </a:extLst>
              </a:tr>
              <a:tr h="393314">
                <a:tc>
                  <a:txBody>
                    <a:bodyPr/>
                    <a:lstStyle/>
                    <a:p>
                      <a:pPr algn="ctr"/>
                      <a:r>
                        <a:rPr lang="en-IN" sz="1000" dirty="0"/>
                        <a:t>Web Development</a:t>
                      </a:r>
                    </a:p>
                  </a:txBody>
                  <a:tcPr>
                    <a:solidFill>
                      <a:schemeClr val="accent4">
                        <a:lumMod val="60000"/>
                        <a:lumOff val="40000"/>
                      </a:schemeClr>
                    </a:solidFill>
                  </a:tcPr>
                </a:tc>
                <a:tc>
                  <a:txBody>
                    <a:bodyPr/>
                    <a:lstStyle/>
                    <a:p>
                      <a:pPr algn="ctr"/>
                      <a:r>
                        <a:rPr lang="en-US" sz="1000" dirty="0"/>
                        <a:t>Developing the chatbot’s web interface</a:t>
                      </a:r>
                      <a:endParaRPr lang="en-IN" sz="1000" dirty="0"/>
                    </a:p>
                  </a:txBody>
                  <a:tcPr>
                    <a:solidFill>
                      <a:schemeClr val="accent4">
                        <a:lumMod val="60000"/>
                        <a:lumOff val="40000"/>
                      </a:schemeClr>
                    </a:solidFill>
                  </a:tcPr>
                </a:tc>
                <a:tc>
                  <a:txBody>
                    <a:bodyPr/>
                    <a:lstStyle/>
                    <a:p>
                      <a:pPr algn="ctr"/>
                      <a:r>
                        <a:rPr lang="en-IN" sz="1000" dirty="0"/>
                        <a:t>In Progress</a:t>
                      </a:r>
                    </a:p>
                  </a:txBody>
                  <a:tcPr>
                    <a:solidFill>
                      <a:schemeClr val="accent4">
                        <a:lumMod val="60000"/>
                        <a:lumOff val="40000"/>
                      </a:schemeClr>
                    </a:solidFill>
                  </a:tcPr>
                </a:tc>
                <a:tc>
                  <a:txBody>
                    <a:bodyPr/>
                    <a:lstStyle/>
                    <a:p>
                      <a:pPr algn="ctr"/>
                      <a:r>
                        <a:rPr lang="en-IN" sz="1000" dirty="0"/>
                        <a:t>Ongoing</a:t>
                      </a:r>
                    </a:p>
                  </a:txBody>
                  <a:tcPr>
                    <a:solidFill>
                      <a:schemeClr val="accent4">
                        <a:lumMod val="60000"/>
                        <a:lumOff val="40000"/>
                      </a:schemeClr>
                    </a:solidFill>
                  </a:tcPr>
                </a:tc>
                <a:extLst>
                  <a:ext uri="{0D108BD9-81ED-4DB2-BD59-A6C34878D82A}">
                    <a16:rowId xmlns:a16="http://schemas.microsoft.com/office/drawing/2014/main" val="3054999037"/>
                  </a:ext>
                </a:extLst>
              </a:tr>
              <a:tr h="544589">
                <a:tc>
                  <a:txBody>
                    <a:bodyPr/>
                    <a:lstStyle/>
                    <a:p>
                      <a:pPr algn="ctr"/>
                      <a:r>
                        <a:rPr lang="en-IN" sz="1000" dirty="0"/>
                        <a:t>Backend Development</a:t>
                      </a:r>
                    </a:p>
                  </a:txBody>
                  <a:tcPr>
                    <a:solidFill>
                      <a:schemeClr val="accent4">
                        <a:lumMod val="60000"/>
                        <a:lumOff val="40000"/>
                      </a:schemeClr>
                    </a:solidFill>
                  </a:tcPr>
                </a:tc>
                <a:tc>
                  <a:txBody>
                    <a:bodyPr/>
                    <a:lstStyle/>
                    <a:p>
                      <a:pPr algn="ctr"/>
                      <a:r>
                        <a:rPr lang="en-US" sz="1000" dirty="0"/>
                        <a:t>Development of backend logic, database setup, and NLP integration</a:t>
                      </a:r>
                      <a:endParaRPr lang="en-IN" sz="1000" dirty="0"/>
                    </a:p>
                  </a:txBody>
                  <a:tcPr>
                    <a:solidFill>
                      <a:schemeClr val="accent4">
                        <a:lumMod val="60000"/>
                        <a:lumOff val="40000"/>
                      </a:schemeClr>
                    </a:solidFill>
                  </a:tcPr>
                </a:tc>
                <a:tc>
                  <a:txBody>
                    <a:bodyPr/>
                    <a:lstStyle/>
                    <a:p>
                      <a:pPr algn="ctr"/>
                      <a:r>
                        <a:rPr lang="en-IN" sz="1000" dirty="0"/>
                        <a:t>Not Started</a:t>
                      </a:r>
                    </a:p>
                  </a:txBody>
                  <a:tcPr>
                    <a:solidFill>
                      <a:schemeClr val="accent4">
                        <a:lumMod val="60000"/>
                        <a:lumOff val="40000"/>
                      </a:schemeClr>
                    </a:solidFill>
                  </a:tcPr>
                </a:tc>
                <a:tc>
                  <a:txBody>
                    <a:bodyPr/>
                    <a:lstStyle/>
                    <a:p>
                      <a:pPr algn="ctr"/>
                      <a:r>
                        <a:rPr lang="en-US" sz="1000" dirty="0"/>
                        <a:t>-</a:t>
                      </a:r>
                      <a:endParaRPr lang="en-IN" sz="1000" dirty="0"/>
                    </a:p>
                  </a:txBody>
                  <a:tcPr>
                    <a:solidFill>
                      <a:schemeClr val="accent4">
                        <a:lumMod val="60000"/>
                        <a:lumOff val="40000"/>
                      </a:schemeClr>
                    </a:solidFill>
                  </a:tcPr>
                </a:tc>
                <a:extLst>
                  <a:ext uri="{0D108BD9-81ED-4DB2-BD59-A6C34878D82A}">
                    <a16:rowId xmlns:a16="http://schemas.microsoft.com/office/drawing/2014/main" val="973662250"/>
                  </a:ext>
                </a:extLst>
              </a:tr>
              <a:tr h="393314">
                <a:tc>
                  <a:txBody>
                    <a:bodyPr/>
                    <a:lstStyle/>
                    <a:p>
                      <a:pPr algn="ctr"/>
                      <a:r>
                        <a:rPr lang="en-IN" sz="1000" dirty="0"/>
                        <a:t>Integration with University Website</a:t>
                      </a:r>
                    </a:p>
                  </a:txBody>
                  <a:tcPr>
                    <a:solidFill>
                      <a:schemeClr val="accent4">
                        <a:lumMod val="60000"/>
                        <a:lumOff val="40000"/>
                      </a:schemeClr>
                    </a:solidFill>
                  </a:tcPr>
                </a:tc>
                <a:tc>
                  <a:txBody>
                    <a:bodyPr/>
                    <a:lstStyle/>
                    <a:p>
                      <a:pPr algn="ctr"/>
                      <a:r>
                        <a:rPr lang="en-US" sz="1000" dirty="0"/>
                        <a:t>Integrating chatbot features into the university website</a:t>
                      </a:r>
                      <a:endParaRPr lang="en-IN" sz="1000" dirty="0"/>
                    </a:p>
                  </a:txBody>
                  <a:tcPr>
                    <a:solidFill>
                      <a:schemeClr val="accent4">
                        <a:lumMod val="60000"/>
                        <a:lumOff val="40000"/>
                      </a:schemeClr>
                    </a:solidFill>
                  </a:tcPr>
                </a:tc>
                <a:tc>
                  <a:txBody>
                    <a:bodyPr/>
                    <a:lstStyle/>
                    <a:p>
                      <a:pPr algn="ctr"/>
                      <a:r>
                        <a:rPr lang="en-IN" sz="1000" dirty="0"/>
                        <a:t>Not Started</a:t>
                      </a:r>
                    </a:p>
                  </a:txBody>
                  <a:tcPr>
                    <a:solidFill>
                      <a:schemeClr val="accent4">
                        <a:lumMod val="60000"/>
                        <a:lumOff val="40000"/>
                      </a:schemeClr>
                    </a:solidFill>
                  </a:tcPr>
                </a:tc>
                <a:tc>
                  <a:txBody>
                    <a:bodyPr/>
                    <a:lstStyle/>
                    <a:p>
                      <a:pPr algn="ctr"/>
                      <a:r>
                        <a:rPr lang="en-US" sz="1000" dirty="0"/>
                        <a:t>-</a:t>
                      </a:r>
                      <a:endParaRPr lang="en-IN" sz="1000" dirty="0"/>
                    </a:p>
                  </a:txBody>
                  <a:tcPr>
                    <a:solidFill>
                      <a:schemeClr val="accent4">
                        <a:lumMod val="60000"/>
                        <a:lumOff val="40000"/>
                      </a:schemeClr>
                    </a:solidFill>
                  </a:tcPr>
                </a:tc>
                <a:extLst>
                  <a:ext uri="{0D108BD9-81ED-4DB2-BD59-A6C34878D82A}">
                    <a16:rowId xmlns:a16="http://schemas.microsoft.com/office/drawing/2014/main" val="3260653406"/>
                  </a:ext>
                </a:extLst>
              </a:tr>
              <a:tr h="544589">
                <a:tc>
                  <a:txBody>
                    <a:bodyPr/>
                    <a:lstStyle/>
                    <a:p>
                      <a:pPr algn="ctr"/>
                      <a:r>
                        <a:rPr lang="en-IN" sz="1000" dirty="0"/>
                        <a:t>Testing and Feedback (Initial)</a:t>
                      </a:r>
                    </a:p>
                  </a:txBody>
                  <a:tcPr>
                    <a:solidFill>
                      <a:schemeClr val="accent4">
                        <a:lumMod val="60000"/>
                        <a:lumOff val="40000"/>
                      </a:schemeClr>
                    </a:solidFill>
                  </a:tcPr>
                </a:tc>
                <a:tc>
                  <a:txBody>
                    <a:bodyPr/>
                    <a:lstStyle/>
                    <a:p>
                      <a:pPr algn="ctr"/>
                      <a:r>
                        <a:rPr lang="en-US" sz="1000" dirty="0"/>
                        <a:t>Initial testing with small user group to check core functionalities</a:t>
                      </a:r>
                      <a:endParaRPr lang="en-IN" sz="1000" dirty="0"/>
                    </a:p>
                  </a:txBody>
                  <a:tcPr>
                    <a:solidFill>
                      <a:schemeClr val="accent4">
                        <a:lumMod val="60000"/>
                        <a:lumOff val="40000"/>
                      </a:schemeClr>
                    </a:solidFill>
                  </a:tcPr>
                </a:tc>
                <a:tc>
                  <a:txBody>
                    <a:bodyPr/>
                    <a:lstStyle/>
                    <a:p>
                      <a:pPr algn="ctr"/>
                      <a:r>
                        <a:rPr lang="en-IN" sz="1000" dirty="0"/>
                        <a:t>Not Started</a:t>
                      </a:r>
                    </a:p>
                  </a:txBody>
                  <a:tcPr>
                    <a:solidFill>
                      <a:schemeClr val="accent4">
                        <a:lumMod val="60000"/>
                        <a:lumOff val="40000"/>
                      </a:schemeClr>
                    </a:solidFill>
                  </a:tcPr>
                </a:tc>
                <a:tc>
                  <a:txBody>
                    <a:bodyPr/>
                    <a:lstStyle/>
                    <a:p>
                      <a:pPr algn="ctr"/>
                      <a:r>
                        <a:rPr lang="en-US" sz="1000" dirty="0"/>
                        <a:t>-</a:t>
                      </a:r>
                      <a:endParaRPr lang="en-IN" sz="1000" dirty="0"/>
                    </a:p>
                  </a:txBody>
                  <a:tcPr>
                    <a:solidFill>
                      <a:schemeClr val="accent4">
                        <a:lumMod val="60000"/>
                        <a:lumOff val="40000"/>
                      </a:schemeClr>
                    </a:solidFill>
                  </a:tcPr>
                </a:tc>
                <a:extLst>
                  <a:ext uri="{0D108BD9-81ED-4DB2-BD59-A6C34878D82A}">
                    <a16:rowId xmlns:a16="http://schemas.microsoft.com/office/drawing/2014/main" val="2305652179"/>
                  </a:ext>
                </a:extLst>
              </a:tr>
              <a:tr h="544589">
                <a:tc>
                  <a:txBody>
                    <a:bodyPr/>
                    <a:lstStyle/>
                    <a:p>
                      <a:pPr algn="ctr"/>
                      <a:r>
                        <a:rPr lang="en-IN" sz="1000" dirty="0"/>
                        <a:t>User Acceptance Testing (UAT)</a:t>
                      </a:r>
                    </a:p>
                  </a:txBody>
                  <a:tcPr>
                    <a:solidFill>
                      <a:schemeClr val="accent4">
                        <a:lumMod val="60000"/>
                        <a:lumOff val="40000"/>
                      </a:schemeClr>
                    </a:solidFill>
                  </a:tcPr>
                </a:tc>
                <a:tc>
                  <a:txBody>
                    <a:bodyPr/>
                    <a:lstStyle/>
                    <a:p>
                      <a:pPr algn="ctr"/>
                      <a:r>
                        <a:rPr lang="en-US" sz="1000" dirty="0"/>
                        <a:t>Final testing with a broader user group for feedback and refinement</a:t>
                      </a:r>
                      <a:endParaRPr lang="en-IN" sz="1000" dirty="0"/>
                    </a:p>
                  </a:txBody>
                  <a:tcPr>
                    <a:solidFill>
                      <a:schemeClr val="accent4">
                        <a:lumMod val="60000"/>
                        <a:lumOff val="40000"/>
                      </a:schemeClr>
                    </a:solidFill>
                  </a:tcPr>
                </a:tc>
                <a:tc>
                  <a:txBody>
                    <a:bodyPr/>
                    <a:lstStyle/>
                    <a:p>
                      <a:pPr algn="ctr"/>
                      <a:r>
                        <a:rPr lang="en-IN" sz="1000" dirty="0"/>
                        <a:t>Not Started</a:t>
                      </a:r>
                    </a:p>
                  </a:txBody>
                  <a:tcPr>
                    <a:solidFill>
                      <a:schemeClr val="accent4">
                        <a:lumMod val="60000"/>
                        <a:lumOff val="40000"/>
                      </a:schemeClr>
                    </a:solidFill>
                  </a:tcPr>
                </a:tc>
                <a:tc>
                  <a:txBody>
                    <a:bodyPr/>
                    <a:lstStyle/>
                    <a:p>
                      <a:pPr algn="ctr"/>
                      <a:r>
                        <a:rPr lang="en-US" sz="1000" dirty="0"/>
                        <a:t>-</a:t>
                      </a:r>
                      <a:endParaRPr lang="en-IN" sz="1000" dirty="0"/>
                    </a:p>
                  </a:txBody>
                  <a:tcPr>
                    <a:solidFill>
                      <a:schemeClr val="accent4">
                        <a:lumMod val="60000"/>
                        <a:lumOff val="40000"/>
                      </a:schemeClr>
                    </a:solidFill>
                  </a:tcPr>
                </a:tc>
                <a:extLst>
                  <a:ext uri="{0D108BD9-81ED-4DB2-BD59-A6C34878D82A}">
                    <a16:rowId xmlns:a16="http://schemas.microsoft.com/office/drawing/2014/main" val="2724694842"/>
                  </a:ext>
                </a:extLst>
              </a:tr>
              <a:tr h="393314">
                <a:tc>
                  <a:txBody>
                    <a:bodyPr/>
                    <a:lstStyle/>
                    <a:p>
                      <a:pPr algn="ctr"/>
                      <a:r>
                        <a:rPr lang="en-IN" sz="1000" dirty="0"/>
                        <a:t>Deployment</a:t>
                      </a:r>
                    </a:p>
                  </a:txBody>
                  <a:tcPr>
                    <a:solidFill>
                      <a:schemeClr val="accent4">
                        <a:lumMod val="60000"/>
                        <a:lumOff val="40000"/>
                      </a:schemeClr>
                    </a:solidFill>
                  </a:tcPr>
                </a:tc>
                <a:tc>
                  <a:txBody>
                    <a:bodyPr/>
                    <a:lstStyle/>
                    <a:p>
                      <a:pPr algn="ctr"/>
                      <a:r>
                        <a:rPr lang="en-US" sz="1000" dirty="0"/>
                        <a:t>Deploying the chatbot to the live university website</a:t>
                      </a:r>
                      <a:endParaRPr lang="en-IN" sz="1000" dirty="0"/>
                    </a:p>
                  </a:txBody>
                  <a:tcPr>
                    <a:solidFill>
                      <a:schemeClr val="accent4">
                        <a:lumMod val="60000"/>
                        <a:lumOff val="40000"/>
                      </a:schemeClr>
                    </a:solidFill>
                  </a:tcPr>
                </a:tc>
                <a:tc>
                  <a:txBody>
                    <a:bodyPr/>
                    <a:lstStyle/>
                    <a:p>
                      <a:pPr algn="ctr"/>
                      <a:r>
                        <a:rPr lang="en-IN" sz="1000" dirty="0"/>
                        <a:t>Not Started</a:t>
                      </a:r>
                    </a:p>
                  </a:txBody>
                  <a:tcPr>
                    <a:solidFill>
                      <a:schemeClr val="accent4">
                        <a:lumMod val="60000"/>
                        <a:lumOff val="40000"/>
                      </a:schemeClr>
                    </a:solidFill>
                  </a:tcPr>
                </a:tc>
                <a:tc>
                  <a:txBody>
                    <a:bodyPr/>
                    <a:lstStyle/>
                    <a:p>
                      <a:pPr algn="ctr"/>
                      <a:r>
                        <a:rPr lang="en-US" sz="1000" dirty="0"/>
                        <a:t>-</a:t>
                      </a:r>
                      <a:endParaRPr lang="en-IN" sz="1000" dirty="0"/>
                    </a:p>
                  </a:txBody>
                  <a:tcPr>
                    <a:solidFill>
                      <a:schemeClr val="accent4">
                        <a:lumMod val="60000"/>
                        <a:lumOff val="40000"/>
                      </a:schemeClr>
                    </a:solidFill>
                  </a:tcPr>
                </a:tc>
                <a:extLst>
                  <a:ext uri="{0D108BD9-81ED-4DB2-BD59-A6C34878D82A}">
                    <a16:rowId xmlns:a16="http://schemas.microsoft.com/office/drawing/2014/main" val="1355561920"/>
                  </a:ext>
                </a:extLst>
              </a:tr>
              <a:tr h="393314">
                <a:tc>
                  <a:txBody>
                    <a:bodyPr/>
                    <a:lstStyle/>
                    <a:p>
                      <a:pPr algn="ctr"/>
                      <a:r>
                        <a:rPr lang="en-IN" sz="1000" dirty="0"/>
                        <a:t>Launch</a:t>
                      </a:r>
                    </a:p>
                  </a:txBody>
                  <a:tcPr>
                    <a:solidFill>
                      <a:schemeClr val="accent4">
                        <a:lumMod val="60000"/>
                        <a:lumOff val="40000"/>
                      </a:schemeClr>
                    </a:solidFill>
                  </a:tcPr>
                </a:tc>
                <a:tc>
                  <a:txBody>
                    <a:bodyPr/>
                    <a:lstStyle/>
                    <a:p>
                      <a:pPr algn="ctr"/>
                      <a:r>
                        <a:rPr lang="en-US" sz="1000" dirty="0"/>
                        <a:t>Official launch of the chatbot for student use</a:t>
                      </a:r>
                      <a:endParaRPr lang="en-IN" sz="1000" dirty="0"/>
                    </a:p>
                  </a:txBody>
                  <a:tcPr>
                    <a:solidFill>
                      <a:schemeClr val="accent4">
                        <a:lumMod val="60000"/>
                        <a:lumOff val="40000"/>
                      </a:schemeClr>
                    </a:solidFill>
                  </a:tcPr>
                </a:tc>
                <a:tc>
                  <a:txBody>
                    <a:bodyPr/>
                    <a:lstStyle/>
                    <a:p>
                      <a:pPr algn="ctr"/>
                      <a:r>
                        <a:rPr lang="en-IN" sz="1000" dirty="0"/>
                        <a:t>Not Started</a:t>
                      </a:r>
                    </a:p>
                  </a:txBody>
                  <a:tcPr>
                    <a:solidFill>
                      <a:schemeClr val="accent4">
                        <a:lumMod val="60000"/>
                        <a:lumOff val="40000"/>
                      </a:schemeClr>
                    </a:solidFill>
                  </a:tcPr>
                </a:tc>
                <a:tc>
                  <a:txBody>
                    <a:bodyPr/>
                    <a:lstStyle/>
                    <a:p>
                      <a:pPr algn="ctr"/>
                      <a:r>
                        <a:rPr lang="en-US" sz="1000" dirty="0"/>
                        <a:t>-</a:t>
                      </a:r>
                      <a:endParaRPr lang="en-IN" sz="1000" dirty="0"/>
                    </a:p>
                  </a:txBody>
                  <a:tcPr>
                    <a:solidFill>
                      <a:schemeClr val="accent4">
                        <a:lumMod val="60000"/>
                        <a:lumOff val="40000"/>
                      </a:schemeClr>
                    </a:solidFill>
                  </a:tcPr>
                </a:tc>
                <a:extLst>
                  <a:ext uri="{0D108BD9-81ED-4DB2-BD59-A6C34878D82A}">
                    <a16:rowId xmlns:a16="http://schemas.microsoft.com/office/drawing/2014/main" val="42025452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1152749" y="569446"/>
            <a:ext cx="6838500" cy="5670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a:t>Time line chart(Gantt Chart)</a:t>
            </a:r>
            <a:endParaRPr dirty="0"/>
          </a:p>
        </p:txBody>
      </p:sp>
      <p:pic>
        <p:nvPicPr>
          <p:cNvPr id="5" name="Picture 4">
            <a:extLst>
              <a:ext uri="{FF2B5EF4-FFF2-40B4-BE49-F238E27FC236}">
                <a16:creationId xmlns:a16="http://schemas.microsoft.com/office/drawing/2014/main" id="{C3984427-2812-54F5-BB55-C335A8CF2F2D}"/>
              </a:ext>
            </a:extLst>
          </p:cNvPr>
          <p:cNvPicPr>
            <a:picLocks noChangeAspect="1"/>
          </p:cNvPicPr>
          <p:nvPr/>
        </p:nvPicPr>
        <p:blipFill>
          <a:blip r:embed="rId3"/>
          <a:stretch>
            <a:fillRect/>
          </a:stretch>
        </p:blipFill>
        <p:spPr>
          <a:xfrm>
            <a:off x="357297" y="1427521"/>
            <a:ext cx="8429405"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848</Words>
  <Application>Microsoft Office PowerPoint</Application>
  <PresentationFormat>On-screen Show (4:3)</PresentationFormat>
  <Paragraphs>101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Table of Content</vt:lpstr>
      <vt:lpstr>Abstract</vt:lpstr>
      <vt:lpstr>Introduction</vt:lpstr>
      <vt:lpstr>Literature Survey/Research</vt:lpstr>
      <vt:lpstr>Proposed Work</vt:lpstr>
      <vt:lpstr>PowerPoint Presentation</vt:lpstr>
      <vt:lpstr>Work carried out till date</vt:lpstr>
      <vt:lpstr>Time line chart(Gantt Chart)</vt:lpstr>
      <vt:lpstr>Future Work &amp;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Jayraj Kalsariya</cp:lastModifiedBy>
  <cp:revision>3</cp:revision>
  <dcterms:created xsi:type="dcterms:W3CDTF">2024-09-05T08:06:57Z</dcterms:created>
  <dcterms:modified xsi:type="dcterms:W3CDTF">2024-09-21T07:02:35Z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