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54" y="-10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9084" y="13734009"/>
            <a:ext cx="7155180" cy="2539365"/>
          </a:xfrm>
          <a:custGeom>
            <a:avLst/>
            <a:gdLst/>
            <a:ahLst/>
            <a:cxnLst/>
            <a:rect l="l" t="t" r="r" b="b"/>
            <a:pathLst>
              <a:path w="7155180" h="2539365">
                <a:moveTo>
                  <a:pt x="7154830" y="2539121"/>
                </a:moveTo>
                <a:lnTo>
                  <a:pt x="0" y="2539121"/>
                </a:lnTo>
                <a:lnTo>
                  <a:pt x="0" y="0"/>
                </a:lnTo>
                <a:lnTo>
                  <a:pt x="7154830" y="0"/>
                </a:lnTo>
                <a:lnTo>
                  <a:pt x="7154830" y="2539121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9084" y="461570"/>
            <a:ext cx="14414507" cy="43373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234" y="4813775"/>
            <a:ext cx="7240556" cy="3444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49084" y="4851565"/>
            <a:ext cx="7190105" cy="294005"/>
          </a:xfrm>
          <a:custGeom>
            <a:avLst/>
            <a:gdLst/>
            <a:ahLst/>
            <a:cxnLst/>
            <a:rect l="l" t="t" r="r" b="b"/>
            <a:pathLst>
              <a:path w="7190105" h="294004">
                <a:moveTo>
                  <a:pt x="7189568" y="293574"/>
                </a:moveTo>
                <a:lnTo>
                  <a:pt x="0" y="293514"/>
                </a:lnTo>
                <a:lnTo>
                  <a:pt x="0" y="48920"/>
                </a:lnTo>
                <a:lnTo>
                  <a:pt x="3844" y="29878"/>
                </a:lnTo>
                <a:lnTo>
                  <a:pt x="14328" y="14328"/>
                </a:lnTo>
                <a:lnTo>
                  <a:pt x="29878" y="3844"/>
                </a:lnTo>
                <a:lnTo>
                  <a:pt x="48920" y="0"/>
                </a:lnTo>
                <a:lnTo>
                  <a:pt x="7140675" y="0"/>
                </a:lnTo>
                <a:lnTo>
                  <a:pt x="7181376" y="21779"/>
                </a:lnTo>
                <a:lnTo>
                  <a:pt x="7189595" y="48920"/>
                </a:lnTo>
                <a:lnTo>
                  <a:pt x="7189568" y="293574"/>
                </a:lnTo>
                <a:close/>
              </a:path>
            </a:pathLst>
          </a:custGeom>
          <a:solidFill>
            <a:srgbClr val="494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9024" y="4851565"/>
            <a:ext cx="7190105" cy="294005"/>
          </a:xfrm>
          <a:custGeom>
            <a:avLst/>
            <a:gdLst/>
            <a:ahLst/>
            <a:cxnLst/>
            <a:rect l="l" t="t" r="r" b="b"/>
            <a:pathLst>
              <a:path w="7190105" h="294004">
                <a:moveTo>
                  <a:pt x="48980" y="0"/>
                </a:moveTo>
                <a:lnTo>
                  <a:pt x="7140735" y="0"/>
                </a:lnTo>
                <a:lnTo>
                  <a:pt x="7150324" y="948"/>
                </a:lnTo>
                <a:lnTo>
                  <a:pt x="7185932" y="30199"/>
                </a:lnTo>
                <a:lnTo>
                  <a:pt x="7189655" y="48920"/>
                </a:lnTo>
                <a:lnTo>
                  <a:pt x="7189655" y="293514"/>
                </a:lnTo>
                <a:lnTo>
                  <a:pt x="59" y="293514"/>
                </a:lnTo>
                <a:lnTo>
                  <a:pt x="59" y="48920"/>
                </a:lnTo>
                <a:lnTo>
                  <a:pt x="3904" y="29878"/>
                </a:lnTo>
                <a:lnTo>
                  <a:pt x="14388" y="14328"/>
                </a:lnTo>
                <a:lnTo>
                  <a:pt x="29938" y="3844"/>
                </a:lnTo>
                <a:lnTo>
                  <a:pt x="48980" y="0"/>
                </a:lnTo>
                <a:close/>
              </a:path>
            </a:pathLst>
          </a:custGeom>
          <a:ln w="4362">
            <a:solidFill>
              <a:srgbClr val="1C1B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3409" y="4857905"/>
            <a:ext cx="17011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INTRODUCTION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084" y="5340151"/>
            <a:ext cx="7190105" cy="2466701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444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Student Services Chatbot is designed to provide real-time responses to university-related queries, such as admissions, course schedules, fees, and campus events. By utilizing Natural Language Processing (NLP), this chatbot automates repetitive inquiries, improving overall efficiency and user experience.</a:t>
            </a: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40855" y="4813774"/>
            <a:ext cx="7136130" cy="344805"/>
            <a:chOff x="7640855" y="4813774"/>
            <a:chExt cx="7136130" cy="344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0855" y="4813774"/>
              <a:ext cx="7135845" cy="3444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78704" y="4851564"/>
              <a:ext cx="7085330" cy="294005"/>
            </a:xfrm>
            <a:custGeom>
              <a:avLst/>
              <a:gdLst/>
              <a:ahLst/>
              <a:cxnLst/>
              <a:rect l="l" t="t" r="r" b="b"/>
              <a:pathLst>
                <a:path w="7085330" h="294004">
                  <a:moveTo>
                    <a:pt x="7084860" y="293573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35967" y="0"/>
                  </a:lnTo>
                  <a:lnTo>
                    <a:pt x="7076667" y="21779"/>
                  </a:lnTo>
                  <a:lnTo>
                    <a:pt x="7084886" y="48920"/>
                  </a:lnTo>
                  <a:lnTo>
                    <a:pt x="7084860" y="293573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78645" y="4851565"/>
              <a:ext cx="7085330" cy="294005"/>
            </a:xfrm>
            <a:custGeom>
              <a:avLst/>
              <a:gdLst/>
              <a:ahLst/>
              <a:cxnLst/>
              <a:rect l="l" t="t" r="r" b="b"/>
              <a:pathLst>
                <a:path w="7085330" h="294004">
                  <a:moveTo>
                    <a:pt x="48979" y="0"/>
                  </a:moveTo>
                  <a:lnTo>
                    <a:pt x="7036027" y="0"/>
                  </a:lnTo>
                  <a:lnTo>
                    <a:pt x="7045615" y="948"/>
                  </a:lnTo>
                  <a:lnTo>
                    <a:pt x="7081223" y="30199"/>
                  </a:lnTo>
                  <a:lnTo>
                    <a:pt x="7084946" y="48920"/>
                  </a:lnTo>
                  <a:lnTo>
                    <a:pt x="708494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8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4575" y="4857905"/>
            <a:ext cx="4306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SYSTEM FLOW with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Experiments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 and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Results</a:t>
            </a:r>
            <a:endParaRPr sz="165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3481"/>
              </p:ext>
            </p:extLst>
          </p:nvPr>
        </p:nvGraphicFramePr>
        <p:xfrm>
          <a:off x="346175" y="452526"/>
          <a:ext cx="14414500" cy="434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740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5250" b="1" spc="5" dirty="0">
                          <a:solidFill>
                            <a:srgbClr val="95B3D7"/>
                          </a:solidFill>
                          <a:latin typeface="Cambria"/>
                          <a:cs typeface="Cambria"/>
                        </a:rPr>
                        <a:t>COT-P1</a:t>
                      </a:r>
                      <a:endParaRPr sz="5250">
                        <a:latin typeface="Cambria"/>
                        <a:cs typeface="Cambria"/>
                      </a:endParaRPr>
                    </a:p>
                  </a:txBody>
                  <a:tcPr marL="0" marR="0" marT="3905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4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0" marR="0" marT="4927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704">
                <a:tc gridSpan="2">
                  <a:txBody>
                    <a:bodyPr/>
                    <a:lstStyle/>
                    <a:p>
                      <a:pPr marL="6526530">
                        <a:lnSpc>
                          <a:spcPct val="100000"/>
                        </a:lnSpc>
                        <a:spcBef>
                          <a:spcPts val="1915"/>
                        </a:spcBef>
                        <a:tabLst>
                          <a:tab pos="10066655" algn="l"/>
                        </a:tabLst>
                      </a:pPr>
                      <a:r>
                        <a:rPr sz="20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Kalsariya Jayraj H. </a:t>
                      </a:r>
                      <a:r>
                        <a:rPr sz="2000" b="1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20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sz="2000" b="1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Gadher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Chirag N. 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526530">
                        <a:lnSpc>
                          <a:spcPct val="100000"/>
                        </a:lnSpc>
                        <a:spcBef>
                          <a:spcPts val="1425"/>
                        </a:spcBef>
                        <a:tabLst>
                          <a:tab pos="10066655" algn="l"/>
                        </a:tabLst>
                      </a:pPr>
                      <a:r>
                        <a:rPr sz="20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Chovatiya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Harshil S. </a:t>
                      </a:r>
                      <a:r>
                        <a:rPr sz="2000" b="1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20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sz="2000" b="1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Gadariya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Bhupendrasingh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71170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</a:t>
                      </a:r>
                      <a:r>
                        <a:rPr sz="20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7085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Vishwas Sharma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71484" marR="1733550" indent="-1051560">
                        <a:lnSpc>
                          <a:spcPts val="242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Silver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Oak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College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Technology,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Technology,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SOU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3205" marB="0">
                    <a:lnL w="6350">
                      <a:solidFill>
                        <a:srgbClr val="F49240"/>
                      </a:solidFill>
                      <a:prstDash val="solid"/>
                    </a:lnL>
                    <a:lnR w="6350">
                      <a:solidFill>
                        <a:srgbClr val="F49240"/>
                      </a:solidFill>
                      <a:prstDash val="solid"/>
                    </a:lnR>
                    <a:lnB w="6350">
                      <a:solidFill>
                        <a:srgbClr val="F4924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11234" y="8059749"/>
            <a:ext cx="7240905" cy="344805"/>
            <a:chOff x="311234" y="8059749"/>
            <a:chExt cx="7240905" cy="3448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8059749"/>
              <a:ext cx="7240556" cy="3444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9084" y="8097539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9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024" y="8097540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9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61643" y="8103880"/>
            <a:ext cx="23615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GOALS</a:t>
            </a:r>
            <a:r>
              <a:rPr sz="1650" b="1" spc="-3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&amp;</a:t>
            </a:r>
            <a:r>
              <a:rPr sz="1650" b="1" spc="-2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OBJECTIVES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084" y="8451850"/>
            <a:ext cx="7225030" cy="1265731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70"/>
              </a:spcBef>
              <a:buFont typeface="Arial" panose="020B0604020202020204" pitchFamily="34" charset="0"/>
              <a:buChar char="•"/>
              <a:tabLst>
                <a:tab pos="261620" algn="l"/>
                <a:tab pos="2622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Automate student interactions with 24/7 assistance. </a:t>
            </a:r>
          </a:p>
          <a:p>
            <a:pPr marL="342900" indent="-342900">
              <a:lnSpc>
                <a:spcPct val="100000"/>
              </a:lnSpc>
              <a:spcBef>
                <a:spcPts val="70"/>
              </a:spcBef>
              <a:buFont typeface="Arial" panose="020B0604020202020204" pitchFamily="34" charset="0"/>
              <a:buChar char="•"/>
              <a:tabLst>
                <a:tab pos="261620" algn="l"/>
                <a:tab pos="2622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Integrate with the university database to provide up-to-date information on admissions, schedules, and events. </a:t>
            </a:r>
          </a:p>
          <a:p>
            <a:pPr marL="342900" indent="-342900">
              <a:lnSpc>
                <a:spcPct val="100000"/>
              </a:lnSpc>
              <a:spcBef>
                <a:spcPts val="70"/>
              </a:spcBef>
              <a:buFont typeface="Arial" panose="020B0604020202020204" pitchFamily="34" charset="0"/>
              <a:buChar char="•"/>
              <a:tabLst>
                <a:tab pos="261620" algn="l"/>
                <a:tab pos="2622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Reduce administrative workload.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1234" y="9769884"/>
            <a:ext cx="7240905" cy="344805"/>
            <a:chOff x="311234" y="9769884"/>
            <a:chExt cx="7240905" cy="3448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9769884"/>
              <a:ext cx="7240556" cy="3444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9084" y="9807673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8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024" y="9807674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8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27449" y="9814014"/>
            <a:ext cx="20288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TECHNIQUES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USED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1234" y="11673772"/>
            <a:ext cx="7240905" cy="344805"/>
            <a:chOff x="311234" y="11673772"/>
            <a:chExt cx="7240905" cy="34480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11673772"/>
              <a:ext cx="7240556" cy="3444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9084" y="11711561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9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024" y="11711561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9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50866" y="11717902"/>
            <a:ext cx="19856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ALGORITHM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USED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9084" y="12179701"/>
            <a:ext cx="7190105" cy="957955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Input Collection 		</a:t>
            </a:r>
            <a:r>
              <a:rPr lang="en-IN" sz="2000" dirty="0"/>
              <a:t> ❖</a:t>
            </a:r>
            <a:r>
              <a:rPr lang="en-IN" sz="2000" dirty="0">
                <a:latin typeface="Times New Roman"/>
                <a:cs typeface="Times New Roman"/>
              </a:rPr>
              <a:t> Intent Recognition 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Text Preprocessing 		 </a:t>
            </a:r>
            <a:r>
              <a:rPr lang="en-IN" sz="2000" dirty="0"/>
              <a:t>❖</a:t>
            </a:r>
            <a:r>
              <a:rPr lang="en-IN" sz="2000" dirty="0">
                <a:latin typeface="Times New Roman"/>
                <a:cs typeface="Times New Roman"/>
              </a:rPr>
              <a:t> Query Classification 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Database Query 		</a:t>
            </a:r>
            <a:r>
              <a:rPr lang="en-IN" sz="2000" dirty="0"/>
              <a:t> ❖ </a:t>
            </a:r>
            <a:r>
              <a:rPr lang="en-IN" sz="2000" dirty="0">
                <a:latin typeface="Times New Roman"/>
                <a:cs typeface="Times New Roman"/>
              </a:rPr>
              <a:t>Response Generation Output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1234" y="13208951"/>
            <a:ext cx="7205980" cy="344805"/>
            <a:chOff x="311234" y="13208951"/>
            <a:chExt cx="7205980" cy="34480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234" y="13208951"/>
              <a:ext cx="7205790" cy="3444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9084" y="13246742"/>
              <a:ext cx="7155180" cy="294005"/>
            </a:xfrm>
            <a:custGeom>
              <a:avLst/>
              <a:gdLst/>
              <a:ahLst/>
              <a:cxnLst/>
              <a:rect l="l" t="t" r="r" b="b"/>
              <a:pathLst>
                <a:path w="7155180" h="294005">
                  <a:moveTo>
                    <a:pt x="7154803" y="293574"/>
                  </a:moveTo>
                  <a:lnTo>
                    <a:pt x="0" y="293514"/>
                  </a:lnTo>
                  <a:lnTo>
                    <a:pt x="0" y="48919"/>
                  </a:lnTo>
                  <a:lnTo>
                    <a:pt x="3844" y="29877"/>
                  </a:lnTo>
                  <a:lnTo>
                    <a:pt x="14328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05909" y="0"/>
                  </a:lnTo>
                  <a:lnTo>
                    <a:pt x="7146611" y="21779"/>
                  </a:lnTo>
                  <a:lnTo>
                    <a:pt x="7154830" y="48919"/>
                  </a:lnTo>
                  <a:lnTo>
                    <a:pt x="7154803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9024" y="13246742"/>
              <a:ext cx="7155180" cy="294005"/>
            </a:xfrm>
            <a:custGeom>
              <a:avLst/>
              <a:gdLst/>
              <a:ahLst/>
              <a:cxnLst/>
              <a:rect l="l" t="t" r="r" b="b"/>
              <a:pathLst>
                <a:path w="7155180" h="294005">
                  <a:moveTo>
                    <a:pt x="48979" y="0"/>
                  </a:moveTo>
                  <a:lnTo>
                    <a:pt x="7105969" y="0"/>
                  </a:lnTo>
                  <a:lnTo>
                    <a:pt x="7115558" y="948"/>
                  </a:lnTo>
                  <a:lnTo>
                    <a:pt x="7151166" y="30198"/>
                  </a:lnTo>
                  <a:lnTo>
                    <a:pt x="7154890" y="48919"/>
                  </a:lnTo>
                  <a:lnTo>
                    <a:pt x="7154890" y="293514"/>
                  </a:lnTo>
                  <a:lnTo>
                    <a:pt x="59" y="293514"/>
                  </a:lnTo>
                  <a:lnTo>
                    <a:pt x="59" y="48919"/>
                  </a:lnTo>
                  <a:lnTo>
                    <a:pt x="3903" y="29877"/>
                  </a:lnTo>
                  <a:lnTo>
                    <a:pt x="14387" y="14327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44833" y="13253082"/>
            <a:ext cx="39592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Block</a:t>
            </a:r>
            <a:r>
              <a:rPr sz="1650" b="1" spc="-1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Diagram</a:t>
            </a:r>
            <a:r>
              <a:rPr sz="1650" b="1" spc="-1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/</a:t>
            </a:r>
            <a:r>
              <a:rPr sz="1650" b="1" spc="-1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Circuit</a:t>
            </a:r>
            <a:r>
              <a:rPr sz="1650" b="1" spc="-1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diagram/</a:t>
            </a:r>
            <a:r>
              <a:rPr sz="1650" b="1" spc="-1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Drawings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40855" y="10502846"/>
            <a:ext cx="7184390" cy="344805"/>
            <a:chOff x="7640855" y="10502846"/>
            <a:chExt cx="7184390" cy="34480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855" y="10502846"/>
              <a:ext cx="7184216" cy="3444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78704" y="10540636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4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9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78645" y="10540636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4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8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158569" y="10444718"/>
            <a:ext cx="5762625" cy="36933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09575" algn="ctr">
              <a:lnSpc>
                <a:spcPct val="100000"/>
              </a:lnSpc>
              <a:spcBef>
                <a:spcPts val="1155"/>
              </a:spcBef>
            </a:pPr>
            <a:r>
              <a:rPr lang="en-IN"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IMPLEMENTATION</a:t>
            </a:r>
            <a:endParaRPr lang="en-IN" sz="1650" dirty="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40855" y="16157123"/>
            <a:ext cx="7184390" cy="344805"/>
            <a:chOff x="7640855" y="16157123"/>
            <a:chExt cx="7184390" cy="344805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855" y="16157123"/>
              <a:ext cx="7184216" cy="3444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678704" y="16194913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19"/>
                  </a:lnTo>
                  <a:lnTo>
                    <a:pt x="3844" y="29877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9"/>
                  </a:lnTo>
                  <a:lnTo>
                    <a:pt x="7133256" y="48919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78645" y="16194914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19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19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522831" y="16201254"/>
            <a:ext cx="14452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CONCLUSION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78704" y="11029882"/>
            <a:ext cx="7133590" cy="655955"/>
          </a:xfrm>
          <a:custGeom>
            <a:avLst/>
            <a:gdLst/>
            <a:ahLst/>
            <a:cxnLst/>
            <a:rect l="l" t="t" r="r" b="b"/>
            <a:pathLst>
              <a:path w="7133590" h="655954">
                <a:moveTo>
                  <a:pt x="7133256" y="655735"/>
                </a:moveTo>
                <a:lnTo>
                  <a:pt x="0" y="655735"/>
                </a:lnTo>
                <a:lnTo>
                  <a:pt x="0" y="0"/>
                </a:lnTo>
                <a:lnTo>
                  <a:pt x="7133256" y="0"/>
                </a:lnTo>
                <a:lnTo>
                  <a:pt x="7133256" y="65573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78645" y="11023290"/>
            <a:ext cx="7146426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9075" indent="-207010">
              <a:lnSpc>
                <a:spcPct val="100000"/>
              </a:lnSpc>
              <a:spcBef>
                <a:spcPts val="125"/>
              </a:spcBef>
              <a:buFont typeface="Segoe UI Symbol"/>
              <a:buChar char="❖"/>
              <a:tabLst>
                <a:tab pos="2197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User Interface (UI) Development	        </a:t>
            </a:r>
            <a:r>
              <a:rPr lang="en-IN" sz="2000" dirty="0"/>
              <a:t>❖</a:t>
            </a:r>
            <a:r>
              <a:rPr lang="en-US" sz="2000" dirty="0">
                <a:latin typeface="Times New Roman"/>
                <a:cs typeface="Times New Roman"/>
              </a:rPr>
              <a:t> Database Integration</a:t>
            </a:r>
          </a:p>
          <a:p>
            <a:pPr marL="219075" indent="-207010">
              <a:lnSpc>
                <a:spcPct val="100000"/>
              </a:lnSpc>
              <a:spcBef>
                <a:spcPts val="125"/>
              </a:spcBef>
              <a:buFont typeface="Segoe UI Symbol"/>
              <a:buChar char="❖"/>
              <a:tabLst>
                <a:tab pos="2197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Natural Language Processing (NLP)    </a:t>
            </a:r>
            <a:r>
              <a:rPr lang="en-IN" sz="2000" dirty="0"/>
              <a:t>❖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78704" y="16613750"/>
            <a:ext cx="7133590" cy="1800225"/>
          </a:xfrm>
          <a:custGeom>
            <a:avLst/>
            <a:gdLst/>
            <a:ahLst/>
            <a:cxnLst/>
            <a:rect l="l" t="t" r="r" b="b"/>
            <a:pathLst>
              <a:path w="7133590" h="1800225">
                <a:moveTo>
                  <a:pt x="7133256" y="1800112"/>
                </a:moveTo>
                <a:lnTo>
                  <a:pt x="0" y="1800112"/>
                </a:lnTo>
                <a:lnTo>
                  <a:pt x="0" y="0"/>
                </a:lnTo>
                <a:lnTo>
                  <a:pt x="7133256" y="0"/>
                </a:lnTo>
                <a:lnTo>
                  <a:pt x="7133256" y="1800112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92181" y="16607158"/>
            <a:ext cx="713289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Student Services Chatbot will improve the overall efficiency of university services by providing instant, accurate responses and reducing administrative overhead.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78704" y="18964175"/>
            <a:ext cx="7133590" cy="921385"/>
          </a:xfrm>
          <a:custGeom>
            <a:avLst/>
            <a:gdLst/>
            <a:ahLst/>
            <a:cxnLst/>
            <a:rect l="l" t="t" r="r" b="b"/>
            <a:pathLst>
              <a:path w="7133590" h="921384">
                <a:moveTo>
                  <a:pt x="7133256" y="921080"/>
                </a:moveTo>
                <a:lnTo>
                  <a:pt x="0" y="921080"/>
                </a:lnTo>
                <a:lnTo>
                  <a:pt x="0" y="0"/>
                </a:lnTo>
                <a:lnTo>
                  <a:pt x="7133256" y="0"/>
                </a:lnTo>
                <a:lnTo>
                  <a:pt x="7133256" y="92108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692181" y="18957117"/>
            <a:ext cx="6906259" cy="9888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276860" algn="l"/>
              </a:tabLst>
            </a:pP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MDPI. “</a:t>
            </a:r>
            <a:r>
              <a:rPr lang="en-IN" sz="10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EduChat</a:t>
            </a: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AI-Based Chatbot for University-Related Information”, </a:t>
            </a:r>
            <a:r>
              <a:rPr lang="en-IN" sz="105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MDPI Journals</a:t>
            </a: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pp. 45-60, April 2023.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276860" algn="l"/>
              </a:tabLst>
            </a:pP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SpringerLink. “Design and Development of an Advising Chatbot for Student Support”, </a:t>
            </a:r>
            <a:r>
              <a:rPr lang="en-US" sz="105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85-95, August 2023.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276860" algn="l"/>
              </a:tabLst>
            </a:pPr>
            <a:r>
              <a:rPr lang="en-US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10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Mawani</a:t>
            </a: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Basnet, R., Alotaibi, A., &amp; Khalid, S. A. “Chatbot-based higher education quality enhancement”, </a:t>
            </a:r>
            <a:r>
              <a:rPr lang="en-IN" sz="105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Cases on Information Technology</a:t>
            </a:r>
            <a:r>
              <a:rPr lang="en-IN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22(1), pp. 29-39, January 2020</a:t>
            </a:r>
            <a:r>
              <a:rPr lang="en-US" sz="10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276860" algn="l"/>
              </a:tabLst>
            </a:pPr>
            <a:endParaRPr sz="10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640855" y="14621448"/>
            <a:ext cx="7184390" cy="344805"/>
            <a:chOff x="7640855" y="14621448"/>
            <a:chExt cx="7184390" cy="344805"/>
          </a:xfrm>
        </p:grpSpPr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855" y="14621448"/>
              <a:ext cx="7184216" cy="34447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678704" y="14659238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7"/>
                  </a:lnTo>
                  <a:lnTo>
                    <a:pt x="14329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8645" y="14659239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26865" y="14665580"/>
            <a:ext cx="16351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solidFill>
                  <a:srgbClr val="95B3D7"/>
                </a:solidFill>
                <a:latin typeface="Times New Roman"/>
                <a:cs typeface="Times New Roman"/>
              </a:rPr>
              <a:t>FUTURE</a:t>
            </a:r>
            <a:r>
              <a:rPr sz="1650" b="1" spc="-6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SCOPE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78704" y="15139086"/>
            <a:ext cx="7133590" cy="907415"/>
          </a:xfrm>
          <a:custGeom>
            <a:avLst/>
            <a:gdLst/>
            <a:ahLst/>
            <a:cxnLst/>
            <a:rect l="l" t="t" r="r" b="b"/>
            <a:pathLst>
              <a:path w="7133590" h="907415">
                <a:moveTo>
                  <a:pt x="7133256" y="907064"/>
                </a:moveTo>
                <a:lnTo>
                  <a:pt x="0" y="907064"/>
                </a:lnTo>
                <a:lnTo>
                  <a:pt x="0" y="0"/>
                </a:lnTo>
                <a:lnTo>
                  <a:pt x="7133256" y="0"/>
                </a:lnTo>
                <a:lnTo>
                  <a:pt x="7133256" y="90706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r>
              <a:rPr lang="en-IN" sz="2000" dirty="0"/>
              <a:t>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Real-Time Assistance        </a:t>
            </a:r>
            <a:r>
              <a:rPr lang="en-IN" sz="2000" dirty="0"/>
              <a:t> 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Privacy </a:t>
            </a:r>
          </a:p>
          <a:p>
            <a:r>
              <a:rPr lang="en-IN" sz="2000" dirty="0"/>
              <a:t>❖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Integration</a:t>
            </a:r>
            <a:r>
              <a:rPr lang="en-IN" sz="2000" dirty="0"/>
              <a:t> 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Interaction  </a:t>
            </a:r>
          </a:p>
          <a:p>
            <a:r>
              <a:rPr lang="en-IN" sz="2000" dirty="0"/>
              <a:t>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Natural Language      </a:t>
            </a:r>
            <a:r>
              <a:rPr lang="en-IN" sz="2000" dirty="0"/>
              <a:t>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Scalability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9084" y="10226509"/>
            <a:ext cx="7190105" cy="1265731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Microsoft Bot Framework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development and integration with websites.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640855" y="18495677"/>
            <a:ext cx="7184390" cy="344805"/>
            <a:chOff x="7640855" y="18495677"/>
            <a:chExt cx="7184390" cy="344805"/>
          </a:xfrm>
        </p:grpSpPr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855" y="18495677"/>
              <a:ext cx="7184216" cy="34447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678704" y="18533467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7"/>
                  </a:lnTo>
                  <a:lnTo>
                    <a:pt x="14329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83"/>
            <p:cNvSpPr/>
            <p:nvPr/>
          </p:nvSpPr>
          <p:spPr>
            <a:xfrm>
              <a:off x="7678645" y="18533467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528609" y="18539807"/>
            <a:ext cx="14331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REFERENCES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85" name="object 8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146" y="2402403"/>
            <a:ext cx="5285992" cy="168485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27C6247-14ED-C90B-ADA0-80F655D17E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27" y="5251450"/>
            <a:ext cx="7007689" cy="4657612"/>
          </a:xfrm>
          <a:prstGeom prst="rect">
            <a:avLst/>
          </a:prstGeom>
        </p:spPr>
      </p:pic>
      <p:sp>
        <p:nvSpPr>
          <p:cNvPr id="94" name="object 61">
            <a:extLst>
              <a:ext uri="{FF2B5EF4-FFF2-40B4-BE49-F238E27FC236}">
                <a16:creationId xmlns:a16="http://schemas.microsoft.com/office/drawing/2014/main" id="{C3F4AF73-9FEB-BBCF-83A9-01700E895716}"/>
              </a:ext>
            </a:extLst>
          </p:cNvPr>
          <p:cNvSpPr txBox="1"/>
          <p:nvPr/>
        </p:nvSpPr>
        <p:spPr>
          <a:xfrm>
            <a:off x="336459" y="13794286"/>
            <a:ext cx="7190105" cy="6102953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  <a:tabLst>
                <a:tab pos="1257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Activity Diagram of College Related Query Response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FC14896-9E17-6EF7-BEE0-51A28A418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1" y="13794286"/>
            <a:ext cx="6976408" cy="563527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4945F61-2124-AED7-6C8F-C3F013F0F54D}"/>
              </a:ext>
            </a:extLst>
          </p:cNvPr>
          <p:cNvSpPr txBox="1"/>
          <p:nvPr/>
        </p:nvSpPr>
        <p:spPr>
          <a:xfrm>
            <a:off x="9090530" y="9920584"/>
            <a:ext cx="483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2 : College Chatbot system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D47F5FD-2FB9-43D9-252E-5D7BDED724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068" y="11797527"/>
            <a:ext cx="4579782" cy="21081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737918-F0A6-B8F9-3514-002C14276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59" y="11773258"/>
            <a:ext cx="2198693" cy="27023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EE73A8-6774-62D9-AE2A-D867AF91DC80}"/>
              </a:ext>
            </a:extLst>
          </p:cNvPr>
          <p:cNvSpPr txBox="1"/>
          <p:nvPr/>
        </p:nvSpPr>
        <p:spPr>
          <a:xfrm>
            <a:off x="4389081" y="24100"/>
            <a:ext cx="8991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Services Chatbot System</a:t>
            </a:r>
            <a:endParaRPr lang="en-US" sz="4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385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Segoe UI 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Jayraj Kalsariya</cp:lastModifiedBy>
  <cp:revision>6</cp:revision>
  <dcterms:created xsi:type="dcterms:W3CDTF">2024-10-20T07:31:47Z</dcterms:created>
  <dcterms:modified xsi:type="dcterms:W3CDTF">2024-10-21T17:02:58Z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