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7" r:id="rId1"/>
  </p:sldMasterIdLst>
  <p:notesMasterIdLst>
    <p:notesMasterId r:id="rId11"/>
  </p:notesMasterIdLst>
  <p:sldIdLst>
    <p:sldId id="270" r:id="rId2"/>
    <p:sldId id="271" r:id="rId3"/>
    <p:sldId id="272" r:id="rId4"/>
    <p:sldId id="273" r:id="rId5"/>
    <p:sldId id="274" r:id="rId6"/>
    <p:sldId id="303" r:id="rId7"/>
    <p:sldId id="276" r:id="rId8"/>
    <p:sldId id="277" r:id="rId9"/>
    <p:sldId id="278" r:id="rId1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1"/>
    <p:restoredTop sz="95915" autoAdjust="0"/>
  </p:normalViewPr>
  <p:slideViewPr>
    <p:cSldViewPr snapToGrid="0" snapToObjects="1">
      <p:cViewPr>
        <p:scale>
          <a:sx n="50" d="100"/>
          <a:sy n="50" d="100"/>
        </p:scale>
        <p:origin x="-667" y="-317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dirty="0"/>
          </a:p>
          <a:p>
            <a:pPr lvl="1">
              <a:spcBef>
                <a:spcPts val="0"/>
              </a:spcBef>
            </a:pPr>
            <a:endParaRPr dirty="0"/>
          </a:p>
          <a:p>
            <a:pPr lvl="2">
              <a:spcBef>
                <a:spcPts val="0"/>
              </a:spcBef>
            </a:pPr>
            <a:endParaRPr dirty="0"/>
          </a:p>
          <a:p>
            <a:pPr lvl="3">
              <a:spcBef>
                <a:spcPts val="0"/>
              </a:spcBef>
            </a:pPr>
            <a:endParaRPr dirty="0"/>
          </a:p>
          <a:p>
            <a:pPr lvl="4">
              <a:spcBef>
                <a:spcPts val="0"/>
              </a:spcBef>
            </a:pPr>
            <a:endParaRPr dirty="0"/>
          </a:p>
          <a:p>
            <a:pPr lvl="5">
              <a:spcBef>
                <a:spcPts val="0"/>
              </a:spcBef>
            </a:pPr>
            <a:endParaRPr dirty="0"/>
          </a:p>
          <a:p>
            <a:pPr lvl="6">
              <a:spcBef>
                <a:spcPts val="0"/>
              </a:spcBef>
            </a:pPr>
            <a:endParaRPr dirty="0"/>
          </a:p>
          <a:p>
            <a:pPr lvl="7">
              <a:spcBef>
                <a:spcPts val="0"/>
              </a:spcBef>
            </a:pPr>
            <a:endParaRPr dirty="0"/>
          </a:p>
          <a:p>
            <a:pPr lvl="8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8433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00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617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9426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04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05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8367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7991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654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81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02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83918" y="52940"/>
            <a:ext cx="258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LECTURE</a:t>
            </a:r>
            <a:r>
              <a:rPr lang="en-US" sz="1400" baseline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NAME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253071" y="-3374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PYTHON FOR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466609" y="126322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EVERYBODY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  <a:prstGeom prst="rect">
            <a:avLst/>
          </a:prstGeo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60716" y="114157"/>
            <a:ext cx="31153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Introduction – Part 2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06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3/3d/RaspberryPi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39D4529FM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://www.youtube.com/watch?v=9eMWG3fwiE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Arquitectura del Hardware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16 CuadroTexto"/>
          <p:cNvSpPr txBox="1"/>
          <p:nvPr/>
        </p:nvSpPr>
        <p:spPr>
          <a:xfrm>
            <a:off x="12428951" y="15980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1693001" y="7510955"/>
            <a:ext cx="12869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http://upload.wikimedia.org/wikipedia/commons/3/3d/RaspberryPi.jpg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4520" y="1049257"/>
            <a:ext cx="10466961" cy="6439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16 CuadroTexto"/>
          <p:cNvSpPr txBox="1"/>
          <p:nvPr/>
        </p:nvSpPr>
        <p:spPr>
          <a:xfrm>
            <a:off x="12428951" y="15980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6096000" y="1372135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Software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2832100" y="2121435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Dispositivos de Entrada y Salida</a:t>
            </a:r>
            <a:endParaRPr lang="es-AR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6731000" y="2223035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CPU</a:t>
            </a:r>
            <a:endParaRPr lang="es-AR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6731000" y="5258335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Memoria Principal</a:t>
            </a:r>
            <a:endParaRPr lang="es-AR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11264900" y="3429535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Memoria Secundaria</a:t>
            </a:r>
            <a:endParaRPr lang="es-AR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60" name="Shape 360"/>
          <p:cNvCxnSpPr/>
          <p:nvPr/>
        </p:nvCxnSpPr>
        <p:spPr>
          <a:xfrm flipH="1">
            <a:off x="5030786" y="3248560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7391400" y="4232809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8345486" y="4250272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655175" y="3872447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4" name="Shape 364"/>
          <p:cNvCxnSpPr/>
          <p:nvPr/>
        </p:nvCxnSpPr>
        <p:spPr>
          <a:xfrm>
            <a:off x="9620250" y="4877335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5" name="Shape 365"/>
          <p:cNvSpPr txBox="1"/>
          <p:nvPr/>
        </p:nvSpPr>
        <p:spPr>
          <a:xfrm>
            <a:off x="12438060" y="1022885"/>
            <a:ext cx="2978403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Computadora genérica</a:t>
            </a:r>
            <a:endParaRPr lang="es-AR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9182100" y="1168935"/>
            <a:ext cx="1803400" cy="1270000"/>
          </a:xfrm>
          <a:prstGeom prst="wedgeEllipseCallout">
            <a:avLst>
              <a:gd name="adj1" fmla="val -43827"/>
              <a:gd name="adj2" fmla="val 80222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s-AR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sigue?</a:t>
            </a:r>
            <a:endParaRPr lang="es-AR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12428951" y="15980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632178" y="705396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Definiciones</a:t>
            </a:r>
            <a:endParaRPr lang="es-AR" sz="7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2" name="Shape 372"/>
          <p:cNvSpPr txBox="1">
            <a:spLocks noGrp="1"/>
          </p:cNvSpPr>
          <p:nvPr>
            <p:ph idx="1"/>
          </p:nvPr>
        </p:nvSpPr>
        <p:spPr>
          <a:xfrm>
            <a:off x="828842" y="2248254"/>
            <a:ext cx="150622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47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30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Unidad de procesamiento central (CPU): </a:t>
            </a:r>
            <a:r>
              <a:rPr lang="es-AR" sz="30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Ejecuta el programa</a:t>
            </a:r>
          </a:p>
          <a:p>
            <a:pPr marL="394589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</a:pPr>
            <a:r>
              <a:rPr lang="es-AR" sz="30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– La CPU siempre se está preguntando  “qué es lo próximo</a:t>
            </a:r>
          </a:p>
          <a:p>
            <a:pPr marL="394589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</a:pPr>
            <a:r>
              <a:rPr lang="es-AR" sz="30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que tengo que hacer. ” No así el</a:t>
            </a:r>
            <a:r>
              <a:rPr lang="es-AR" sz="3000" b="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cerebro, muy silencioso pero, </a:t>
            </a:r>
          </a:p>
          <a:p>
            <a:pPr marL="394589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</a:pPr>
            <a:r>
              <a:rPr lang="es-AR" sz="3000" b="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 mismo tiempo, muy rápido</a:t>
            </a:r>
            <a:endParaRPr lang="es-AR" sz="3000" b="0" u="none" strike="noStrike" cap="none" dirty="0" smtClean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30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Dispositivos de Entrada:</a:t>
            </a:r>
            <a:r>
              <a:rPr lang="es-AR" sz="30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Teclado, mouse, pantalla táctil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30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Dispositivos de </a:t>
            </a:r>
            <a:r>
              <a:rPr lang="es-AR" sz="30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s-AR" sz="30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alida: </a:t>
            </a:r>
            <a:r>
              <a:rPr lang="es-AR" sz="30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Monitor, parlantes, impresora, grabadora de DVD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30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Memoria Principal: </a:t>
            </a:r>
            <a:r>
              <a:rPr lang="es-AR" sz="30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Almacenamiento pequeño y temporario pero rápido –que se pierde al reiniciar– se la conoce como RAM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30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Memoria Secundaria:</a:t>
            </a:r>
            <a:r>
              <a:rPr lang="es-AR" sz="30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Almacenamiento permanente y grande pero más lento – la información permanec</a:t>
            </a:r>
            <a:r>
              <a:rPr lang="es-AR" sz="3000" b="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 hasta que se la elimina– unidad de disco, tarjeta de memoria</a:t>
            </a:r>
            <a:endParaRPr lang="es-AR" sz="3000" b="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74600" y="2556111"/>
            <a:ext cx="2006600" cy="199548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14071600" y="2100500"/>
            <a:ext cx="1803400" cy="1270000"/>
          </a:xfrm>
          <a:prstGeom prst="wedgeEllipseCallout">
            <a:avLst>
              <a:gd name="adj1" fmla="val -36159"/>
              <a:gd name="adj2" fmla="val 66254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sigue?</a:t>
            </a:r>
            <a:endParaRPr lang="en-US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16 CuadroTexto"/>
          <p:cNvSpPr txBox="1"/>
          <p:nvPr/>
        </p:nvSpPr>
        <p:spPr>
          <a:xfrm>
            <a:off x="12428951" y="15980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6096000" y="131377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2832100" y="20630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Dispositivos de Entrada y Salida</a:t>
            </a:r>
            <a:endParaRPr lang="es-AR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6731000" y="216467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CPU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6731000" y="519997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Memoria Principal</a:t>
            </a:r>
            <a:endParaRPr lang="es-AR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11264900" y="33711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Memoria Secundaria</a:t>
            </a:r>
            <a:endParaRPr lang="es-AR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84" name="Shape 384"/>
          <p:cNvCxnSpPr/>
          <p:nvPr/>
        </p:nvCxnSpPr>
        <p:spPr>
          <a:xfrm flipH="1">
            <a:off x="5030786" y="319019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7391400" y="417444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>
            <a:off x="8345486" y="419190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7" name="Shape 387"/>
          <p:cNvCxnSpPr/>
          <p:nvPr/>
        </p:nvCxnSpPr>
        <p:spPr>
          <a:xfrm flipH="1">
            <a:off x="9655175" y="381408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8" name="Shape 388"/>
          <p:cNvCxnSpPr/>
          <p:nvPr/>
        </p:nvCxnSpPr>
        <p:spPr>
          <a:xfrm>
            <a:off x="9620250" y="481897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9" name="Shape 389"/>
          <p:cNvSpPr txBox="1"/>
          <p:nvPr/>
        </p:nvSpPr>
        <p:spPr>
          <a:xfrm>
            <a:off x="12438060" y="964520"/>
            <a:ext cx="2817981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Computadora genérica</a:t>
            </a:r>
            <a:endParaRPr lang="es-AR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9182100" y="1110570"/>
            <a:ext cx="1803400" cy="1270000"/>
          </a:xfrm>
          <a:prstGeom prst="wedgeEllipseCallout">
            <a:avLst>
              <a:gd name="adj1" fmla="val -64148"/>
              <a:gd name="adj2" fmla="val 74451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s-AR" sz="2600" dirty="0" smtClean="0">
                <a:latin typeface="Arial" charset="0"/>
                <a:ea typeface="Arial" charset="0"/>
                <a:cs typeface="Arial" charset="0"/>
                <a:sym typeface="Cabin"/>
              </a:rPr>
              <a:t>¿Qué sigue</a:t>
            </a:r>
            <a:r>
              <a:rPr lang="es-AR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s-AR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6091" y="5227910"/>
            <a:ext cx="457200" cy="6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/>
          <p:nvPr/>
        </p:nvSpPr>
        <p:spPr>
          <a:xfrm>
            <a:off x="7670800" y="4234770"/>
            <a:ext cx="2768599" cy="1270000"/>
          </a:xfrm>
          <a:prstGeom prst="wedgeEllipseCallout">
            <a:avLst>
              <a:gd name="adj1" fmla="val -17963"/>
              <a:gd name="adj2" fmla="val 84303"/>
            </a:avLst>
          </a:prstGeom>
          <a:solidFill>
            <a:schemeClr val="tx1">
              <a:lumMod val="75000"/>
            </a:schemeClr>
          </a:solidFill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2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x&lt; 3: imprimir</a:t>
            </a:r>
            <a:endParaRPr lang="es-AR" sz="2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16 CuadroTexto"/>
          <p:cNvSpPr txBox="1"/>
          <p:nvPr/>
        </p:nvSpPr>
        <p:spPr>
          <a:xfrm>
            <a:off x="12428951" y="15980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6096000" y="131377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2832100" y="20630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Dispositivos de Entrada y Salida</a:t>
            </a:r>
            <a:endParaRPr lang="es-AR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6731000" y="216467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CPU</a:t>
            </a:r>
            <a:endParaRPr lang="es-AR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6731000" y="519997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s-AR" sz="32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Memoria Principal</a:t>
            </a:r>
            <a:endParaRPr lang="es-AR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11264900" y="33711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Memoria Secundaria</a:t>
            </a:r>
            <a:endParaRPr lang="es-AR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84" name="Shape 384"/>
          <p:cNvCxnSpPr/>
          <p:nvPr/>
        </p:nvCxnSpPr>
        <p:spPr>
          <a:xfrm flipH="1">
            <a:off x="5030786" y="319019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7391400" y="417444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>
            <a:off x="8345486" y="419190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7" name="Shape 387"/>
          <p:cNvCxnSpPr/>
          <p:nvPr/>
        </p:nvCxnSpPr>
        <p:spPr>
          <a:xfrm flipH="1">
            <a:off x="9655175" y="381408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8" name="Shape 388"/>
          <p:cNvCxnSpPr/>
          <p:nvPr/>
        </p:nvCxnSpPr>
        <p:spPr>
          <a:xfrm>
            <a:off x="9620250" y="481897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9" name="Shape 389"/>
          <p:cNvSpPr txBox="1"/>
          <p:nvPr/>
        </p:nvSpPr>
        <p:spPr>
          <a:xfrm>
            <a:off x="12438060" y="964520"/>
            <a:ext cx="3170907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Computadora genérica</a:t>
            </a:r>
            <a:endParaRPr lang="es-AR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9182100" y="1110570"/>
            <a:ext cx="1803400" cy="1270000"/>
          </a:xfrm>
          <a:prstGeom prst="wedgeEllipseCallout">
            <a:avLst>
              <a:gd name="adj1" fmla="val -64148"/>
              <a:gd name="adj2" fmla="val 74451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s-AR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sigue?</a:t>
            </a:r>
            <a:endParaRPr lang="es-AR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1811" y="5441270"/>
            <a:ext cx="457200" cy="6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407"/>
          <p:cNvSpPr txBox="1"/>
          <p:nvPr/>
        </p:nvSpPr>
        <p:spPr>
          <a:xfrm>
            <a:off x="12642850" y="6762750"/>
            <a:ext cx="2171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Lenguaje de la máquina</a:t>
            </a:r>
            <a:endParaRPr lang="es-AR" sz="3600" u="none" strike="noStrike" cap="none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7" name="Shape 410"/>
          <p:cNvSpPr/>
          <p:nvPr/>
        </p:nvSpPr>
        <p:spPr>
          <a:xfrm>
            <a:off x="7670800" y="3962400"/>
            <a:ext cx="2768599" cy="1270000"/>
          </a:xfrm>
          <a:prstGeom prst="wedgeEllipseCallout">
            <a:avLst>
              <a:gd name="adj1" fmla="val -23159"/>
              <a:gd name="adj2" fmla="val 71986"/>
            </a:avLst>
          </a:prstGeom>
          <a:solidFill>
            <a:schemeClr val="tx1">
              <a:lumMod val="75000"/>
            </a:schemeClr>
          </a:solidFill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01001001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00111001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16 CuadroTexto"/>
          <p:cNvSpPr txBox="1"/>
          <p:nvPr/>
        </p:nvSpPr>
        <p:spPr>
          <a:xfrm>
            <a:off x="12428951" y="15980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812800" y="98659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CPU muy caliente</a:t>
            </a:r>
            <a:endParaRPr lang="es-AR" sz="7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3587148" y="7532185"/>
            <a:ext cx="96023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http://www.youtube.com/watch?v=y39D4529FM4</a:t>
            </a: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1200" y="2596200"/>
            <a:ext cx="5194300" cy="459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/>
          <p:nvPr/>
        </p:nvSpPr>
        <p:spPr>
          <a:xfrm>
            <a:off x="9347200" y="3015300"/>
            <a:ext cx="1803400" cy="1270000"/>
          </a:xfrm>
          <a:prstGeom prst="wedgeEllipseCallout">
            <a:avLst>
              <a:gd name="adj1" fmla="val -40790"/>
              <a:gd name="adj2" fmla="val 71581"/>
            </a:avLst>
          </a:prstGeom>
          <a:blipFill rotWithShape="1">
            <a:blip r:embed="rId5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sigue?</a:t>
            </a:r>
            <a:endParaRPr lang="en-US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16 CuadroTexto"/>
          <p:cNvSpPr txBox="1"/>
          <p:nvPr/>
        </p:nvSpPr>
        <p:spPr>
          <a:xfrm>
            <a:off x="12428951" y="15980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812800" y="95339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Disco duro en acción</a:t>
            </a:r>
            <a:endParaRPr lang="es-AR" sz="7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2050" y="2617200"/>
            <a:ext cx="3771900" cy="408939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3037463" y="7210242"/>
            <a:ext cx="9908700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http://www.youtube.com/watch?v=9eMWG3fwiEU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16 CuadroTexto"/>
          <p:cNvSpPr txBox="1"/>
          <p:nvPr/>
        </p:nvSpPr>
        <p:spPr>
          <a:xfrm>
            <a:off x="12428951" y="15980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como Lenguaje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6 CuadroTexto"/>
          <p:cNvSpPr txBox="1"/>
          <p:nvPr/>
        </p:nvSpPr>
        <p:spPr>
          <a:xfrm>
            <a:off x="12428951" y="15980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2276</TotalTime>
  <Words>275</Words>
  <Application>Microsoft Office PowerPoint</Application>
  <PresentationFormat>Personalizado</PresentationFormat>
  <Paragraphs>62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071215_powerpoint_template_b</vt:lpstr>
      <vt:lpstr>Arquitectura del Hardware</vt:lpstr>
      <vt:lpstr>Presentación de PowerPoint</vt:lpstr>
      <vt:lpstr>Presentación de PowerPoint</vt:lpstr>
      <vt:lpstr>Definiciones</vt:lpstr>
      <vt:lpstr>Presentación de PowerPoint</vt:lpstr>
      <vt:lpstr>Presentación de PowerPoint</vt:lpstr>
      <vt:lpstr>CPU muy caliente</vt:lpstr>
      <vt:lpstr>Disco duro en acción</vt:lpstr>
      <vt:lpstr>Python como Lenguaje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Program?</dc:title>
  <dc:creator>Julia</dc:creator>
  <cp:lastModifiedBy>Alicia</cp:lastModifiedBy>
  <cp:revision>85</cp:revision>
  <dcterms:modified xsi:type="dcterms:W3CDTF">2019-06-27T16:04:38Z</dcterms:modified>
</cp:coreProperties>
</file>