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7" r:id="rId1"/>
  </p:sldMasterIdLst>
  <p:notesMasterIdLst>
    <p:notesMasterId r:id="rId6"/>
  </p:notesMasterIdLst>
  <p:sldIdLst>
    <p:sldId id="279" r:id="rId2"/>
    <p:sldId id="280" r:id="rId3"/>
    <p:sldId id="281" r:id="rId4"/>
    <p:sldId id="282" r:id="rId5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A00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58" autoAdjust="0"/>
    <p:restoredTop sz="93615"/>
  </p:normalViewPr>
  <p:slideViewPr>
    <p:cSldViewPr snapToGrid="0" snapToObjects="1">
      <p:cViewPr>
        <p:scale>
          <a:sx n="59" d="100"/>
          <a:sy n="59" d="100"/>
        </p:scale>
        <p:origin x="-610" y="-58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</a:pPr>
            <a:endParaRPr dirty="0"/>
          </a:p>
          <a:p>
            <a:pPr lvl="1">
              <a:spcBef>
                <a:spcPts val="0"/>
              </a:spcBef>
            </a:pPr>
            <a:endParaRPr dirty="0"/>
          </a:p>
          <a:p>
            <a:pPr lvl="2">
              <a:spcBef>
                <a:spcPts val="0"/>
              </a:spcBef>
            </a:pPr>
            <a:endParaRPr dirty="0"/>
          </a:p>
          <a:p>
            <a:pPr lvl="3">
              <a:spcBef>
                <a:spcPts val="0"/>
              </a:spcBef>
            </a:pPr>
            <a:endParaRPr dirty="0"/>
          </a:p>
          <a:p>
            <a:pPr lvl="4">
              <a:spcBef>
                <a:spcPts val="0"/>
              </a:spcBef>
            </a:pPr>
            <a:endParaRPr dirty="0"/>
          </a:p>
          <a:p>
            <a:pPr lvl="5">
              <a:spcBef>
                <a:spcPts val="0"/>
              </a:spcBef>
            </a:pPr>
            <a:endParaRPr dirty="0"/>
          </a:p>
          <a:p>
            <a:pPr lvl="6">
              <a:spcBef>
                <a:spcPts val="0"/>
              </a:spcBef>
            </a:pPr>
            <a:endParaRPr dirty="0"/>
          </a:p>
          <a:p>
            <a:pPr lvl="7">
              <a:spcBef>
                <a:spcPts val="0"/>
              </a:spcBef>
            </a:pPr>
            <a:endParaRPr dirty="0"/>
          </a:p>
          <a:p>
            <a:pPr lvl="8">
              <a:spcBef>
                <a:spcPts val="0"/>
              </a:spcBef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843333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33" name="Shape 4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9258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40" name="Shape 4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3950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49" name="Shape 4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7182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0454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678" y="889217"/>
            <a:ext cx="15174644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53" tIns="81276" rIns="162553" bIns="81276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135" y="5181600"/>
            <a:ext cx="13392187" cy="2336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812800" y="768096"/>
            <a:ext cx="14630400" cy="13655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0029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258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78" y="905084"/>
            <a:ext cx="14991644" cy="1247721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475702"/>
            <a:ext cx="14630400" cy="59020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83" y="1366549"/>
            <a:ext cx="15400421" cy="1816100"/>
          </a:xfrm>
          <a:prstGeom prst="rect">
            <a:avLst/>
          </a:prstGeom>
        </p:spPr>
        <p:txBody>
          <a:bodyPr lIns="162553" tIns="81276" rIns="162553" bIns="81276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112" y="4919579"/>
            <a:ext cx="13817600" cy="9562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76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3" descr="introhtml_SC_topbar.png"/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8"/>
          <a:stretch/>
        </p:blipFill>
        <p:spPr>
          <a:xfrm>
            <a:off x="0" y="12096"/>
            <a:ext cx="9144000" cy="38946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 userDrawn="1"/>
        </p:nvSpPr>
        <p:spPr>
          <a:xfrm>
            <a:off x="83918" y="52940"/>
            <a:ext cx="2586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Grande"/>
                <a:cs typeface="Lucida Grande"/>
              </a:rPr>
              <a:t>LECTURE</a:t>
            </a:r>
            <a:r>
              <a:rPr lang="en-US" sz="1400" baseline="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Grande"/>
                <a:cs typeface="Lucida Grande"/>
              </a:rPr>
              <a:t> NAME</a:t>
            </a:r>
            <a:endParaRPr lang="en-US" sz="1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Lucida Grande"/>
              <a:cs typeface="Lucida Grande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253071" y="-3374"/>
            <a:ext cx="16207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aseline="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PYTHON FOR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7466609" y="126322"/>
            <a:ext cx="12034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aseline="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EVERYBODY</a:t>
            </a:r>
            <a:endParaRPr lang="en-US" sz="1100" dirty="0" smtClean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267" y="885296"/>
            <a:ext cx="14630400" cy="1248306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2"/>
            <a:ext cx="7179733" cy="6034617"/>
          </a:xfrm>
          <a:prstGeom prst="rect">
            <a:avLst/>
          </a:prstGeo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3467" y="2133602"/>
            <a:ext cx="7179733" cy="6034617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820646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818"/>
            <a:ext cx="7182556" cy="85301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3232187"/>
            <a:ext cx="7182556" cy="5268384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7825" y="2046818"/>
            <a:ext cx="7185378" cy="85301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7823" y="3232187"/>
            <a:ext cx="7185378" cy="5268384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277099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3" y="888973"/>
            <a:ext cx="5348112" cy="1238388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644" y="888975"/>
            <a:ext cx="9087556" cy="7493140"/>
          </a:xfrm>
          <a:prstGeom prst="rect">
            <a:avLst/>
          </a:prstGeo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3" y="2127365"/>
            <a:ext cx="5348112" cy="6254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290" y="6400800"/>
            <a:ext cx="9753600" cy="755652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700"/>
            </a:lvl1pPr>
            <a:lvl2pPr marL="812764" indent="0">
              <a:buNone/>
              <a:defRPr sz="5000"/>
            </a:lvl2pPr>
            <a:lvl3pPr marL="1625529" indent="0">
              <a:buNone/>
              <a:defRPr sz="4300"/>
            </a:lvl3pPr>
            <a:lvl4pPr marL="2438293" indent="0">
              <a:buNone/>
              <a:defRPr sz="3600"/>
            </a:lvl4pPr>
            <a:lvl5pPr marL="3251058" indent="0">
              <a:buNone/>
              <a:defRPr sz="3600"/>
            </a:lvl5pPr>
            <a:lvl6pPr marL="4063822" indent="0">
              <a:buNone/>
              <a:defRPr sz="3600"/>
            </a:lvl6pPr>
            <a:lvl7pPr marL="4876587" indent="0">
              <a:buNone/>
              <a:defRPr sz="3600"/>
            </a:lvl7pPr>
            <a:lvl8pPr marL="5689351" indent="0">
              <a:buNone/>
              <a:defRPr sz="3600"/>
            </a:lvl8pPr>
            <a:lvl9pPr marL="6502116" indent="0">
              <a:buNone/>
              <a:defRPr sz="3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290" y="7156451"/>
            <a:ext cx="9753600" cy="1073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Top_Bar_Background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28" name="TextBox 27"/>
          <p:cNvSpPr txBox="1"/>
          <p:nvPr userDrawn="1"/>
        </p:nvSpPr>
        <p:spPr>
          <a:xfrm>
            <a:off x="160716" y="114157"/>
            <a:ext cx="311532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 smtClean="0">
                <a:solidFill>
                  <a:srgbClr val="FFFFFF"/>
                </a:solidFill>
                <a:latin typeface="Lucida Grande"/>
                <a:cs typeface="Lucida Grande"/>
              </a:rPr>
              <a:t>Introduction – Part 3</a:t>
            </a:r>
            <a:endParaRPr lang="en-US" sz="23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21" name="Text Placeholder 2"/>
          <p:cNvSpPr>
            <a:spLocks noGrp="1"/>
          </p:cNvSpPr>
          <p:nvPr>
            <p:ph type="body" idx="1"/>
          </p:nvPr>
        </p:nvSpPr>
        <p:spPr>
          <a:xfrm>
            <a:off x="812800" y="2133602"/>
            <a:ext cx="14630400" cy="6034617"/>
          </a:xfrm>
          <a:prstGeom prst="rect">
            <a:avLst/>
          </a:prstGeom>
        </p:spPr>
        <p:txBody>
          <a:bodyPr vert="horz" lIns="162553" tIns="81276" rIns="162553" bIns="8127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 smtClean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06" r:id="rId10"/>
    <p:sldLayoutId id="2147483705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812764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764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742" indent="-507978" algn="l" defTabSz="812764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1911" indent="-406382" algn="l" defTabSz="812764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676" indent="-406382" algn="l" defTabSz="812764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440" indent="-406382" algn="l" defTabSz="812764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204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harrypotter.wikia.com/wiki/Parseltongu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://harrypotter.wikia.com/wiki/Salazar_Slytheri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/>
        </p:nvSpPr>
        <p:spPr>
          <a:xfrm>
            <a:off x="3318350" y="7319254"/>
            <a:ext cx="9639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http://harrypotter.wikia.com/wiki/Parseltongue</a:t>
            </a:r>
          </a:p>
        </p:txBody>
      </p:sp>
      <p:sp>
        <p:nvSpPr>
          <p:cNvPr id="436" name="Shape 436"/>
          <p:cNvSpPr txBox="1"/>
          <p:nvPr/>
        </p:nvSpPr>
        <p:spPr>
          <a:xfrm>
            <a:off x="977855" y="1876300"/>
            <a:ext cx="10128561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00FF"/>
              </a:buClr>
              <a:buSzPct val="25000"/>
            </a:pPr>
            <a:r>
              <a:rPr lang="es-AR" sz="4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 Lengua Pársel </a:t>
            </a:r>
            <a:r>
              <a:rPr lang="es-AR" sz="42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es la lengua de las serpientes y de aquellos que pueden hablar con ellas. Un individuo que puede hablar</a:t>
            </a:r>
            <a:r>
              <a:rPr lang="es-AR" sz="42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Pársel</a:t>
            </a:r>
            <a:r>
              <a:rPr lang="es-AR" sz="42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es conocido como </a:t>
            </a:r>
            <a:r>
              <a:rPr lang="es-AR" sz="4200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hablante de Pársel</a:t>
            </a:r>
            <a:r>
              <a:rPr lang="es-AR" sz="42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Es una habilidad muy poco común y puede ser hereditaria. </a:t>
            </a:r>
            <a:r>
              <a:rPr lang="es-AR" sz="42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Casi todos los </a:t>
            </a:r>
            <a:r>
              <a:rPr lang="es-AR" sz="4200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hablantes de Pársel </a:t>
            </a:r>
            <a:r>
              <a:rPr lang="es-AR" sz="42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conocidos son descendentes de </a:t>
            </a:r>
            <a:r>
              <a:rPr lang="es-AR" sz="4200" u="sng" strike="noStrike" cap="none" dirty="0" smtClean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Salazar Slytherin</a:t>
            </a:r>
            <a:r>
              <a:rPr lang="es-AR" sz="42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endParaRPr lang="es-AR" sz="42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437" name="Shape 4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368383" y="2498600"/>
            <a:ext cx="3174900" cy="276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97" y="187780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4 CuadroTexto"/>
          <p:cNvSpPr txBox="1"/>
          <p:nvPr/>
        </p:nvSpPr>
        <p:spPr>
          <a:xfrm>
            <a:off x="248407" y="184302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 smtClean="0">
                <a:solidFill>
                  <a:schemeClr val="bg1"/>
                </a:solidFill>
              </a:rPr>
              <a:t>Introducción – Parte 3</a:t>
            </a:r>
            <a:endParaRPr lang="es-AR" sz="1800" dirty="0">
              <a:solidFill>
                <a:schemeClr val="bg1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9487" y="2272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16 CuadroTexto"/>
          <p:cNvSpPr txBox="1"/>
          <p:nvPr/>
        </p:nvSpPr>
        <p:spPr>
          <a:xfrm>
            <a:off x="12464635" y="13270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 smtClean="0">
                <a:solidFill>
                  <a:schemeClr val="bg1"/>
                </a:solidFill>
              </a:rPr>
              <a:t>PYTHON PARA TODOS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/>
          <p:nvPr/>
        </p:nvSpPr>
        <p:spPr>
          <a:xfrm>
            <a:off x="694631" y="1097822"/>
            <a:ext cx="11939130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s-AR" sz="4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</a:t>
            </a:r>
            <a:r>
              <a:rPr lang="es-AR" sz="42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es el lenguaje del intérprete del software Python </a:t>
            </a:r>
            <a:r>
              <a:rPr lang="es-AR" sz="42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 de quienes pueden hablar con él.</a:t>
            </a:r>
            <a:r>
              <a:rPr lang="es-AR" sz="42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Un individuo que puede hablar </a:t>
            </a:r>
            <a:r>
              <a:rPr lang="es-AR" sz="4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</a:t>
            </a:r>
            <a:r>
              <a:rPr lang="es-AR" sz="42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es conocido como </a:t>
            </a:r>
            <a:r>
              <a:rPr lang="es-AR" sz="42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Pythonista</a:t>
            </a:r>
            <a:r>
              <a:rPr lang="es-AR" sz="42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Es una habilidad muy poco común y puede ser hereditaria. Casi todos los </a:t>
            </a:r>
            <a:r>
              <a:rPr lang="es-AR" sz="42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Pythonistas</a:t>
            </a:r>
            <a:r>
              <a:rPr lang="es-AR" sz="42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utilizan el software inicialmente desarrollado por </a:t>
            </a:r>
            <a:r>
              <a:rPr lang="es-AR" sz="4200" u="none" strike="noStrike" cap="none" dirty="0" smtClean="0">
                <a:solidFill>
                  <a:srgbClr val="F6B26B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Guido van Rossum</a:t>
            </a:r>
            <a:r>
              <a:rPr lang="es-AR" sz="42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endParaRPr lang="es-AR" sz="42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444" name="Shape 4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43301" y="4777500"/>
            <a:ext cx="2108100" cy="317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Shape 4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262702" y="1348500"/>
            <a:ext cx="2286000" cy="299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Shape 4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94631" y="5904122"/>
            <a:ext cx="3517899" cy="2078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97" y="187780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4 CuadroTexto"/>
          <p:cNvSpPr txBox="1"/>
          <p:nvPr/>
        </p:nvSpPr>
        <p:spPr>
          <a:xfrm>
            <a:off x="248407" y="184302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 smtClean="0">
                <a:solidFill>
                  <a:schemeClr val="bg1"/>
                </a:solidFill>
              </a:rPr>
              <a:t>Introducción – Parte 3</a:t>
            </a:r>
            <a:endParaRPr lang="es-AR" sz="1800" dirty="0">
              <a:solidFill>
                <a:schemeClr val="bg1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1929" y="12770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9487" y="2272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16 CuadroTexto"/>
          <p:cNvSpPr txBox="1"/>
          <p:nvPr/>
        </p:nvSpPr>
        <p:spPr>
          <a:xfrm>
            <a:off x="12464635" y="13270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 smtClean="0">
                <a:solidFill>
                  <a:schemeClr val="bg1"/>
                </a:solidFill>
              </a:rPr>
              <a:t>PYTHON PARA TODOS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s-AR" sz="74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Aprendizaje Inicial</a:t>
            </a:r>
            <a:r>
              <a:rPr lang="es-AR" sz="74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</a:t>
            </a:r>
            <a:r>
              <a:rPr lang="es-AR" sz="7400" u="none" strike="noStrike" cap="none" dirty="0" smtClean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Errores de </a:t>
            </a:r>
            <a:r>
              <a:rPr lang="es-AR" sz="7400" dirty="0" smtClean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Sintaxis</a:t>
            </a:r>
            <a:endParaRPr lang="es-AR" sz="7400" u="none" strike="noStrike" cap="none" dirty="0">
              <a:solidFill>
                <a:srgbClr val="E066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52" name="Shape 452"/>
          <p:cNvSpPr txBox="1">
            <a:spLocks noGrp="1"/>
          </p:cNvSpPr>
          <p:nvPr>
            <p:ph idx="1"/>
          </p:nvPr>
        </p:nvSpPr>
        <p:spPr>
          <a:xfrm>
            <a:off x="632178" y="2528703"/>
            <a:ext cx="14630400" cy="59020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47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AR" sz="3000" b="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Necesitamos aprender el </a:t>
            </a:r>
            <a:r>
              <a:rPr lang="es-AR" sz="3000" b="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lenguaje Python </a:t>
            </a:r>
            <a:r>
              <a:rPr lang="es-AR" sz="30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 poder comunicar nuestras instrucciones a Python.  Al principio</a:t>
            </a:r>
            <a:r>
              <a:rPr lang="es-AR" sz="3000" b="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cometeremos muchos errores y hablaremos mal como ocurre con los niños pequeños</a:t>
            </a:r>
            <a:r>
              <a:rPr lang="es-AR" sz="30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  <a:p>
            <a:pPr marL="749300" marR="0" lvl="0" indent="-3547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AR" sz="30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Cuando usted comete un error, la computadora no cree que usted es “tierno”. Le dice que hay </a:t>
            </a:r>
            <a:r>
              <a:rPr lang="es-AR" sz="3000" b="0" i="0" u="none" strike="noStrike" cap="none" dirty="0" smtClean="0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“error de sintaxis” (</a:t>
            </a:r>
            <a:r>
              <a:rPr lang="es-AR" sz="3000" b="0" u="none" strike="noStrike" cap="none" dirty="0" smtClean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syntax error)</a:t>
            </a:r>
            <a:r>
              <a:rPr lang="es-AR" sz="30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s-AR" sz="3000" b="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porque ella conoce el lenguaje pero usted recién lo está aprendiendo. Da la sensación de que </a:t>
            </a:r>
            <a:r>
              <a:rPr lang="es-AR" sz="30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es cruel y carece de sentimientos.</a:t>
            </a:r>
          </a:p>
          <a:p>
            <a:pPr marL="749300" marR="0" lvl="0" indent="-3547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AR" sz="30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Sin embargo, recuerde que usted es inteligente y puede aprender. La computadora es simple y muy veloz pero es incapaz de aprender.</a:t>
            </a:r>
            <a:r>
              <a:rPr lang="es-AR" sz="3000" b="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Entonces, </a:t>
            </a:r>
            <a:r>
              <a:rPr lang="es-AR" sz="3000" b="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es más sencillo para usted aprender Python que para la computadora aprender español</a:t>
            </a:r>
            <a:r>
              <a:rPr lang="es-AR" sz="30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  <a:endParaRPr lang="es-AR" sz="3000" b="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97" y="187780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248407" y="184302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 smtClean="0">
                <a:solidFill>
                  <a:schemeClr val="bg1"/>
                </a:solidFill>
              </a:rPr>
              <a:t>Introducción – Parte 3</a:t>
            </a:r>
            <a:endParaRPr lang="es-AR" sz="1800" dirty="0">
              <a:solidFill>
                <a:schemeClr val="bg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1929" y="12770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9487" y="2272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16 CuadroTexto"/>
          <p:cNvSpPr txBox="1"/>
          <p:nvPr/>
        </p:nvSpPr>
        <p:spPr>
          <a:xfrm>
            <a:off x="12464635" y="13270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 smtClean="0">
                <a:solidFill>
                  <a:schemeClr val="bg1"/>
                </a:solidFill>
              </a:rPr>
              <a:t>PYTHON PARA TODOS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s-AR" sz="76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Hablemos con </a:t>
            </a:r>
            <a:r>
              <a:rPr lang="es-AR" sz="7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</a:t>
            </a:r>
            <a:endParaRPr lang="es-AR" sz="7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97" y="187780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4 CuadroTexto"/>
          <p:cNvSpPr txBox="1"/>
          <p:nvPr/>
        </p:nvSpPr>
        <p:spPr>
          <a:xfrm>
            <a:off x="248407" y="184302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 smtClean="0">
                <a:solidFill>
                  <a:schemeClr val="bg1"/>
                </a:solidFill>
              </a:rPr>
              <a:t>Introducción – Parte 3</a:t>
            </a:r>
            <a:endParaRPr lang="es-AR" sz="1800" dirty="0">
              <a:solidFill>
                <a:schemeClr val="bg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1929" y="12770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9487" y="2272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16 CuadroTexto"/>
          <p:cNvSpPr txBox="1"/>
          <p:nvPr/>
        </p:nvSpPr>
        <p:spPr>
          <a:xfrm>
            <a:off x="12464635" y="13270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 smtClean="0">
                <a:solidFill>
                  <a:schemeClr val="bg1"/>
                </a:solidFill>
              </a:rPr>
              <a:t>PYTHON PARA TODOS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71215_powerpoint_template_b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071215_powerpoint_template_b.thmx</Template>
  <TotalTime>2282</TotalTime>
  <Words>272</Words>
  <Application>Microsoft Office PowerPoint</Application>
  <PresentationFormat>Personalizado</PresentationFormat>
  <Paragraphs>16</Paragraphs>
  <Slides>4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071215_powerpoint_template_b</vt:lpstr>
      <vt:lpstr>Presentación de PowerPoint</vt:lpstr>
      <vt:lpstr>Presentación de PowerPoint</vt:lpstr>
      <vt:lpstr>Aprendizaje Inicial: Errores de Sintaxis</vt:lpstr>
      <vt:lpstr>Hablemos con Python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Program?</dc:title>
  <dc:creator>Julia</dc:creator>
  <cp:lastModifiedBy>Alicia</cp:lastModifiedBy>
  <cp:revision>83</cp:revision>
  <dcterms:modified xsi:type="dcterms:W3CDTF">2019-06-27T16:06:07Z</dcterms:modified>
</cp:coreProperties>
</file>