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7" r:id="rId1"/>
  </p:sldMasterIdLst>
  <p:notesMasterIdLst>
    <p:notesMasterId r:id="rId21"/>
  </p:notesMasterIdLst>
  <p:sldIdLst>
    <p:sldId id="282" r:id="rId2"/>
    <p:sldId id="283" r:id="rId3"/>
    <p:sldId id="284" r:id="rId4"/>
    <p:sldId id="286" r:id="rId5"/>
    <p:sldId id="287" r:id="rId6"/>
    <p:sldId id="288" r:id="rId7"/>
    <p:sldId id="289" r:id="rId8"/>
    <p:sldId id="290" r:id="rId9"/>
    <p:sldId id="291" r:id="rId10"/>
    <p:sldId id="292" r:id="rId11"/>
    <p:sldId id="294" r:id="rId12"/>
    <p:sldId id="295" r:id="rId13"/>
    <p:sldId id="296" r:id="rId14"/>
    <p:sldId id="297" r:id="rId15"/>
    <p:sldId id="298" r:id="rId16"/>
    <p:sldId id="299" r:id="rId17"/>
    <p:sldId id="300" r:id="rId18"/>
    <p:sldId id="301" r:id="rId19"/>
    <p:sldId id="302" r:id="rId20"/>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5"/>
    <p:restoredTop sz="93588"/>
  </p:normalViewPr>
  <p:slideViewPr>
    <p:cSldViewPr snapToGrid="0" snapToObjects="1">
      <p:cViewPr>
        <p:scale>
          <a:sx n="50" d="100"/>
          <a:sy n="50" d="100"/>
        </p:scale>
        <p:origin x="-667" y="-27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dirty="0"/>
          </a:p>
          <a:p>
            <a:pPr lvl="1">
              <a:spcBef>
                <a:spcPts val="0"/>
              </a:spcBef>
            </a:pPr>
            <a:endParaRPr dirty="0"/>
          </a:p>
          <a:p>
            <a:pPr lvl="2">
              <a:spcBef>
                <a:spcPts val="0"/>
              </a:spcBef>
            </a:pPr>
            <a:endParaRPr dirty="0"/>
          </a:p>
          <a:p>
            <a:pPr lvl="3">
              <a:spcBef>
                <a:spcPts val="0"/>
              </a:spcBef>
            </a:pPr>
            <a:endParaRPr dirty="0"/>
          </a:p>
          <a:p>
            <a:pPr lvl="4">
              <a:spcBef>
                <a:spcPts val="0"/>
              </a:spcBef>
            </a:pPr>
            <a:endParaRPr dirty="0"/>
          </a:p>
          <a:p>
            <a:pPr lvl="5">
              <a:spcBef>
                <a:spcPts val="0"/>
              </a:spcBef>
            </a:pPr>
            <a:endParaRPr dirty="0"/>
          </a:p>
          <a:p>
            <a:pPr lvl="6">
              <a:spcBef>
                <a:spcPts val="0"/>
              </a:spcBef>
            </a:pPr>
            <a:endParaRPr dirty="0"/>
          </a:p>
          <a:p>
            <a:pPr lvl="7">
              <a:spcBef>
                <a:spcPts val="0"/>
              </a:spcBef>
            </a:pPr>
            <a:endParaRPr dirty="0"/>
          </a:p>
          <a:p>
            <a:pPr lvl="8">
              <a:spcBef>
                <a:spcPts val="0"/>
              </a:spcBef>
            </a:pPr>
            <a:endParaRPr dirty="0"/>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227509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2026858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78123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smtClean="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smtClean="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smtClean="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smtClean="0">
                <a:solidFill>
                  <a:srgbClr val="FFFFFF"/>
                </a:solidFill>
                <a:effectLst>
                  <a:outerShdw blurRad="50800" dist="38100" dir="2700000" algn="tl" rotWithShape="0">
                    <a:prstClr val="black">
                      <a:alpha val="40000"/>
                    </a:prstClr>
                  </a:outerShdw>
                </a:effectLst>
              </a:rPr>
              <a:t>EVERYBODY</a:t>
            </a:r>
            <a:endParaRPr lang="en-US" sz="1100" dirty="0" smtClean="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29" name="Picture 28"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28" name="TextBox 27"/>
          <p:cNvSpPr txBox="1"/>
          <p:nvPr userDrawn="1"/>
        </p:nvSpPr>
        <p:spPr>
          <a:xfrm>
            <a:off x="160716" y="114157"/>
            <a:ext cx="3115325" cy="446276"/>
          </a:xfrm>
          <a:prstGeom prst="rect">
            <a:avLst/>
          </a:prstGeom>
          <a:noFill/>
        </p:spPr>
        <p:txBody>
          <a:bodyPr wrap="none" rtlCol="0">
            <a:spAutoFit/>
          </a:bodyPr>
          <a:lstStyle/>
          <a:p>
            <a:r>
              <a:rPr lang="en-US" sz="2300" dirty="0" smtClean="0">
                <a:solidFill>
                  <a:srgbClr val="FFFFFF"/>
                </a:solidFill>
                <a:latin typeface="Lucida Grande"/>
                <a:cs typeface="Lucida Grande"/>
              </a:rPr>
              <a:t>Introduction – Part 4</a:t>
            </a:r>
            <a:endParaRPr lang="en-US" sz="2300" dirty="0">
              <a:solidFill>
                <a:srgbClr val="FFFFFF"/>
              </a:solidFill>
              <a:latin typeface="Lucida Grande"/>
              <a:cs typeface="Lucida Grande"/>
            </a:endParaRPr>
          </a:p>
        </p:txBody>
      </p:sp>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Box 26"/>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06"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Hablemo</a:t>
            </a:r>
            <a:r>
              <a:rPr lang="es-AR" sz="7600" dirty="0" smtClean="0">
                <a:solidFill>
                  <a:srgbClr val="FFFF00"/>
                </a:solidFill>
                <a:latin typeface="Arial" charset="0"/>
                <a:ea typeface="Arial" charset="0"/>
                <a:cs typeface="Arial" charset="0"/>
                <a:sym typeface="Cabin"/>
              </a:rPr>
              <a:t>s con </a:t>
            </a:r>
            <a:r>
              <a:rPr lang="es-AR" sz="7600" u="none" strike="noStrike" cap="none" dirty="0" smtClean="0">
                <a:solidFill>
                  <a:srgbClr val="FFFF00"/>
                </a:solidFill>
                <a:latin typeface="Arial" charset="0"/>
                <a:ea typeface="Arial" charset="0"/>
                <a:cs typeface="Arial" charset="0"/>
                <a:sym typeface="Cabin"/>
              </a:rPr>
              <a:t>Python</a:t>
            </a:r>
            <a:endParaRPr lang="es-AR" sz="7600" u="none" strike="noStrike" cap="none" dirty="0">
              <a:solidFill>
                <a:srgbClr val="FFFF00"/>
              </a:solidFill>
              <a:latin typeface="Arial" charset="0"/>
              <a:ea typeface="Arial" charset="0"/>
              <a:cs typeface="Arial" charset="0"/>
              <a:sym typeface="Cabin"/>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400" u="none" strike="noStrike" cap="none" dirty="0" smtClean="0">
                <a:solidFill>
                  <a:srgbClr val="FFFF00"/>
                </a:solidFill>
                <a:latin typeface="Arial" charset="0"/>
                <a:ea typeface="Arial" charset="0"/>
                <a:cs typeface="Arial" charset="0"/>
                <a:sym typeface="Cabin"/>
              </a:rPr>
              <a:t>Scripts </a:t>
            </a:r>
            <a:r>
              <a:rPr lang="es-AR" sz="7400" dirty="0" smtClean="0">
                <a:solidFill>
                  <a:srgbClr val="FFFF00"/>
                </a:solidFill>
                <a:latin typeface="Arial" charset="0"/>
                <a:ea typeface="Arial" charset="0"/>
                <a:cs typeface="Arial" charset="0"/>
                <a:sym typeface="Cabin"/>
              </a:rPr>
              <a:t>de Python</a:t>
            </a:r>
            <a:endParaRPr lang="es-AR" sz="7400" u="none" strike="noStrike" cap="none" dirty="0">
              <a:solidFill>
                <a:srgbClr val="FFFF00"/>
              </a:solidFill>
              <a:latin typeface="Arial" charset="0"/>
              <a:ea typeface="Arial" charset="0"/>
              <a:cs typeface="Arial" charset="0"/>
              <a:sym typeface="Cabin"/>
            </a:endParaRPr>
          </a:p>
        </p:txBody>
      </p:sp>
      <p:sp>
        <p:nvSpPr>
          <p:cNvPr id="528" name="Shape 528"/>
          <p:cNvSpPr txBox="1">
            <a:spLocks noGrp="1"/>
          </p:cNvSpPr>
          <p:nvPr>
            <p:ph idx="1"/>
          </p:nvPr>
        </p:nvSpPr>
        <p:spPr>
          <a:xfrm>
            <a:off x="812800" y="2077302"/>
            <a:ext cx="14630400" cy="5902068"/>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s-AR" sz="3400" u="none" strike="noStrike" cap="none" dirty="0" smtClean="0">
                <a:solidFill>
                  <a:schemeClr val="lt1"/>
                </a:solidFill>
                <a:latin typeface="Arial" charset="0"/>
                <a:ea typeface="Arial" charset="0"/>
                <a:cs typeface="Arial" charset="0"/>
                <a:sym typeface="Cabin"/>
              </a:rPr>
              <a:t>Interactive Python (Python interactivo) es </a:t>
            </a:r>
            <a:r>
              <a:rPr lang="es-AR" sz="3400" dirty="0" smtClean="0">
                <a:solidFill>
                  <a:schemeClr val="lt1"/>
                </a:solidFill>
                <a:latin typeface="Arial" charset="0"/>
                <a:ea typeface="Arial" charset="0"/>
                <a:cs typeface="Arial" charset="0"/>
                <a:sym typeface="Cabin"/>
              </a:rPr>
              <a:t>bueno para los experimentos y programas de 3-4 líneas de largo</a:t>
            </a:r>
            <a:r>
              <a:rPr lang="es-AR" sz="3400" u="none" strike="noStrike" cap="none" dirty="0" smtClean="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s-AR" sz="3400" dirty="0" smtClean="0">
                <a:solidFill>
                  <a:schemeClr val="lt1"/>
                </a:solidFill>
                <a:latin typeface="Arial" charset="0"/>
                <a:ea typeface="Arial" charset="0"/>
                <a:cs typeface="Arial" charset="0"/>
                <a:sym typeface="Cabin"/>
              </a:rPr>
              <a:t>La mayoría de los programas son mucho más largos, entonces los escribimos en un archivo y le decimos a Python que ejecute los comandos en el archivo</a:t>
            </a:r>
            <a:r>
              <a:rPr lang="es-AR" sz="3400" u="none" strike="noStrike" cap="none" dirty="0" smtClean="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s-AR" sz="3400" u="none" strike="noStrike" cap="none" dirty="0" smtClean="0">
                <a:solidFill>
                  <a:schemeClr val="lt1"/>
                </a:solidFill>
                <a:latin typeface="Arial" charset="0"/>
                <a:ea typeface="Arial" charset="0"/>
                <a:cs typeface="Arial" charset="0"/>
                <a:sym typeface="Cabin"/>
              </a:rPr>
              <a:t>De algún modo, le estamos “dando un script (gui</a:t>
            </a:r>
            <a:r>
              <a:rPr lang="es-AR" sz="3400" dirty="0" smtClean="0">
                <a:solidFill>
                  <a:schemeClr val="lt1"/>
                </a:solidFill>
                <a:latin typeface="Arial" charset="0"/>
                <a:ea typeface="Arial" charset="0"/>
                <a:cs typeface="Arial" charset="0"/>
                <a:sym typeface="Cabin"/>
              </a:rPr>
              <a:t>ón</a:t>
            </a:r>
            <a:r>
              <a:rPr lang="es-AR" sz="3400" u="none" strike="noStrike" cap="none" dirty="0" smtClean="0">
                <a:solidFill>
                  <a:schemeClr val="lt1"/>
                </a:solidFill>
                <a:latin typeface="Arial" charset="0"/>
                <a:ea typeface="Arial" charset="0"/>
                <a:cs typeface="Arial" charset="0"/>
                <a:sym typeface="Cabin"/>
              </a:rPr>
              <a:t>) a </a:t>
            </a:r>
            <a:r>
              <a:rPr lang="es-AR" sz="3400" dirty="0" smtClean="0">
                <a:solidFill>
                  <a:schemeClr val="lt1"/>
                </a:solidFill>
                <a:latin typeface="Arial" charset="0"/>
                <a:ea typeface="Arial" charset="0"/>
                <a:cs typeface="Arial" charset="0"/>
                <a:sym typeface="Cabin"/>
              </a:rPr>
              <a:t>Python</a:t>
            </a:r>
            <a:r>
              <a:rPr lang="es-AR" sz="3400" u="none" strike="noStrike" cap="none" dirty="0" smtClean="0">
                <a:solidFill>
                  <a:schemeClr val="lt1"/>
                </a:solidFill>
                <a:latin typeface="Arial" charset="0"/>
                <a:ea typeface="Arial" charset="0"/>
                <a:cs typeface="Arial" charset="0"/>
                <a:sym typeface="Cabin"/>
              </a:rPr>
              <a:t>”</a:t>
            </a:r>
            <a:r>
              <a:rPr lang="es-AR" sz="3400" b="0" i="0" u="none" strike="noStrike" cap="none" dirty="0" smtClean="0">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s-AR" sz="3400" u="none" strike="noStrike" cap="none" dirty="0" smtClean="0">
                <a:solidFill>
                  <a:schemeClr val="lt1"/>
                </a:solidFill>
                <a:latin typeface="Arial" charset="0"/>
                <a:ea typeface="Arial" charset="0"/>
                <a:cs typeface="Arial" charset="0"/>
                <a:sym typeface="Cabin"/>
              </a:rPr>
              <a:t>Como  convenci</a:t>
            </a:r>
            <a:r>
              <a:rPr lang="es-AR" sz="3400" dirty="0">
                <a:solidFill>
                  <a:schemeClr val="lt1"/>
                </a:solidFill>
                <a:latin typeface="Arial" charset="0"/>
                <a:ea typeface="Arial" charset="0"/>
                <a:cs typeface="Arial" charset="0"/>
                <a:sym typeface="Cabin"/>
              </a:rPr>
              <a:t>ó</a:t>
            </a:r>
            <a:r>
              <a:rPr lang="es-AR" sz="3400" u="none" strike="noStrike" cap="none" dirty="0" smtClean="0">
                <a:solidFill>
                  <a:schemeClr val="lt1"/>
                </a:solidFill>
                <a:latin typeface="Arial" charset="0"/>
                <a:ea typeface="Arial" charset="0"/>
                <a:cs typeface="Arial" charset="0"/>
                <a:sym typeface="Cabin"/>
              </a:rPr>
              <a:t>n, agregamos </a:t>
            </a:r>
            <a:r>
              <a:rPr lang="es-AR" sz="3400" b="0" i="0" u="none" strike="noStrike" cap="none" dirty="0" smtClean="0">
                <a:solidFill>
                  <a:schemeClr val="lt1"/>
                </a:solidFill>
                <a:latin typeface="Arial"/>
                <a:ea typeface="Arial"/>
                <a:cs typeface="Arial"/>
                <a:sym typeface="Arial"/>
              </a:rPr>
              <a:t>“</a:t>
            </a:r>
            <a:r>
              <a:rPr lang="es-AR" sz="3400" u="none" strike="noStrike" cap="none" dirty="0" smtClean="0">
                <a:solidFill>
                  <a:schemeClr val="lt1"/>
                </a:solidFill>
                <a:latin typeface="Arial" charset="0"/>
                <a:ea typeface="Arial" charset="0"/>
                <a:cs typeface="Arial" charset="0"/>
                <a:sym typeface="Cabin"/>
              </a:rPr>
              <a:t>.py</a:t>
            </a:r>
            <a:r>
              <a:rPr lang="es-AR" sz="3400" b="0" i="0" u="none" strike="noStrike" cap="none" dirty="0" smtClean="0">
                <a:solidFill>
                  <a:schemeClr val="lt1"/>
                </a:solidFill>
                <a:latin typeface="Arial"/>
                <a:ea typeface="Arial"/>
                <a:cs typeface="Arial"/>
                <a:sym typeface="Arial"/>
              </a:rPr>
              <a:t>”</a:t>
            </a:r>
            <a:r>
              <a:rPr lang="es-AR" sz="3400" u="none" strike="noStrike" cap="none" dirty="0" smtClean="0">
                <a:solidFill>
                  <a:schemeClr val="lt1"/>
                </a:solidFill>
                <a:latin typeface="Arial" charset="0"/>
                <a:ea typeface="Arial" charset="0"/>
                <a:cs typeface="Arial" charset="0"/>
                <a:sym typeface="Cabin"/>
              </a:rPr>
              <a:t> como sufijo al final de estos archivos para indicar que contienen Python.</a:t>
            </a:r>
            <a:endParaRPr lang="es-AR" sz="3400" u="none" strike="noStrike" cap="none" dirty="0">
              <a:solidFill>
                <a:schemeClr val="lt1"/>
              </a:solidFill>
              <a:latin typeface="Arial" charset="0"/>
              <a:ea typeface="Arial" charset="0"/>
              <a:cs typeface="Arial"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smtClean="0">
                <a:solidFill>
                  <a:srgbClr val="FFFF00"/>
                </a:solidFill>
                <a:latin typeface="Arial" charset="0"/>
                <a:ea typeface="Arial" charset="0"/>
                <a:cs typeface="Arial" charset="0"/>
                <a:sym typeface="Cabin"/>
              </a:rPr>
              <a:t>Interactivo versus Script</a:t>
            </a:r>
            <a:endParaRPr lang="es-AR" sz="7400" u="none" strike="noStrike" cap="none" dirty="0">
              <a:solidFill>
                <a:srgbClr val="FFFF00"/>
              </a:solidFill>
              <a:latin typeface="Arial" charset="0"/>
              <a:ea typeface="Arial" charset="0"/>
              <a:cs typeface="Arial" charset="0"/>
              <a:sym typeface="Cabin"/>
            </a:endParaRPr>
          </a:p>
        </p:txBody>
      </p:sp>
      <p:sp>
        <p:nvSpPr>
          <p:cNvPr id="539" name="Shape 539"/>
          <p:cNvSpPr txBox="1">
            <a:spLocks noGrp="1"/>
          </p:cNvSpPr>
          <p:nvPr>
            <p:ph idx="1"/>
          </p:nvPr>
        </p:nvSpPr>
        <p:spPr>
          <a:xfrm>
            <a:off x="679983" y="2066072"/>
            <a:ext cx="14709613"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s-AR" sz="3400" b="0" u="none" strike="noStrike" cap="none" dirty="0" smtClean="0">
                <a:solidFill>
                  <a:srgbClr val="FFFF00"/>
                </a:solidFill>
                <a:latin typeface="Arial" charset="0"/>
                <a:ea typeface="Arial" charset="0"/>
                <a:cs typeface="Arial" charset="0"/>
                <a:sym typeface="Cabin"/>
              </a:rPr>
              <a:t>Interactivo</a:t>
            </a:r>
          </a:p>
          <a:p>
            <a:pPr marL="1041400" marR="0" lvl="1" indent="-533400" algn="l" rtl="0">
              <a:lnSpc>
                <a:spcPct val="100000"/>
              </a:lnSpc>
              <a:spcBef>
                <a:spcPts val="3500"/>
              </a:spcBef>
              <a:spcAft>
                <a:spcPts val="0"/>
              </a:spcAft>
              <a:buClr>
                <a:schemeClr val="lt1"/>
              </a:buClr>
              <a:buSzPct val="171000"/>
              <a:buFont typeface="Cabin"/>
            </a:pPr>
            <a:r>
              <a:rPr lang="es-AR" sz="3400" b="0" u="none" strike="noStrike" cap="none" dirty="0" smtClean="0">
                <a:solidFill>
                  <a:schemeClr val="lt1"/>
                </a:solidFill>
                <a:latin typeface="Arial" charset="0"/>
                <a:ea typeface="Arial" charset="0"/>
                <a:cs typeface="Arial" charset="0"/>
                <a:sym typeface="Cabin"/>
              </a:rPr>
              <a:t>Usted escribe directamente en Python de a una línea por vez y el programa responde</a:t>
            </a:r>
          </a:p>
          <a:p>
            <a:pPr marL="749300" marR="0" lvl="0" indent="-533400" algn="l" rtl="0">
              <a:lnSpc>
                <a:spcPct val="100000"/>
              </a:lnSpc>
              <a:spcBef>
                <a:spcPts val="3500"/>
              </a:spcBef>
              <a:spcAft>
                <a:spcPts val="0"/>
              </a:spcAft>
              <a:buClr>
                <a:srgbClr val="FFFF00"/>
              </a:buClr>
              <a:buSzPct val="171000"/>
              <a:buFont typeface="Cabin"/>
              <a:buChar char="•"/>
            </a:pPr>
            <a:r>
              <a:rPr lang="es-AR" sz="3400" b="0" u="none" strike="noStrike" cap="none" dirty="0" smtClean="0">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s-AR" sz="3400" b="0" u="none" strike="noStrike" cap="none" dirty="0" smtClean="0">
                <a:solidFill>
                  <a:schemeClr val="lt1"/>
                </a:solidFill>
                <a:latin typeface="Arial" charset="0"/>
                <a:ea typeface="Arial" charset="0"/>
                <a:cs typeface="Arial" charset="0"/>
                <a:sym typeface="Cabin"/>
              </a:rPr>
              <a:t>Usted ingresa una secuencia de enunciados (líneas) en un archivo utilizando un editor de texto y </a:t>
            </a:r>
            <a:r>
              <a:rPr lang="es-AR" sz="3400" b="0" dirty="0" smtClean="0">
                <a:solidFill>
                  <a:schemeClr val="lt1"/>
                </a:solidFill>
                <a:latin typeface="Arial" charset="0"/>
                <a:ea typeface="Arial" charset="0"/>
                <a:cs typeface="Arial" charset="0"/>
                <a:sym typeface="Cabin"/>
              </a:rPr>
              <a:t>le dice a </a:t>
            </a:r>
            <a:r>
              <a:rPr lang="es-AR" sz="3400" b="0" u="none" strike="noStrike" cap="none" dirty="0" smtClean="0">
                <a:solidFill>
                  <a:schemeClr val="lt1"/>
                </a:solidFill>
                <a:latin typeface="Arial" charset="0"/>
                <a:ea typeface="Arial" charset="0"/>
                <a:cs typeface="Arial" charset="0"/>
                <a:sym typeface="Cabin"/>
              </a:rPr>
              <a:t>Python que ejecute los enunciados en el archivo</a:t>
            </a:r>
            <a:endParaRPr lang="es-AR" sz="3400" b="0" u="none" strike="noStrike" cap="none" dirty="0">
              <a:solidFill>
                <a:schemeClr val="lt1"/>
              </a:solidFill>
              <a:latin typeface="Arial" charset="0"/>
              <a:ea typeface="Arial" charset="0"/>
              <a:cs typeface="Arial"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Pasos del </a:t>
            </a:r>
            <a:r>
              <a:rPr lang="es-AR" sz="7600" dirty="0" smtClean="0">
                <a:solidFill>
                  <a:srgbClr val="FFFF00"/>
                </a:solidFill>
                <a:latin typeface="Arial" charset="0"/>
                <a:ea typeface="Arial" charset="0"/>
                <a:cs typeface="Arial" charset="0"/>
                <a:sym typeface="Cabin"/>
              </a:rPr>
              <a:t>P</a:t>
            </a:r>
            <a:r>
              <a:rPr lang="es-AR" sz="7600" u="none" strike="noStrike" cap="none" dirty="0" smtClean="0">
                <a:solidFill>
                  <a:srgbClr val="FFFF00"/>
                </a:solidFill>
                <a:latin typeface="Arial" charset="0"/>
                <a:ea typeface="Arial" charset="0"/>
                <a:cs typeface="Arial" charset="0"/>
                <a:sym typeface="Cabin"/>
              </a:rPr>
              <a:t>rograma o Flujo del Programa</a:t>
            </a:r>
            <a:endParaRPr lang="es-AR" sz="7600" u="none" strike="noStrike" cap="none" dirty="0">
              <a:solidFill>
                <a:srgbClr val="FFFF00"/>
              </a:solidFill>
              <a:latin typeface="Arial" charset="0"/>
              <a:ea typeface="Arial" charset="0"/>
              <a:cs typeface="Arial" charset="0"/>
              <a:sym typeface="Cabin"/>
            </a:endParaRPr>
          </a:p>
        </p:txBody>
      </p:sp>
      <p:sp>
        <p:nvSpPr>
          <p:cNvPr id="545" name="Shape 545"/>
          <p:cNvSpPr txBox="1">
            <a:spLocks noGrp="1"/>
          </p:cNvSpPr>
          <p:nvPr>
            <p:ph idx="1"/>
          </p:nvPr>
        </p:nvSpPr>
        <p:spPr>
          <a:xfrm>
            <a:off x="1015429" y="2656423"/>
            <a:ext cx="14028958"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dirty="0" smtClean="0">
                <a:solidFill>
                  <a:schemeClr val="lt1"/>
                </a:solidFill>
                <a:latin typeface="Arial" charset="0"/>
                <a:ea typeface="Arial" charset="0"/>
                <a:cs typeface="Arial" charset="0"/>
                <a:sym typeface="Cabin"/>
              </a:rPr>
              <a:t>Al igual que una receta o las instrucciones de instalación, un programa es una</a:t>
            </a:r>
            <a:r>
              <a:rPr lang="es-AR" sz="3600" b="0" u="none" strike="noStrike" cap="none" dirty="0" smtClean="0">
                <a:solidFill>
                  <a:schemeClr val="lt1"/>
                </a:solidFill>
                <a:latin typeface="Arial" charset="0"/>
                <a:ea typeface="Arial" charset="0"/>
                <a:cs typeface="Arial" charset="0"/>
                <a:sym typeface="Cabin"/>
              </a:rPr>
              <a:t> </a:t>
            </a:r>
            <a:r>
              <a:rPr lang="es-AR" sz="3600" b="0" u="none" strike="noStrike" cap="none" dirty="0" smtClean="0">
                <a:solidFill>
                  <a:srgbClr val="FFFF00"/>
                </a:solidFill>
                <a:latin typeface="Arial" charset="0"/>
                <a:ea typeface="Arial" charset="0"/>
                <a:cs typeface="Arial" charset="0"/>
                <a:sym typeface="Cabin"/>
              </a:rPr>
              <a:t>secuencia</a:t>
            </a:r>
            <a:r>
              <a:rPr lang="es-AR" sz="3600" b="0" dirty="0" smtClean="0">
                <a:solidFill>
                  <a:schemeClr val="lt1"/>
                </a:solidFill>
                <a:latin typeface="Arial" charset="0"/>
                <a:ea typeface="Arial" charset="0"/>
                <a:cs typeface="Arial" charset="0"/>
                <a:sym typeface="Cabin"/>
              </a:rPr>
              <a:t> de pasos que se deben dar en orden</a:t>
            </a:r>
            <a:r>
              <a:rPr lang="es-AR" sz="3600" b="0" u="none" strike="noStrike" cap="none" dirty="0" smtClean="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Algunos pasos son </a:t>
            </a:r>
            <a:r>
              <a:rPr lang="es-AR" sz="3600" b="0" u="none" strike="noStrike" cap="none" dirty="0" smtClean="0">
                <a:solidFill>
                  <a:srgbClr val="FFFF00"/>
                </a:solidFill>
                <a:latin typeface="Arial" charset="0"/>
                <a:ea typeface="Arial" charset="0"/>
                <a:cs typeface="Arial" charset="0"/>
                <a:sym typeface="Cabin"/>
              </a:rPr>
              <a:t>condicionales</a:t>
            </a:r>
            <a:r>
              <a:rPr lang="es-AR" sz="3600" b="0" u="none" strike="noStrike" cap="none" dirty="0" smtClean="0">
                <a:solidFill>
                  <a:schemeClr val="lt1"/>
                </a:solidFill>
                <a:latin typeface="Arial" charset="0"/>
                <a:ea typeface="Arial" charset="0"/>
                <a:cs typeface="Arial" charset="0"/>
                <a:sym typeface="Cabin"/>
              </a:rPr>
              <a:t>, es decir, pueden saltearse.</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A veces un paso o un grupo de pasos debe </a:t>
            </a:r>
            <a:r>
              <a:rPr lang="es-AR" sz="3600" b="0" u="none" strike="noStrike" cap="none" dirty="0" smtClean="0">
                <a:solidFill>
                  <a:srgbClr val="FFFF00"/>
                </a:solidFill>
                <a:latin typeface="Arial" charset="0"/>
                <a:ea typeface="Arial" charset="0"/>
                <a:cs typeface="Arial" charset="0"/>
                <a:sym typeface="Cabin"/>
              </a:rPr>
              <a:t>repetirse</a:t>
            </a:r>
            <a:r>
              <a:rPr lang="es-AR" sz="3600" b="0" u="none" strike="noStrike" cap="none" dirty="0" smtClean="0">
                <a:solidFill>
                  <a:schemeClr val="lt1"/>
                </a:solidFill>
                <a:latin typeface="Arial" charset="0"/>
                <a:ea typeface="Arial" charset="0"/>
                <a:cs typeface="Arial" charset="0"/>
                <a:sym typeface="Cabin"/>
              </a:rPr>
              <a:t>. </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A veces, almacenamos un conjunto de pasos para utilizar una y otra vez tal como sea necesario en distintos lugares durante el programa (Capítulo 4).</a:t>
            </a:r>
            <a:endParaRPr lang="es-AR" sz="3600" b="0" u="none" strike="noStrike" cap="none" dirty="0">
              <a:solidFill>
                <a:schemeClr val="lt1"/>
              </a:solidFill>
              <a:latin typeface="Arial" charset="0"/>
              <a:ea typeface="Arial" charset="0"/>
              <a:cs typeface="Arial"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812800" y="80399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Pasos Secuenciales</a:t>
            </a:r>
            <a:endParaRPr lang="es-AR" sz="7600" u="none" strike="noStrike" cap="none" dirty="0">
              <a:solidFill>
                <a:srgbClr val="FFFF00"/>
              </a:solidFill>
              <a:latin typeface="Arial" charset="0"/>
              <a:ea typeface="Arial" charset="0"/>
              <a:cs typeface="Arial" charset="0"/>
              <a:sym typeface="Cabin"/>
            </a:endParaRPr>
          </a:p>
        </p:txBody>
      </p:sp>
      <p:sp>
        <p:nvSpPr>
          <p:cNvPr id="551" name="Shape 551"/>
          <p:cNvSpPr txBox="1"/>
          <p:nvPr/>
        </p:nvSpPr>
        <p:spPr>
          <a:xfrm>
            <a:off x="6582116" y="25939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3600" b="1" u="none" strike="noStrike" cap="none" dirty="0" smtClean="0">
                <a:solidFill>
                  <a:srgbClr val="00FF00"/>
                </a:solidFill>
                <a:latin typeface="Courier" charset="0"/>
                <a:ea typeface="Courier" charset="0"/>
                <a:cs typeface="Courier" charset="0"/>
                <a:sym typeface="Cabin"/>
              </a:rPr>
              <a:t>x = 2</a:t>
            </a:r>
          </a:p>
          <a:p>
            <a:pPr lvl="0">
              <a:buClr>
                <a:srgbClr val="FFFF00"/>
              </a:buClr>
              <a:buSzPct val="25000"/>
            </a:pPr>
            <a:r>
              <a:rPr lang="es-AR" sz="3600" b="1" u="none" strike="noStrike" cap="none" dirty="0" smtClean="0">
                <a:solidFill>
                  <a:srgbClr val="FFFF00"/>
                </a:solidFill>
                <a:latin typeface="Courier" charset="0"/>
                <a:ea typeface="Courier" charset="0"/>
                <a:cs typeface="Courier" charset="0"/>
                <a:sym typeface="Cabin"/>
              </a:rPr>
              <a:t>print(</a:t>
            </a:r>
            <a:r>
              <a:rPr lang="es-AR" sz="3600" b="1" u="none" strike="noStrike" cap="none" dirty="0" smtClean="0">
                <a:solidFill>
                  <a:srgbClr val="00FF00"/>
                </a:solidFill>
                <a:latin typeface="Courier" charset="0"/>
                <a:ea typeface="Courier" charset="0"/>
                <a:cs typeface="Courier" charset="0"/>
                <a:sym typeface="Cabin"/>
              </a:rPr>
              <a:t>x</a:t>
            </a:r>
            <a:r>
              <a:rPr lang="es-AR" sz="3600" b="1" dirty="0" smtClean="0">
                <a:solidFill>
                  <a:srgbClr val="FFFF00"/>
                </a:solidFill>
                <a:latin typeface="Courier" charset="0"/>
                <a:ea typeface="Courier" charset="0"/>
                <a:cs typeface="Courier" charset="0"/>
                <a:sym typeface="Cabin"/>
              </a:rPr>
              <a:t>)</a:t>
            </a:r>
            <a:endParaRPr lang="es-AR" sz="36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3600" b="1" u="none" strike="noStrike" cap="none" dirty="0" smtClean="0">
                <a:solidFill>
                  <a:srgbClr val="00FF00"/>
                </a:solidFill>
                <a:latin typeface="Courier" charset="0"/>
                <a:ea typeface="Courier" charset="0"/>
                <a:cs typeface="Courier" charset="0"/>
                <a:sym typeface="Cabin"/>
              </a:rPr>
              <a:t>x = x + 2</a:t>
            </a:r>
          </a:p>
          <a:p>
            <a:pPr lvl="0">
              <a:buClr>
                <a:srgbClr val="FFFF00"/>
              </a:buClr>
              <a:buSzPct val="25000"/>
            </a:pPr>
            <a:r>
              <a:rPr lang="es-AR" sz="3600" b="1" u="none" strike="noStrike" cap="none" dirty="0" smtClean="0">
                <a:solidFill>
                  <a:srgbClr val="FFFF00"/>
                </a:solidFill>
                <a:latin typeface="Courier" charset="0"/>
                <a:ea typeface="Courier" charset="0"/>
                <a:cs typeface="Courier" charset="0"/>
                <a:sym typeface="Cabin"/>
              </a:rPr>
              <a:t>print(</a:t>
            </a:r>
            <a:r>
              <a:rPr lang="es-AR" sz="3600" b="1" u="none" strike="noStrike" cap="none" dirty="0" smtClean="0">
                <a:solidFill>
                  <a:srgbClr val="00FF00"/>
                </a:solidFill>
                <a:latin typeface="Courier" charset="0"/>
                <a:ea typeface="Courier" charset="0"/>
                <a:cs typeface="Courier" charset="0"/>
                <a:sym typeface="Cabin"/>
              </a:rPr>
              <a:t>x</a:t>
            </a:r>
            <a:r>
              <a:rPr lang="es-AR" sz="3600" b="1" dirty="0" smtClean="0">
                <a:solidFill>
                  <a:srgbClr val="FFFF00"/>
                </a:solidFill>
                <a:latin typeface="Courier" charset="0"/>
                <a:ea typeface="Courier" charset="0"/>
                <a:cs typeface="Courier" charset="0"/>
                <a:sym typeface="Cabin"/>
              </a:rPr>
              <a:t>)</a:t>
            </a:r>
            <a:endParaRPr lang="es-AR"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092865"/>
            <a:ext cx="223871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  4</a:t>
            </a:r>
            <a:endParaRPr lang="es-AR"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5102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x = 2</a:t>
            </a:r>
          </a:p>
        </p:txBody>
      </p:sp>
      <p:sp>
        <p:nvSpPr>
          <p:cNvPr id="554" name="Shape 554"/>
          <p:cNvSpPr txBox="1"/>
          <p:nvPr/>
        </p:nvSpPr>
        <p:spPr>
          <a:xfrm>
            <a:off x="1587500" y="36151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0928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68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1596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5799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2772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936182" y="4436877"/>
            <a:ext cx="2600823" cy="72778"/>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046565"/>
            <a:ext cx="2783186" cy="606090"/>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344327" y="6829115"/>
            <a:ext cx="115673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AR" sz="3300" u="none" strike="noStrike" cap="none" dirty="0" smtClean="0">
                <a:solidFill>
                  <a:schemeClr val="lt1"/>
                </a:solidFill>
                <a:latin typeface="Arial" charset="0"/>
                <a:ea typeface="Arial" charset="0"/>
                <a:cs typeface="Arial" charset="0"/>
                <a:sym typeface="Cabin"/>
              </a:rPr>
              <a:t>Cuando se está ejecutando un programa, fluye de un paso al otro. Como programadores, configuramos los “paths” (caminos) que el programa debe seguir.</a:t>
            </a:r>
            <a:endParaRPr lang="es-AR" sz="3300" u="none" strike="noStrike" cap="none" dirty="0">
              <a:solidFill>
                <a:schemeClr val="lt1"/>
              </a:solidFill>
              <a:latin typeface="Arial" charset="0"/>
              <a:ea typeface="Arial" charset="0"/>
              <a:cs typeface="Arial" charset="0"/>
              <a:sym typeface="Cabin"/>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Pasos Condicionales</a:t>
            </a:r>
            <a:endParaRPr lang="es-AR" sz="7600" u="none" strike="noStrike" cap="none" dirty="0">
              <a:solidFill>
                <a:srgbClr val="FFFF00"/>
              </a:solidFill>
              <a:latin typeface="Arial" charset="0"/>
              <a:ea typeface="Arial" charset="0"/>
              <a:cs typeface="Arial" charset="0"/>
              <a:sym typeface="Cabin"/>
            </a:endParaRPr>
          </a:p>
        </p:txBody>
      </p:sp>
      <p:sp>
        <p:nvSpPr>
          <p:cNvPr id="568" name="Shape 568"/>
          <p:cNvSpPr txBox="1"/>
          <p:nvPr/>
        </p:nvSpPr>
        <p:spPr>
          <a:xfrm>
            <a:off x="13540902" y="3562350"/>
            <a:ext cx="3055458"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smtClean="0">
              <a:solidFill>
                <a:schemeClr val="lt1"/>
              </a:solidFill>
              <a:latin typeface="Arial" charset="0"/>
              <a:ea typeface="Arial" charset="0"/>
              <a:cs typeface="Arial" charset="0"/>
              <a:sym typeface="Cabin"/>
            </a:endParaRPr>
          </a:p>
          <a:p>
            <a:pPr lvl="0">
              <a:buClr>
                <a:srgbClr val="FF00FF"/>
              </a:buClr>
              <a:buSzPct val="25000"/>
            </a:pPr>
            <a:r>
              <a:rPr lang="es-AR" sz="3600" u="none" strike="noStrike" cap="none" dirty="0" smtClean="0">
                <a:solidFill>
                  <a:srgbClr val="FFFF00"/>
                </a:solidFill>
                <a:latin typeface="Arial" charset="0"/>
                <a:ea typeface="Arial" charset="0"/>
                <a:cs typeface="Arial" charset="0"/>
                <a:sym typeface="Cabin"/>
              </a:rPr>
              <a:t>Más </a:t>
            </a:r>
            <a:r>
              <a:rPr lang="es-AR" sz="3600" dirty="0">
                <a:solidFill>
                  <a:srgbClr val="FFFF00"/>
                </a:solidFill>
                <a:latin typeface="Arial" charset="0"/>
                <a:ea typeface="Arial" charset="0"/>
                <a:cs typeface="Arial" charset="0"/>
                <a:sym typeface="Cabin"/>
              </a:rPr>
              <a:t>pequeño </a:t>
            </a:r>
            <a:r>
              <a:rPr lang="es-AR" sz="3600" dirty="0" err="1">
                <a:solidFill>
                  <a:srgbClr val="FFFF00"/>
                </a:solidFill>
                <a:latin typeface="Arial" charset="0"/>
                <a:ea typeface="Arial" charset="0"/>
                <a:cs typeface="Arial" charset="0"/>
                <a:sym typeface="Cabin"/>
              </a:rPr>
              <a:t>Finis</a:t>
            </a:r>
            <a:endParaRPr lang="es-AR"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2800" b="1"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if</a:t>
            </a: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err="1" smtClean="0">
                <a:solidFill>
                  <a:srgbClr val="FFFF00"/>
                </a:solidFill>
                <a:latin typeface="Courier" charset="0"/>
                <a:ea typeface="Courier" charset="0"/>
                <a:cs typeface="Courier" charset="0"/>
                <a:sym typeface="Cabin"/>
              </a:rPr>
              <a:t>print</a:t>
            </a:r>
            <a:r>
              <a:rPr lang="es-AR" sz="2800" b="1" u="none" strike="noStrike" cap="none" dirty="0" smtClean="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a:t>
            </a:r>
            <a:r>
              <a:rPr lang="es-AR" sz="2800" b="1" dirty="0" smtClean="0">
                <a:solidFill>
                  <a:srgbClr val="00FF00"/>
                </a:solidFill>
                <a:latin typeface="Courier" charset="0"/>
                <a:ea typeface="Courier" charset="0"/>
                <a:cs typeface="Courier" charset="0"/>
                <a:sym typeface="Cabin"/>
              </a:rPr>
              <a:t>pequeño'</a:t>
            </a:r>
            <a:r>
              <a:rPr lang="es-AR" sz="2800" b="1" dirty="0" smtClean="0">
                <a:solidFill>
                  <a:srgbClr val="FFFF00"/>
                </a:solidFill>
                <a:latin typeface="Courier" charset="0"/>
                <a:ea typeface="Courier" charset="0"/>
                <a:cs typeface="Courier" charset="0"/>
                <a:sym typeface="Cabin"/>
              </a:rPr>
              <a:t>)</a:t>
            </a:r>
            <a:endParaRPr lang="es-AR" sz="28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if</a:t>
            </a: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err="1" smtClean="0">
                <a:solidFill>
                  <a:srgbClr val="FFFF00"/>
                </a:solidFill>
                <a:latin typeface="Courier" charset="0"/>
                <a:ea typeface="Courier" charset="0"/>
                <a:cs typeface="Courier" charset="0"/>
                <a:sym typeface="Cabin"/>
              </a:rPr>
              <a:t>print</a:t>
            </a:r>
            <a:r>
              <a:rPr lang="es-AR" sz="2800" b="1" u="none" strike="noStrike" cap="none" dirty="0" smtClean="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a:t>
            </a:r>
            <a:r>
              <a:rPr lang="es-AR" sz="2800" b="1" dirty="0" smtClean="0">
                <a:solidFill>
                  <a:srgbClr val="00FF00"/>
                </a:solidFill>
                <a:latin typeface="Courier" charset="0"/>
                <a:ea typeface="Courier" charset="0"/>
                <a:cs typeface="Courier" charset="0"/>
                <a:sym typeface="Cabin"/>
              </a:rPr>
              <a:t>grande'</a:t>
            </a:r>
            <a:r>
              <a:rPr lang="es-AR" sz="2800" b="1" dirty="0" smtClean="0">
                <a:solidFill>
                  <a:srgbClr val="FFFF00"/>
                </a:solidFill>
                <a:latin typeface="Courier" charset="0"/>
                <a:ea typeface="Courier" charset="0"/>
                <a:cs typeface="Courier" charset="0"/>
                <a:sym typeface="Cabin"/>
              </a:rPr>
              <a:t>)</a:t>
            </a:r>
            <a:endParaRPr lang="es-AR" sz="2800" b="1"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lang="es-AR" sz="2800" b="1"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s-AR" sz="2800" b="1" dirty="0" smtClean="0">
                <a:solidFill>
                  <a:srgbClr val="FFFF00"/>
                </a:solidFill>
                <a:latin typeface="Courier" charset="0"/>
                <a:ea typeface="Courier" charset="0"/>
                <a:cs typeface="Courier" charset="0"/>
                <a:sym typeface="Cabin"/>
              </a:rPr>
              <a:t>p</a:t>
            </a:r>
            <a:r>
              <a:rPr lang="es-AR" sz="2800" b="1" u="none" strike="noStrike" cap="none" dirty="0" smtClean="0">
                <a:solidFill>
                  <a:srgbClr val="FFFF00"/>
                </a:solidFill>
                <a:latin typeface="Courier" charset="0"/>
                <a:ea typeface="Courier" charset="0"/>
                <a:cs typeface="Courier" charset="0"/>
                <a:sym typeface="Cabin"/>
              </a:rPr>
              <a:t>rint(</a:t>
            </a:r>
            <a:r>
              <a:rPr lang="es-AR" sz="2800" b="1" u="none" strike="noStrike" cap="none" dirty="0" smtClean="0">
                <a:solidFill>
                  <a:srgbClr val="00FF00"/>
                </a:solidFill>
                <a:latin typeface="Courier" charset="0"/>
                <a:ea typeface="Courier" charset="0"/>
                <a:cs typeface="Courier" charset="0"/>
                <a:sym typeface="Cabin"/>
              </a:rPr>
              <a:t>'Finis'</a:t>
            </a:r>
            <a:r>
              <a:rPr lang="es-AR" sz="2800" b="1" dirty="0" smtClean="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364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190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0794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2970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113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600" u="none" strike="noStrike" cap="none" dirty="0" smtClean="0">
                <a:solidFill>
                  <a:schemeClr val="lt1"/>
                </a:solidFill>
                <a:latin typeface="Arial" charset="0"/>
                <a:ea typeface="Arial" charset="0"/>
                <a:cs typeface="Arial" charset="0"/>
                <a:sym typeface="Cabin"/>
              </a:rPr>
              <a:t>print(</a:t>
            </a:r>
            <a:r>
              <a:rPr lang="en-US" sz="2600" dirty="0">
                <a:solidFill>
                  <a:schemeClr val="lt1"/>
                </a:solidFill>
                <a:latin typeface="Arial" charset="0"/>
                <a:ea typeface="Arial" charset="0"/>
                <a:cs typeface="Arial" charset="0"/>
                <a:sym typeface="Cabin"/>
              </a:rPr>
              <a:t>'</a:t>
            </a:r>
            <a:r>
              <a:rPr lang="en-US" sz="2600" dirty="0" err="1">
                <a:solidFill>
                  <a:schemeClr val="lt1"/>
                </a:solidFill>
                <a:latin typeface="Arial" charset="0"/>
                <a:ea typeface="Arial" charset="0"/>
                <a:cs typeface="Arial" charset="0"/>
                <a:sym typeface="Cabin"/>
              </a:rPr>
              <a:t>Más</a:t>
            </a:r>
            <a:r>
              <a:rPr lang="en-US" sz="2600" dirty="0">
                <a:solidFill>
                  <a:schemeClr val="lt1"/>
                </a:solidFill>
                <a:latin typeface="Arial" charset="0"/>
                <a:ea typeface="Arial" charset="0"/>
                <a:cs typeface="Arial" charset="0"/>
                <a:sym typeface="Cabin"/>
              </a:rPr>
              <a:t> </a:t>
            </a:r>
            <a:r>
              <a:rPr lang="en-US" sz="2600" dirty="0" err="1" smtClean="0">
                <a:solidFill>
                  <a:schemeClr val="lt1"/>
                </a:solidFill>
                <a:latin typeface="Arial" charset="0"/>
                <a:ea typeface="Arial" charset="0"/>
                <a:cs typeface="Arial" charset="0"/>
                <a:sym typeface="Cabin"/>
              </a:rPr>
              <a:t>pequeño</a:t>
            </a:r>
            <a:r>
              <a:rPr lang="en-US" sz="2600" dirty="0" smtClean="0">
                <a:solidFill>
                  <a:schemeClr val="lt1"/>
                </a:solidFill>
                <a:latin typeface="Arial" charset="0"/>
                <a:ea typeface="Arial" charset="0"/>
                <a:cs typeface="Arial" charset="0"/>
                <a:sym typeface="Cabin"/>
              </a:rPr>
              <a:t>')</a:t>
            </a:r>
            <a:endParaRPr lang="en-US" sz="26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080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080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463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3781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226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402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545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600" u="none" strike="noStrike" cap="none" dirty="0" smtClean="0">
                <a:solidFill>
                  <a:schemeClr val="lt1"/>
                </a:solidFill>
                <a:latin typeface="Arial" charset="0"/>
                <a:ea typeface="Arial" charset="0"/>
                <a:cs typeface="Arial" charset="0"/>
                <a:sym typeface="Cabin"/>
              </a:rPr>
              <a:t>print(</a:t>
            </a:r>
            <a:r>
              <a:rPr lang="en-US" sz="2600" dirty="0">
                <a:solidFill>
                  <a:schemeClr val="lt1"/>
                </a:solidFill>
                <a:latin typeface="Arial" charset="0"/>
                <a:ea typeface="Arial" charset="0"/>
                <a:cs typeface="Arial" charset="0"/>
                <a:sym typeface="Cabin"/>
              </a:rPr>
              <a:t>'</a:t>
            </a:r>
            <a:r>
              <a:rPr lang="en-US" sz="2600" dirty="0" err="1">
                <a:solidFill>
                  <a:schemeClr val="lt1"/>
                </a:solidFill>
                <a:latin typeface="Arial" charset="0"/>
                <a:ea typeface="Arial" charset="0"/>
                <a:cs typeface="Arial" charset="0"/>
                <a:sym typeface="Cabin"/>
              </a:rPr>
              <a:t>Más</a:t>
            </a:r>
            <a:r>
              <a:rPr lang="en-US" sz="2600" dirty="0">
                <a:solidFill>
                  <a:schemeClr val="lt1"/>
                </a:solidFill>
                <a:latin typeface="Arial" charset="0"/>
                <a:ea typeface="Arial" charset="0"/>
                <a:cs typeface="Arial" charset="0"/>
                <a:sym typeface="Cabin"/>
              </a:rPr>
              <a:t> </a:t>
            </a:r>
            <a:r>
              <a:rPr lang="en-US" sz="2600" dirty="0" err="1" smtClean="0">
                <a:solidFill>
                  <a:schemeClr val="lt1"/>
                </a:solidFill>
                <a:latin typeface="Arial" charset="0"/>
                <a:ea typeface="Arial" charset="0"/>
                <a:cs typeface="Arial" charset="0"/>
                <a:sym typeface="Cabin"/>
              </a:rPr>
              <a:t>grande</a:t>
            </a:r>
            <a:r>
              <a:rPr lang="en-US" sz="2600" dirty="0" smtClean="0">
                <a:solidFill>
                  <a:schemeClr val="lt1"/>
                </a:solidFill>
                <a:latin typeface="Arial" charset="0"/>
                <a:ea typeface="Arial" charset="0"/>
                <a:cs typeface="Arial" charset="0"/>
                <a:sym typeface="Cabin"/>
              </a:rPr>
              <a:t>')</a:t>
            </a:r>
            <a:endParaRPr lang="en-US" sz="26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512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512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7895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213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166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0667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smtClean="0">
                <a:solidFill>
                  <a:srgbClr val="FFFFFF"/>
                </a:solidFill>
                <a:latin typeface="Arial" charset="0"/>
                <a:ea typeface="Arial" charset="0"/>
                <a:cs typeface="Arial" charset="0"/>
                <a:sym typeface="Cabin"/>
              </a:rPr>
              <a:t>Sí</a:t>
            </a:r>
            <a:endParaRPr lang="es-AR" sz="3000" u="none" strike="noStrike" cap="none" dirty="0">
              <a:solidFill>
                <a:srgbClr val="FFFFFF"/>
              </a:solidFill>
              <a:latin typeface="Arial" charset="0"/>
              <a:ea typeface="Arial" charset="0"/>
              <a:cs typeface="Arial" charset="0"/>
              <a:sym typeface="Cabin"/>
            </a:endParaRP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dirty="0"/>
          </a:p>
        </p:txBody>
      </p:sp>
      <p:sp>
        <p:nvSpPr>
          <p:cNvPr id="591" name="Shape 591"/>
          <p:cNvSpPr txBox="1"/>
          <p:nvPr/>
        </p:nvSpPr>
        <p:spPr>
          <a:xfrm>
            <a:off x="1438137" y="5902719"/>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sp>
        <p:nvSpPr>
          <p:cNvPr id="27" name="Shape 589"/>
          <p:cNvSpPr txBox="1"/>
          <p:nvPr/>
        </p:nvSpPr>
        <p:spPr>
          <a:xfrm>
            <a:off x="4350265" y="4844128"/>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smtClean="0">
                <a:solidFill>
                  <a:srgbClr val="FFFFFF"/>
                </a:solidFill>
                <a:latin typeface="Arial" charset="0"/>
                <a:ea typeface="Arial" charset="0"/>
                <a:cs typeface="Arial" charset="0"/>
                <a:sym typeface="Cabin"/>
              </a:rPr>
              <a:t>Sí</a:t>
            </a:r>
            <a:endParaRPr lang="es-AR" sz="3000" u="none" strike="noStrike" cap="none" dirty="0">
              <a:solidFill>
                <a:srgbClr val="FFFFFF"/>
              </a:solidFill>
              <a:latin typeface="Arial" charset="0"/>
              <a:ea typeface="Arial" charset="0"/>
              <a:cs typeface="Arial" charset="0"/>
              <a:sym typeface="Cabin"/>
            </a:endParaRPr>
          </a:p>
        </p:txBody>
      </p:sp>
      <p:sp>
        <p:nvSpPr>
          <p:cNvPr id="28" name="Shape 591"/>
          <p:cNvSpPr txBox="1"/>
          <p:nvPr/>
        </p:nvSpPr>
        <p:spPr>
          <a:xfrm>
            <a:off x="1395089" y="3104079"/>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Pasos Repetidos</a:t>
            </a:r>
            <a:endParaRPr lang="es-AR" sz="7600" u="none" strike="noStrike" cap="none" dirty="0">
              <a:solidFill>
                <a:srgbClr val="FFFF00"/>
              </a:solidFill>
              <a:latin typeface="Arial" charset="0"/>
              <a:ea typeface="Arial" charset="0"/>
              <a:cs typeface="Arial" charset="0"/>
              <a:sym typeface="Cabin"/>
            </a:endParaRPr>
          </a:p>
        </p:txBody>
      </p:sp>
      <p:sp>
        <p:nvSpPr>
          <p:cNvPr id="597" name="Shape 597"/>
          <p:cNvSpPr txBox="1"/>
          <p:nvPr/>
        </p:nvSpPr>
        <p:spPr>
          <a:xfrm>
            <a:off x="13337271" y="2406332"/>
            <a:ext cx="2406364"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smtClean="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a:t>
            </a:r>
            <a:r>
              <a:rPr lang="es-AR" sz="3600" u="none" strike="noStrike" cap="none" dirty="0" err="1" smtClean="0">
                <a:solidFill>
                  <a:srgbClr val="FFFF00"/>
                </a:solidFill>
                <a:latin typeface="Arial" charset="0"/>
                <a:ea typeface="Arial" charset="0"/>
                <a:cs typeface="Arial" charset="0"/>
                <a:sym typeface="Cabin"/>
              </a:rPr>
              <a:t>Blastoff</a:t>
            </a:r>
            <a:r>
              <a:rPr lang="es-AR" sz="3600" u="none" strike="noStrike" cap="none" dirty="0" smtClean="0">
                <a:solidFill>
                  <a:srgbClr val="FFFF00"/>
                </a:solidFill>
                <a:latin typeface="Arial" charset="0"/>
                <a:ea typeface="Arial" charset="0"/>
                <a:cs typeface="Arial" charset="0"/>
                <a:sym typeface="Cabin"/>
              </a:rPr>
              <a:t>!</a:t>
            </a:r>
            <a:endParaRPr lang="es-AR" sz="3600" u="none" strike="noStrike" cap="none" dirty="0">
              <a:solidFill>
                <a:srgbClr val="FFFF00"/>
              </a:solidFill>
              <a:latin typeface="Arial" charset="0"/>
              <a:ea typeface="Arial" charset="0"/>
              <a:cs typeface="Arial" charset="0"/>
              <a:sym typeface="Cabin"/>
            </a:endParaRP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s-AR" sz="2800" b="1" u="none" strike="noStrike" cap="none" dirty="0" smtClean="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while</a:t>
            </a:r>
            <a:r>
              <a:rPr lang="es-AR" sz="2800" b="1" u="none" strike="noStrike" cap="none" dirty="0" smtClean="0">
                <a:solidFill>
                  <a:srgbClr val="00FF00"/>
                </a:solidFill>
                <a:latin typeface="Courier" charset="0"/>
                <a:ea typeface="Courier" charset="0"/>
                <a:cs typeface="Courier" charset="0"/>
                <a:sym typeface="Cabin"/>
              </a:rPr>
              <a:t> n &gt; 0</a:t>
            </a:r>
            <a:r>
              <a:rPr lang="es-AR" sz="2800" b="1" u="none" strike="noStrike" cap="none" dirty="0" smtClean="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    print(</a:t>
            </a:r>
            <a:r>
              <a:rPr lang="es-AR" sz="2800" b="1" u="none" strike="noStrike" cap="none" dirty="0" smtClean="0">
                <a:solidFill>
                  <a:srgbClr val="00FF00"/>
                </a:solidFill>
                <a:latin typeface="Courier" charset="0"/>
                <a:ea typeface="Courier" charset="0"/>
                <a:cs typeface="Courier" charset="0"/>
                <a:sym typeface="Cabin"/>
              </a:rPr>
              <a:t>n</a:t>
            </a:r>
            <a:r>
              <a:rPr lang="es-AR" sz="2800" b="1" u="none" strike="noStrike" cap="none" dirty="0" smtClean="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    </a:t>
            </a:r>
            <a:r>
              <a:rPr lang="es-AR" sz="2800" b="1" u="none" strike="noStrike" cap="none" dirty="0" smtClean="0">
                <a:solidFill>
                  <a:srgbClr val="00FF00"/>
                </a:solidFill>
                <a:latin typeface="Courier" charset="0"/>
                <a:ea typeface="Courier" charset="0"/>
                <a:cs typeface="Courier" charset="0"/>
                <a:sym typeface="Cabin"/>
              </a:rPr>
              <a:t>n = n – 1</a:t>
            </a:r>
          </a:p>
          <a:p>
            <a:pPr lvl="0">
              <a:buClr>
                <a:srgbClr val="FFFF00"/>
              </a:buClr>
              <a:buSzPct val="25000"/>
            </a:pPr>
            <a:r>
              <a:rPr lang="es-AR" sz="2800" b="1" dirty="0" err="1" smtClean="0">
                <a:solidFill>
                  <a:srgbClr val="FFFF00"/>
                </a:solidFill>
                <a:latin typeface="Courier" charset="0"/>
                <a:ea typeface="Courier" charset="0"/>
                <a:cs typeface="Courier" charset="0"/>
                <a:sym typeface="Cabin"/>
              </a:rPr>
              <a:t>p</a:t>
            </a:r>
            <a:r>
              <a:rPr lang="es-AR" sz="2800" b="1" u="none" strike="noStrike" cap="none" dirty="0" err="1" smtClean="0">
                <a:solidFill>
                  <a:srgbClr val="FFFF00"/>
                </a:solidFill>
                <a:latin typeface="Courier" charset="0"/>
                <a:ea typeface="Courier" charset="0"/>
                <a:cs typeface="Courier" charset="0"/>
                <a:sym typeface="Cabin"/>
              </a:rPr>
              <a:t>rint</a:t>
            </a:r>
            <a:r>
              <a:rPr lang="es-AR" sz="2800" b="1" u="none" strike="noStrike" cap="none" dirty="0" smtClean="0">
                <a:solidFill>
                  <a:srgbClr val="FFFF00"/>
                </a:solidFill>
                <a:latin typeface="Courier" charset="0"/>
                <a:ea typeface="Courier" charset="0"/>
                <a:cs typeface="Courier" charset="0"/>
                <a:sym typeface="Cabin"/>
              </a:rPr>
              <a:t>(</a:t>
            </a:r>
            <a:r>
              <a:rPr lang="es-AR" sz="2800" b="1" u="none" strike="noStrike" cap="none" dirty="0" smtClean="0">
                <a:solidFill>
                  <a:srgbClr val="00FF00"/>
                </a:solidFill>
                <a:latin typeface="Courier" charset="0"/>
                <a:ea typeface="Courier" charset="0"/>
                <a:cs typeface="Courier" charset="0"/>
                <a:sym typeface="Cabin"/>
              </a:rPr>
              <a:t>‘</a:t>
            </a:r>
            <a:r>
              <a:rPr lang="es-AR" sz="2800" b="1" u="none" strike="noStrike" cap="none" dirty="0" err="1" smtClean="0">
                <a:solidFill>
                  <a:srgbClr val="00FF00"/>
                </a:solidFill>
                <a:latin typeface="Courier" charset="0"/>
                <a:ea typeface="Courier" charset="0"/>
                <a:cs typeface="Courier" charset="0"/>
                <a:sym typeface="Cabin"/>
              </a:rPr>
              <a:t>Blastoff</a:t>
            </a:r>
            <a:r>
              <a:rPr lang="es-AR" sz="2800" b="1" dirty="0" smtClean="0">
                <a:solidFill>
                  <a:srgbClr val="00FF00"/>
                </a:solidFill>
                <a:latin typeface="Courier" charset="0"/>
                <a:ea typeface="Courier" charset="0"/>
                <a:cs typeface="Courier" charset="0"/>
                <a:sym typeface="Cabin"/>
              </a:rPr>
              <a:t>'</a:t>
            </a:r>
            <a:r>
              <a:rPr lang="es-AR" sz="2800" b="1" u="none" strike="noStrike" cap="none" dirty="0" smtClean="0">
                <a:solidFill>
                  <a:srgbClr val="FFFF00"/>
                </a:solidFill>
                <a:latin typeface="Courier" charset="0"/>
                <a:ea typeface="Courier" charset="0"/>
                <a:cs typeface="Courier" charset="0"/>
                <a:sym typeface="Cabin"/>
              </a:rPr>
              <a:t>)</a:t>
            </a:r>
            <a:endParaRPr lang="es-AR"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0035" y="19340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14099" y="24943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28560" y="37643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1598" y="31230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16136" y="31230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16148" y="57456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44435" y="60487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58499" y="31388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31735" y="65267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55324" y="31103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75961" y="65440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Los bucles (pasos repetidos) tienen </a:t>
            </a:r>
            <a:r>
              <a:rPr lang="es-AR" sz="3200" u="none" strike="noStrike" cap="none" dirty="0" smtClean="0">
                <a:solidFill>
                  <a:srgbClr val="00FF00"/>
                </a:solidFill>
                <a:latin typeface="Arial" charset="0"/>
                <a:ea typeface="Arial" charset="0"/>
                <a:cs typeface="Arial" charset="0"/>
                <a:sym typeface="Cabin"/>
              </a:rPr>
              <a:t>variables de iteración</a:t>
            </a:r>
            <a:r>
              <a:rPr lang="es-AR" sz="3200" u="none" strike="noStrike" cap="none" dirty="0" smtClean="0">
                <a:solidFill>
                  <a:srgbClr val="FF0000"/>
                </a:solidFill>
                <a:latin typeface="Arial" charset="0"/>
                <a:ea typeface="Arial" charset="0"/>
                <a:cs typeface="Arial" charset="0"/>
                <a:sym typeface="Cabin"/>
              </a:rPr>
              <a:t> </a:t>
            </a:r>
            <a:r>
              <a:rPr lang="es-AR" sz="3200" u="none" strike="noStrike" cap="none" dirty="0" smtClean="0">
                <a:solidFill>
                  <a:schemeClr val="lt1"/>
                </a:solidFill>
                <a:latin typeface="Arial" charset="0"/>
                <a:ea typeface="Arial" charset="0"/>
                <a:cs typeface="Arial" charset="0"/>
                <a:sym typeface="Cabin"/>
              </a:rPr>
              <a:t>que cambian cada vez </a:t>
            </a:r>
            <a:r>
              <a:rPr lang="es-AR" sz="3200" dirty="0" smtClean="0">
                <a:solidFill>
                  <a:schemeClr val="lt1"/>
                </a:solidFill>
                <a:latin typeface="Arial" charset="0"/>
                <a:ea typeface="Arial" charset="0"/>
                <a:cs typeface="Arial" charset="0"/>
                <a:sym typeface="Cabin"/>
              </a:rPr>
              <a:t>a través del</a:t>
            </a:r>
            <a:r>
              <a:rPr lang="es-AR" sz="3200" u="none" strike="noStrike" cap="none" dirty="0" smtClean="0">
                <a:solidFill>
                  <a:schemeClr val="lt1"/>
                </a:solidFill>
                <a:latin typeface="Arial" charset="0"/>
                <a:ea typeface="Arial" charset="0"/>
                <a:cs typeface="Arial" charset="0"/>
                <a:sym typeface="Cabin"/>
              </a:rPr>
              <a:t> bucle</a:t>
            </a:r>
            <a:r>
              <a:rPr lang="es-AR" sz="3200" u="none" strike="noStrike" cap="none" dirty="0" smtClean="0">
                <a:solidFill>
                  <a:schemeClr val="bg1"/>
                </a:solidFill>
                <a:latin typeface="Arial" charset="0"/>
                <a:ea typeface="Arial" charset="0"/>
                <a:cs typeface="Arial" charset="0"/>
                <a:sym typeface="Cabin"/>
              </a:rPr>
              <a:t>.</a:t>
            </a:r>
            <a:endParaRPr lang="es-AR" sz="3200" u="none" strike="noStrike" cap="none" dirty="0">
              <a:solidFill>
                <a:schemeClr val="bg1"/>
              </a:solidFill>
              <a:latin typeface="Arial" charset="0"/>
              <a:ea typeface="Arial" charset="0"/>
              <a:cs typeface="Arial" charset="0"/>
              <a:sym typeface="Cabin"/>
            </a:endParaRPr>
          </a:p>
        </p:txBody>
      </p:sp>
      <p:sp>
        <p:nvSpPr>
          <p:cNvPr id="614" name="Shape 614"/>
          <p:cNvSpPr txBox="1"/>
          <p:nvPr/>
        </p:nvSpPr>
        <p:spPr>
          <a:xfrm>
            <a:off x="534624" y="23800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FFFF"/>
                </a:solidFill>
                <a:latin typeface="Arial" charset="0"/>
                <a:ea typeface="Arial" charset="0"/>
                <a:cs typeface="Arial" charset="0"/>
                <a:sym typeface="Cabin"/>
              </a:rPr>
              <a:t>No</a:t>
            </a:r>
          </a:p>
        </p:txBody>
      </p:sp>
      <p:sp>
        <p:nvSpPr>
          <p:cNvPr id="615" name="Shape 615"/>
          <p:cNvSpPr txBox="1"/>
          <p:nvPr/>
        </p:nvSpPr>
        <p:spPr>
          <a:xfrm>
            <a:off x="1329965" y="71425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r>
              <a:rPr lang="en-US" sz="3500" dirty="0" smtClean="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1010" y="23800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rgbClr val="FFFFFF"/>
                </a:solidFill>
                <a:latin typeface="Arial" charset="0"/>
                <a:ea typeface="Arial" charset="0"/>
                <a:cs typeface="Arial" charset="0"/>
                <a:sym typeface="Cabin"/>
              </a:rPr>
              <a:t>Sí</a:t>
            </a:r>
            <a:endParaRPr lang="es-AR" sz="3600" u="none" strike="noStrike" cap="none" dirty="0">
              <a:solidFill>
                <a:srgbClr val="FFFFFF"/>
              </a:solidFill>
              <a:latin typeface="Arial" charset="0"/>
              <a:ea typeface="Arial" charset="0"/>
              <a:cs typeface="Arial" charset="0"/>
              <a:sym typeface="Cabin"/>
            </a:endParaRPr>
          </a:p>
        </p:txBody>
      </p:sp>
      <p:sp>
        <p:nvSpPr>
          <p:cNvPr id="617" name="Shape 617"/>
          <p:cNvSpPr txBox="1"/>
          <p:nvPr/>
        </p:nvSpPr>
        <p:spPr>
          <a:xfrm>
            <a:off x="1388699" y="11989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618" name="Shape 618"/>
          <p:cNvSpPr txBox="1"/>
          <p:nvPr/>
        </p:nvSpPr>
        <p:spPr>
          <a:xfrm>
            <a:off x="3573099" y="37770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0399" y="4996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dirty="0">
                <a:solidFill>
                  <a:schemeClr val="lt1"/>
                </a:solidFill>
                <a:latin typeface="Arial" charset="0"/>
                <a:ea typeface="Arial" charset="0"/>
                <a:cs typeface="Arial" charset="0"/>
                <a:sym typeface="Cabin"/>
              </a:rPr>
              <a:t> </a:t>
            </a:r>
            <a:r>
              <a:rPr lang="en-US" sz="3500" u="none" strike="noStrike" cap="none" dirty="0">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03048" y="4526466"/>
            <a:ext cx="30600" cy="473700"/>
          </a:xfrm>
          <a:prstGeom prst="straightConnector1">
            <a:avLst/>
          </a:prstGeom>
          <a:noFill/>
          <a:ln w="76200" cap="rnd" cmpd="sng">
            <a:solidFill>
              <a:srgbClr val="00FFFF"/>
            </a:solidFill>
            <a:prstDash val="solid"/>
            <a:miter/>
            <a:headEnd type="stealth" w="med" len="med"/>
            <a:tailEnd type="none" w="med" len="med"/>
          </a:ln>
        </p:spPr>
      </p:cxn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s-ES" sz="2800" b="1" dirty="0" err="1" smtClean="0">
                <a:solidFill>
                  <a:srgbClr val="FFFF00"/>
                </a:solidFill>
                <a:latin typeface="Courier New"/>
                <a:ea typeface="Courier New"/>
                <a:cs typeface="Courier New"/>
                <a:sym typeface="Courier New"/>
              </a:rPr>
              <a:t>name</a:t>
            </a:r>
            <a:r>
              <a:rPr lang="es-ES" sz="2800" b="1" dirty="0" smtClean="0">
                <a:solidFill>
                  <a:srgbClr val="FFFF00"/>
                </a:solidFill>
                <a:latin typeface="Courier New"/>
                <a:ea typeface="Courier New"/>
                <a:cs typeface="Courier New"/>
                <a:sym typeface="Courier New"/>
              </a:rPr>
              <a:t> = input('Ingresar archivo:')</a:t>
            </a:r>
          </a:p>
          <a:p>
            <a:pPr lvl="0">
              <a:buClr>
                <a:srgbClr val="00FF00"/>
              </a:buClr>
              <a:buSzPct val="25000"/>
            </a:pPr>
            <a:r>
              <a:rPr lang="es-ES" sz="2800" b="1" dirty="0" err="1" smtClean="0">
                <a:solidFill>
                  <a:srgbClr val="FFFF00"/>
                </a:solidFill>
                <a:latin typeface="Courier New"/>
                <a:ea typeface="Courier New"/>
                <a:cs typeface="Courier New"/>
                <a:sym typeface="Courier New"/>
              </a:rPr>
              <a:t>handle</a:t>
            </a:r>
            <a:r>
              <a:rPr lang="es-ES" sz="2800" b="1" dirty="0" smtClean="0">
                <a:solidFill>
                  <a:srgbClr val="FFFF00"/>
                </a:solidFill>
                <a:latin typeface="Courier New"/>
                <a:ea typeface="Courier New"/>
                <a:cs typeface="Courier New"/>
                <a:sym typeface="Courier New"/>
              </a:rPr>
              <a:t> = open(nombre)</a:t>
            </a:r>
          </a:p>
          <a:p>
            <a:pPr lvl="0" algn="ct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smtClean="0">
                <a:solidFill>
                  <a:srgbClr val="FFFF00"/>
                </a:solidFill>
                <a:latin typeface="Courier New"/>
                <a:ea typeface="Courier New"/>
                <a:cs typeface="Courier New"/>
                <a:sym typeface="Courier New"/>
              </a:rPr>
              <a:t>conteos = </a:t>
            </a:r>
            <a:r>
              <a:rPr lang="es-ES" sz="2800" b="1" dirty="0" err="1" smtClean="0">
                <a:solidFill>
                  <a:srgbClr val="FFFF00"/>
                </a:solidFill>
                <a:latin typeface="Courier New"/>
                <a:ea typeface="Courier New"/>
                <a:cs typeface="Courier New"/>
                <a:sym typeface="Courier New"/>
              </a:rPr>
              <a:t>dict</a:t>
            </a:r>
            <a:r>
              <a:rPr lang="es-ES" sz="2800" b="1" dirty="0" smtClean="0">
                <a:solidFill>
                  <a:srgbClr val="FFFF00"/>
                </a:solidFill>
                <a:latin typeface="Courier New"/>
                <a:ea typeface="Courier New"/>
                <a:cs typeface="Courier New"/>
                <a:sym typeface="Courier New"/>
              </a:rPr>
              <a:t>()</a:t>
            </a:r>
          </a:p>
          <a:p>
            <a:pPr lvl="0">
              <a:buClr>
                <a:srgbClr val="00FF00"/>
              </a:buClr>
              <a:buSzPct val="25000"/>
            </a:pPr>
            <a:r>
              <a:rPr lang="es-ES" sz="2800" b="1" dirty="0" smtClean="0">
                <a:solidFill>
                  <a:srgbClr val="00FA00"/>
                </a:solidFill>
                <a:latin typeface="Courier New"/>
                <a:ea typeface="Courier New"/>
                <a:cs typeface="Courier New"/>
                <a:sym typeface="Courier New"/>
              </a:rPr>
              <a:t>   </a:t>
            </a:r>
            <a:r>
              <a:rPr lang="es-ES" sz="2800" b="1" dirty="0" err="1" smtClean="0">
                <a:solidFill>
                  <a:srgbClr val="00FA00"/>
                </a:solidFill>
                <a:latin typeface="Courier New"/>
                <a:ea typeface="Courier New"/>
                <a:cs typeface="Courier New"/>
                <a:sym typeface="Courier New"/>
              </a:rPr>
              <a:t>for</a:t>
            </a:r>
            <a:r>
              <a:rPr lang="es-ES" sz="2800" b="1" dirty="0" smtClean="0">
                <a:solidFill>
                  <a:srgbClr val="00FA00"/>
                </a:solidFill>
                <a:latin typeface="Courier New"/>
                <a:ea typeface="Courier New"/>
                <a:cs typeface="Courier New"/>
                <a:sym typeface="Courier New"/>
              </a:rPr>
              <a:t> línea in </a:t>
            </a:r>
            <a:r>
              <a:rPr lang="es-ES" sz="2800" b="1" dirty="0" err="1" smtClean="0">
                <a:solidFill>
                  <a:srgbClr val="00FA00"/>
                </a:solidFill>
                <a:latin typeface="Courier New"/>
                <a:ea typeface="Courier New"/>
                <a:cs typeface="Courier New"/>
                <a:sym typeface="Courier New"/>
              </a:rPr>
              <a:t>handle</a:t>
            </a:r>
            <a:r>
              <a:rPr lang="es-ES" sz="2800" b="1" dirty="0" smtClean="0">
                <a:solidFill>
                  <a:srgbClr val="00FA00"/>
                </a:solidFill>
                <a:latin typeface="Courier New"/>
                <a:ea typeface="Courier New"/>
                <a:cs typeface="Courier New"/>
                <a:sym typeface="Courier New"/>
              </a:rPr>
              <a:t>:</a:t>
            </a:r>
          </a:p>
          <a:p>
            <a:pPr lvl="0">
              <a:buClr>
                <a:srgbClr val="00FF00"/>
              </a:buClr>
              <a:buSzPct val="25000"/>
            </a:pPr>
            <a:r>
              <a:rPr lang="es-ES" sz="2800" b="1" dirty="0" smtClean="0">
                <a:solidFill>
                  <a:srgbClr val="00FA00"/>
                </a:solidFill>
                <a:latin typeface="Courier New"/>
                <a:ea typeface="Courier New"/>
                <a:cs typeface="Courier New"/>
                <a:sym typeface="Courier New"/>
              </a:rPr>
              <a:t>    </a:t>
            </a:r>
            <a:r>
              <a:rPr lang="es-ES" sz="2800" b="1" dirty="0" smtClean="0">
                <a:solidFill>
                  <a:srgbClr val="00FA00"/>
                </a:solidFill>
                <a:latin typeface="Courier New"/>
                <a:ea typeface="Courier New"/>
                <a:cs typeface="Courier New"/>
                <a:sym typeface="Courier New"/>
              </a:rPr>
              <a:t>palabras = </a:t>
            </a:r>
            <a:r>
              <a:rPr lang="es-ES" sz="2800" b="1" dirty="0" err="1" smtClean="0">
                <a:solidFill>
                  <a:srgbClr val="00FA00"/>
                </a:solidFill>
                <a:latin typeface="Courier New"/>
                <a:ea typeface="Courier New"/>
                <a:cs typeface="Courier New"/>
                <a:sym typeface="Courier New"/>
              </a:rPr>
              <a:t>line.split</a:t>
            </a:r>
            <a:r>
              <a:rPr lang="es-ES" sz="2800" b="1" dirty="0" smtClean="0">
                <a:solidFill>
                  <a:srgbClr val="00FA00"/>
                </a:solidFill>
                <a:latin typeface="Courier New"/>
                <a:ea typeface="Courier New"/>
                <a:cs typeface="Courier New"/>
                <a:sym typeface="Courier New"/>
              </a:rPr>
              <a:t>()</a:t>
            </a:r>
          </a:p>
          <a:p>
            <a:pPr lvl="0">
              <a:buClr>
                <a:srgbClr val="00FF00"/>
              </a:buClr>
              <a:buSzPct val="25000"/>
            </a:pPr>
            <a:r>
              <a:rPr lang="es-ES" sz="2800" b="1" dirty="0" smtClean="0">
                <a:solidFill>
                  <a:srgbClr val="00FA00"/>
                </a:solidFill>
                <a:latin typeface="Courier New"/>
                <a:ea typeface="Courier New"/>
                <a:cs typeface="Courier New"/>
                <a:sym typeface="Courier New"/>
              </a:rPr>
              <a:t>    </a:t>
            </a:r>
            <a:r>
              <a:rPr lang="es-ES" sz="2800" b="1" dirty="0" err="1" smtClean="0">
                <a:solidFill>
                  <a:srgbClr val="00FA00"/>
                </a:solidFill>
                <a:latin typeface="Courier New"/>
                <a:ea typeface="Courier New"/>
                <a:cs typeface="Courier New"/>
                <a:sym typeface="Courier New"/>
              </a:rPr>
              <a:t>for</a:t>
            </a:r>
            <a:r>
              <a:rPr lang="es-ES" sz="2800" b="1" dirty="0" smtClean="0">
                <a:solidFill>
                  <a:srgbClr val="00FA00"/>
                </a:solidFill>
                <a:latin typeface="Courier New"/>
                <a:ea typeface="Courier New"/>
                <a:cs typeface="Courier New"/>
                <a:sym typeface="Courier New"/>
              </a:rPr>
              <a:t> palabra in palabras:</a:t>
            </a:r>
          </a:p>
          <a:p>
            <a:pPr lvl="0">
              <a:buClr>
                <a:srgbClr val="00FF00"/>
              </a:buClr>
              <a:buSzPct val="25000"/>
            </a:pPr>
            <a:r>
              <a:rPr lang="es-ES" sz="2800" b="1" dirty="0" smtClean="0">
                <a:solidFill>
                  <a:srgbClr val="00FA00"/>
                </a:solidFill>
                <a:latin typeface="Courier New"/>
                <a:ea typeface="Courier New"/>
                <a:cs typeface="Courier New"/>
                <a:sym typeface="Courier New"/>
              </a:rPr>
              <a:t>        conteos[palabra] = </a:t>
            </a:r>
            <a:r>
              <a:rPr lang="es-ES" sz="2800" b="1" dirty="0" err="1" smtClean="0">
                <a:solidFill>
                  <a:srgbClr val="00FA00"/>
                </a:solidFill>
                <a:latin typeface="Courier New"/>
                <a:ea typeface="Courier New"/>
                <a:cs typeface="Courier New"/>
                <a:sym typeface="Courier New"/>
              </a:rPr>
              <a:t>counts.get</a:t>
            </a:r>
            <a:r>
              <a:rPr lang="es-ES" sz="2800" b="1" dirty="0" smtClean="0">
                <a:solidFill>
                  <a:srgbClr val="00FA00"/>
                </a:solidFill>
                <a:latin typeface="Courier New"/>
                <a:ea typeface="Courier New"/>
                <a:cs typeface="Courier New"/>
                <a:sym typeface="Courier New"/>
              </a:rPr>
              <a:t>(palabra,0) + 1</a:t>
            </a: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FFFF00"/>
                </a:solidFill>
                <a:latin typeface="Courier New"/>
                <a:ea typeface="Courier New"/>
                <a:cs typeface="Courier New"/>
                <a:sym typeface="Courier New"/>
              </a:rPr>
              <a:t>bigcount</a:t>
            </a:r>
            <a:r>
              <a:rPr lang="es-ES" sz="2800" b="1" dirty="0" smtClean="0">
                <a:solidFill>
                  <a:srgbClr val="FFFF00"/>
                </a:solidFill>
                <a:latin typeface="Courier New"/>
                <a:ea typeface="Courier New"/>
                <a:cs typeface="Courier New"/>
                <a:sym typeface="Courier New"/>
              </a:rPr>
              <a:t> = Ninguno</a:t>
            </a:r>
          </a:p>
          <a:p>
            <a:pPr lvl="0">
              <a:buClr>
                <a:srgbClr val="00FF00"/>
              </a:buClr>
              <a:buSzPct val="25000"/>
            </a:pPr>
            <a:r>
              <a:rPr lang="es-ES" sz="2800" b="1" dirty="0" err="1" smtClean="0">
                <a:solidFill>
                  <a:srgbClr val="FFFF00"/>
                </a:solidFill>
                <a:latin typeface="Courier New"/>
                <a:ea typeface="Courier New"/>
                <a:cs typeface="Courier New"/>
                <a:sym typeface="Courier New"/>
              </a:rPr>
              <a:t>bigword</a:t>
            </a:r>
            <a:r>
              <a:rPr lang="es-ES" sz="2800" b="1" dirty="0" smtClean="0">
                <a:solidFill>
                  <a:srgbClr val="FFFF00"/>
                </a:solidFill>
                <a:latin typeface="Courier New"/>
                <a:ea typeface="Courier New"/>
                <a:cs typeface="Courier New"/>
                <a:sym typeface="Courier New"/>
              </a:rPr>
              <a:t> = Ninguna</a:t>
            </a:r>
          </a:p>
          <a:p>
            <a:pPr lvl="0">
              <a:buClr>
                <a:srgbClr val="00FF00"/>
              </a:buClr>
              <a:buSzPct val="25000"/>
            </a:pPr>
            <a:r>
              <a:rPr lang="es-ES" sz="2800" b="1" dirty="0" err="1" smtClean="0">
                <a:solidFill>
                  <a:srgbClr val="00FA00"/>
                </a:solidFill>
                <a:latin typeface="Courier New"/>
                <a:ea typeface="Courier New"/>
                <a:cs typeface="Courier New"/>
                <a:sym typeface="Courier New"/>
              </a:rPr>
              <a:t>for</a:t>
            </a:r>
            <a:r>
              <a:rPr lang="es-ES" sz="2800" b="1" dirty="0" smtClean="0">
                <a:solidFill>
                  <a:srgbClr val="00FA00"/>
                </a:solidFill>
                <a:latin typeface="Courier New"/>
                <a:ea typeface="Courier New"/>
                <a:cs typeface="Courier New"/>
                <a:sym typeface="Courier New"/>
              </a:rPr>
              <a:t> palabra, conteo in </a:t>
            </a:r>
            <a:r>
              <a:rPr lang="es-ES" sz="2800" b="1" dirty="0" err="1" smtClean="0">
                <a:solidFill>
                  <a:srgbClr val="00FA00"/>
                </a:solidFill>
                <a:latin typeface="Courier New"/>
                <a:ea typeface="Courier New"/>
                <a:cs typeface="Courier New"/>
                <a:sym typeface="Courier New"/>
              </a:rPr>
              <a:t>counts.items</a:t>
            </a:r>
            <a:r>
              <a:rPr lang="es-ES" sz="2800" b="1" dirty="0" smtClean="0">
                <a:solidFill>
                  <a:srgbClr val="00FA00"/>
                </a:solidFill>
                <a:latin typeface="Courier New"/>
                <a:ea typeface="Courier New"/>
                <a:cs typeface="Courier New"/>
                <a:sym typeface="Courier New"/>
              </a:rPr>
              <a:t>():</a:t>
            </a:r>
          </a:p>
          <a:p>
            <a:pPr lvl="0">
              <a:buClr>
                <a:srgbClr val="00FF00"/>
              </a:buClr>
              <a:buSzPct val="25000"/>
            </a:pP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if</a:t>
            </a: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bigcount</a:t>
            </a: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is</a:t>
            </a:r>
            <a:r>
              <a:rPr lang="es-ES" sz="2800" b="1" dirty="0" smtClean="0">
                <a:solidFill>
                  <a:srgbClr val="FF9300"/>
                </a:solidFill>
                <a:latin typeface="Courier New"/>
                <a:ea typeface="Courier New"/>
                <a:cs typeface="Courier New"/>
                <a:sym typeface="Courier New"/>
              </a:rPr>
              <a:t> Ninguno </a:t>
            </a:r>
            <a:r>
              <a:rPr lang="es-ES" sz="2800" b="1" dirty="0" err="1" smtClean="0">
                <a:solidFill>
                  <a:srgbClr val="FF9300"/>
                </a:solidFill>
                <a:latin typeface="Courier New"/>
                <a:ea typeface="Courier New"/>
                <a:cs typeface="Courier New"/>
                <a:sym typeface="Courier New"/>
              </a:rPr>
              <a:t>or</a:t>
            </a:r>
            <a:r>
              <a:rPr lang="es-ES" sz="2800" b="1" dirty="0" smtClean="0">
                <a:solidFill>
                  <a:srgbClr val="FF9300"/>
                </a:solidFill>
                <a:latin typeface="Courier New"/>
                <a:ea typeface="Courier New"/>
                <a:cs typeface="Courier New"/>
                <a:sym typeface="Courier New"/>
              </a:rPr>
              <a:t> conteo &gt; </a:t>
            </a:r>
            <a:r>
              <a:rPr lang="es-ES" sz="2800" b="1" dirty="0" err="1" smtClean="0">
                <a:solidFill>
                  <a:srgbClr val="FF9300"/>
                </a:solidFill>
                <a:latin typeface="Courier New"/>
                <a:ea typeface="Courier New"/>
                <a:cs typeface="Courier New"/>
                <a:sym typeface="Courier New"/>
              </a:rPr>
              <a:t>bigcount</a:t>
            </a:r>
            <a:r>
              <a:rPr lang="es-ES" sz="2800" b="1" dirty="0" smtClean="0">
                <a:solidFill>
                  <a:srgbClr val="FF9300"/>
                </a:solidFill>
                <a:latin typeface="Courier New"/>
                <a:ea typeface="Courier New"/>
                <a:cs typeface="Courier New"/>
                <a:sym typeface="Courier New"/>
              </a:rPr>
              <a:t>:</a:t>
            </a:r>
          </a:p>
          <a:p>
            <a:pPr lvl="0">
              <a:buClr>
                <a:srgbClr val="00FF00"/>
              </a:buClr>
              <a:buSzPct val="25000"/>
            </a:pP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bigword</a:t>
            </a:r>
            <a:r>
              <a:rPr lang="es-ES" sz="2800" b="1" dirty="0" smtClean="0">
                <a:solidFill>
                  <a:srgbClr val="FF9300"/>
                </a:solidFill>
                <a:latin typeface="Courier New"/>
                <a:ea typeface="Courier New"/>
                <a:cs typeface="Courier New"/>
                <a:sym typeface="Courier New"/>
              </a:rPr>
              <a:t> = palabra</a:t>
            </a:r>
          </a:p>
          <a:p>
            <a:pPr lvl="0">
              <a:buClr>
                <a:srgbClr val="00FF00"/>
              </a:buClr>
              <a:buSzPct val="25000"/>
            </a:pP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bigcount</a:t>
            </a:r>
            <a:r>
              <a:rPr lang="es-ES" sz="2800" b="1" dirty="0" smtClean="0">
                <a:solidFill>
                  <a:srgbClr val="FF9300"/>
                </a:solidFill>
                <a:latin typeface="Courier New"/>
                <a:ea typeface="Courier New"/>
                <a:cs typeface="Courier New"/>
                <a:sym typeface="Courier New"/>
              </a:rPr>
              <a:t> = conteo</a:t>
            </a: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FFFF00"/>
                </a:solidFill>
                <a:latin typeface="Courier New"/>
                <a:ea typeface="Courier New"/>
                <a:cs typeface="Courier New"/>
                <a:sym typeface="Courier New"/>
              </a:rPr>
              <a:t>print</a:t>
            </a:r>
            <a:r>
              <a:rPr lang="es-ES" sz="2800" b="1" dirty="0" smtClean="0">
                <a:solidFill>
                  <a:srgbClr val="FFFF00"/>
                </a:solidFill>
                <a:latin typeface="Courier New"/>
                <a:ea typeface="Courier New"/>
                <a:cs typeface="Courier New"/>
                <a:sym typeface="Courier New"/>
              </a:rPr>
              <a:t>(</a:t>
            </a:r>
            <a:r>
              <a:rPr lang="es-ES" sz="2800" b="1" dirty="0" err="1" smtClean="0">
                <a:solidFill>
                  <a:srgbClr val="FFFF00"/>
                </a:solidFill>
                <a:latin typeface="Courier New"/>
                <a:ea typeface="Courier New"/>
                <a:cs typeface="Courier New"/>
                <a:sym typeface="Courier New"/>
              </a:rPr>
              <a:t>bigword</a:t>
            </a:r>
            <a:r>
              <a:rPr lang="es-ES" sz="2800" b="1" dirty="0" smtClean="0">
                <a:solidFill>
                  <a:srgbClr val="FFFF00"/>
                </a:solidFill>
                <a:latin typeface="Courier New"/>
                <a:ea typeface="Courier New"/>
                <a:cs typeface="Courier New"/>
                <a:sym typeface="Courier New"/>
              </a:rPr>
              <a:t>, </a:t>
            </a:r>
            <a:r>
              <a:rPr lang="es-ES" sz="2800" b="1" dirty="0" err="1" smtClean="0">
                <a:solidFill>
                  <a:srgbClr val="FFFF00"/>
                </a:solidFill>
                <a:latin typeface="Courier New"/>
                <a:ea typeface="Courier New"/>
                <a:cs typeface="Courier New"/>
                <a:sym typeface="Courier New"/>
              </a:rPr>
              <a:t>bigcount</a:t>
            </a:r>
            <a:r>
              <a:rPr lang="es-ES" sz="2800" b="1" dirty="0" smtClean="0">
                <a:solidFill>
                  <a:srgbClr val="FFFF00"/>
                </a:solidFill>
                <a:latin typeface="Courier New"/>
                <a:ea typeface="Courier New"/>
                <a:cs typeface="Courier New"/>
                <a:sym typeface="Courier New"/>
              </a:rPr>
              <a:t>)</a:t>
            </a:r>
            <a:endParaRPr lang="es-ES" sz="2800" b="1" dirty="0">
              <a:solidFill>
                <a:srgbClr val="FFFF00"/>
              </a:solidFill>
              <a:latin typeface="Courier New"/>
              <a:ea typeface="Courier New"/>
              <a:cs typeface="Courier New"/>
              <a:sym typeface="Courier New"/>
            </a:endParaRP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s-AR" sz="3000" dirty="0" smtClean="0">
                <a:solidFill>
                  <a:srgbClr val="FFFF00"/>
                </a:solidFill>
                <a:latin typeface="Arial" charset="0"/>
                <a:ea typeface="Arial" charset="0"/>
                <a:cs typeface="Arial" charset="0"/>
                <a:sym typeface="Cabin"/>
              </a:rPr>
              <a:t>Secuencial</a:t>
            </a:r>
          </a:p>
          <a:p>
            <a:pPr marL="0" marR="0" lvl="0" indent="0" algn="ctr" rtl="0">
              <a:lnSpc>
                <a:spcPct val="150000"/>
              </a:lnSpc>
              <a:spcBef>
                <a:spcPts val="0"/>
              </a:spcBef>
              <a:spcAft>
                <a:spcPts val="0"/>
              </a:spcAft>
              <a:buClr>
                <a:srgbClr val="FF00FF"/>
              </a:buClr>
              <a:buSzPct val="25000"/>
              <a:buFont typeface="Cabin"/>
              <a:buNone/>
            </a:pPr>
            <a:r>
              <a:rPr lang="es-AR" sz="3000" dirty="0" smtClean="0">
                <a:solidFill>
                  <a:srgbClr val="00FF00"/>
                </a:solidFill>
                <a:latin typeface="Arial" charset="0"/>
                <a:ea typeface="Arial" charset="0"/>
                <a:cs typeface="Arial" charset="0"/>
                <a:sym typeface="Cabin"/>
              </a:rPr>
              <a:t>Repetido</a:t>
            </a:r>
          </a:p>
          <a:p>
            <a:pPr marL="0" marR="0" lvl="0" indent="0" algn="ctr" rtl="0">
              <a:lnSpc>
                <a:spcPct val="150000"/>
              </a:lnSpc>
              <a:spcBef>
                <a:spcPts val="0"/>
              </a:spcBef>
              <a:spcAft>
                <a:spcPts val="0"/>
              </a:spcAft>
              <a:buClr>
                <a:srgbClr val="FF00FF"/>
              </a:buClr>
              <a:buSzPct val="25000"/>
              <a:buFont typeface="Cabin"/>
              <a:buNone/>
            </a:pPr>
            <a:r>
              <a:rPr lang="es-AR" sz="3000" dirty="0" smtClean="0">
                <a:solidFill>
                  <a:srgbClr val="FF9900"/>
                </a:solidFill>
                <a:latin typeface="Arial" charset="0"/>
                <a:ea typeface="Arial" charset="0"/>
                <a:cs typeface="Arial" charset="0"/>
                <a:sym typeface="Cabin"/>
              </a:rPr>
              <a:t>Condicional</a:t>
            </a:r>
            <a:endParaRPr lang="es-AR" sz="3000" dirty="0">
              <a:solidFill>
                <a:srgbClr val="FF9900"/>
              </a:solidFill>
              <a:latin typeface="Arial" charset="0"/>
              <a:ea typeface="Arial" charset="0"/>
              <a:cs typeface="Arial"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248408" y="778213"/>
            <a:ext cx="11288272" cy="7548664"/>
          </a:xfrm>
          <a:prstGeom prst="rect">
            <a:avLst/>
          </a:prstGeom>
          <a:noFill/>
          <a:ln>
            <a:noFill/>
          </a:ln>
        </p:spPr>
        <p:txBody>
          <a:bodyPr lIns="0" tIns="0" rIns="0" bIns="0" anchor="ctr" anchorCtr="0">
            <a:noAutofit/>
          </a:bodyPr>
          <a:lstStyle/>
          <a:p>
            <a:pPr lvl="0">
              <a:buClr>
                <a:srgbClr val="00FF00"/>
              </a:buClr>
              <a:buSzPct val="25000"/>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dirty="0">
                <a:solidFill>
                  <a:srgbClr val="FFFF00"/>
                </a:solidFill>
                <a:latin typeface="Courier New"/>
                <a:ea typeface="Courier New"/>
                <a:cs typeface="Courier New"/>
                <a:sym typeface="Courier New"/>
              </a:rPr>
              <a:t>('</a:t>
            </a:r>
            <a:r>
              <a:rPr lang="en-US" sz="2800" b="1" dirty="0" err="1">
                <a:solidFill>
                  <a:srgbClr val="FFFF00"/>
                </a:solidFill>
                <a:latin typeface="Courier New"/>
                <a:ea typeface="Courier New"/>
                <a:cs typeface="Courier New"/>
                <a:sym typeface="Courier New"/>
              </a:rPr>
              <a:t>Ingresar</a:t>
            </a:r>
            <a:r>
              <a:rPr lang="en-US" sz="2800" b="1" dirty="0">
                <a:solidFill>
                  <a:srgbClr val="FFFF00"/>
                </a:solidFill>
                <a:latin typeface="Courier New"/>
                <a:ea typeface="Courier New"/>
                <a:cs typeface="Courier New"/>
                <a:sym typeface="Courier New"/>
              </a:rPr>
              <a:t> </a:t>
            </a:r>
            <a:r>
              <a:rPr lang="en-US" sz="2800" b="1" i="0" u="none" strike="noStrike" cap="none" dirty="0" smtClean="0">
                <a:solidFill>
                  <a:srgbClr val="FFFF00"/>
                </a:solidFill>
                <a:latin typeface="Courier New"/>
                <a:ea typeface="Courier New"/>
                <a:cs typeface="Courier New"/>
                <a:sym typeface="Courier New"/>
              </a:rPr>
              <a:t>archivo:')</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a:t>
            </a:r>
            <a:r>
              <a:rPr lang="en-US" sz="2800" b="1" i="0" u="none" strike="noStrike" cap="none" dirty="0" smtClean="0">
                <a:solidFill>
                  <a:srgbClr val="FFFF00"/>
                </a:solidFill>
                <a:latin typeface="Courier New"/>
                <a:ea typeface="Courier New"/>
                <a:cs typeface="Courier New"/>
                <a:sym typeface="Courier New"/>
              </a:rPr>
              <a:t>open(nombre, </a:t>
            </a:r>
            <a:r>
              <a:rPr lang="en-US" sz="2800" b="1" i="0" u="none" strike="noStrike" cap="none" dirty="0">
                <a:solidFill>
                  <a:srgbClr val="FFFF00"/>
                </a:solidFill>
                <a:latin typeface="Courier New"/>
                <a:ea typeface="Courier New"/>
                <a:cs typeface="Courier New"/>
                <a:sym typeface="Courier New"/>
              </a:rPr>
              <a:t>'r')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smtClean="0">
                <a:solidFill>
                  <a:srgbClr val="FFFF00"/>
                </a:solidFill>
                <a:latin typeface="Courier New"/>
                <a:ea typeface="Courier New"/>
                <a:cs typeface="Courier New"/>
                <a:sym typeface="Courier New"/>
              </a:rPr>
              <a:t>conteos</a:t>
            </a:r>
            <a:r>
              <a:rPr lang="en-US" sz="2800" b="1" i="0" u="none" strike="noStrike" cap="none" dirty="0" smtClean="0">
                <a:solidFill>
                  <a:srgbClr val="FFFF00"/>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 dict()</a:t>
            </a:r>
          </a:p>
          <a:p>
            <a:pPr lvl="0">
              <a:buClr>
                <a:srgbClr val="00FF00"/>
              </a:buClr>
              <a:buSzPct val="25000"/>
            </a:pPr>
            <a:r>
              <a:rPr lang="en-US" sz="2800" b="1" dirty="0" smtClean="0">
                <a:solidFill>
                  <a:srgbClr val="00FF00"/>
                </a:solidFill>
                <a:latin typeface="Courier New"/>
                <a:ea typeface="Courier New"/>
                <a:cs typeface="Courier New"/>
                <a:sym typeface="Courier New"/>
              </a:rPr>
              <a:t>for </a:t>
            </a:r>
            <a:r>
              <a:rPr lang="en-US" sz="2800" b="1" dirty="0" err="1" smtClean="0">
                <a:solidFill>
                  <a:srgbClr val="00FF00"/>
                </a:solidFill>
                <a:latin typeface="Courier New"/>
                <a:ea typeface="Courier New"/>
                <a:cs typeface="Courier New"/>
                <a:sym typeface="Courier New"/>
              </a:rPr>
              <a:t>línea</a:t>
            </a:r>
            <a:r>
              <a:rPr lang="en-US" sz="2800" b="1" dirty="0" smtClean="0">
                <a:solidFill>
                  <a:srgbClr val="00FF00"/>
                </a:solidFill>
                <a:latin typeface="Courier New"/>
                <a:ea typeface="Courier New"/>
                <a:cs typeface="Courier New"/>
                <a:sym typeface="Courier New"/>
              </a:rPr>
              <a:t> in handle</a:t>
            </a:r>
            <a:r>
              <a:rPr lang="en-US" sz="2800" b="1" dirty="0">
                <a:solidFill>
                  <a:srgbClr val="00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    </a:t>
            </a:r>
            <a:r>
              <a:rPr lang="en-US" sz="2800" b="1" dirty="0" smtClean="0">
                <a:solidFill>
                  <a:srgbClr val="00FF00"/>
                </a:solidFill>
                <a:latin typeface="Courier New"/>
                <a:ea typeface="Courier New"/>
                <a:cs typeface="Courier New"/>
                <a:sym typeface="Courier New"/>
              </a:rPr>
              <a:t>palabras = </a:t>
            </a:r>
            <a:r>
              <a:rPr lang="en-US" sz="2800" b="1" dirty="0">
                <a:solidFill>
                  <a:srgbClr val="00FF00"/>
                </a:solidFill>
                <a:latin typeface="Courier New"/>
                <a:ea typeface="Courier New"/>
                <a:cs typeface="Courier New"/>
                <a:sym typeface="Courier New"/>
              </a:rPr>
              <a:t>line.split()</a:t>
            </a:r>
          </a:p>
          <a:p>
            <a:pPr lvl="0">
              <a:buClr>
                <a:srgbClr val="00FF00"/>
              </a:buClr>
              <a:buSzPct val="25000"/>
            </a:pPr>
            <a:r>
              <a:rPr lang="en-US" sz="2800" b="1" dirty="0">
                <a:solidFill>
                  <a:srgbClr val="00FF00"/>
                </a:solidFill>
                <a:latin typeface="Courier New"/>
                <a:ea typeface="Courier New"/>
                <a:cs typeface="Courier New"/>
                <a:sym typeface="Courier New"/>
              </a:rPr>
              <a:t>    </a:t>
            </a:r>
            <a:r>
              <a:rPr lang="en-US" sz="2800" b="1" dirty="0" smtClean="0">
                <a:solidFill>
                  <a:srgbClr val="00FF00"/>
                </a:solidFill>
                <a:latin typeface="Courier New"/>
                <a:ea typeface="Courier New"/>
                <a:cs typeface="Courier New"/>
                <a:sym typeface="Courier New"/>
              </a:rPr>
              <a:t>for palabra in palabras:</a:t>
            </a: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00FF00"/>
                </a:solidFill>
                <a:latin typeface="Courier New"/>
                <a:ea typeface="Courier New"/>
                <a:cs typeface="Courier New"/>
                <a:sym typeface="Courier New"/>
              </a:rPr>
              <a:t>        </a:t>
            </a:r>
            <a:r>
              <a:rPr lang="en-US" sz="2800" b="1" dirty="0" err="1" smtClean="0">
                <a:solidFill>
                  <a:srgbClr val="00FF00"/>
                </a:solidFill>
                <a:latin typeface="Courier New"/>
                <a:ea typeface="Courier New"/>
                <a:cs typeface="Courier New"/>
                <a:sym typeface="Courier New"/>
              </a:rPr>
              <a:t>conteos</a:t>
            </a:r>
            <a:r>
              <a:rPr lang="en-US" sz="2800" b="1" dirty="0" smtClean="0">
                <a:solidFill>
                  <a:srgbClr val="00FF00"/>
                </a:solidFill>
                <a:latin typeface="Courier New"/>
                <a:ea typeface="Courier New"/>
                <a:cs typeface="Courier New"/>
                <a:sym typeface="Courier New"/>
              </a:rPr>
              <a:t>[palabra] </a:t>
            </a:r>
            <a:r>
              <a:rPr lang="en-US" sz="2800" b="1" dirty="0">
                <a:solidFill>
                  <a:srgbClr val="00FF00"/>
                </a:solidFill>
                <a:latin typeface="Courier New"/>
                <a:ea typeface="Courier New"/>
                <a:cs typeface="Courier New"/>
                <a:sym typeface="Courier New"/>
              </a:rPr>
              <a:t>= </a:t>
            </a:r>
            <a:r>
              <a:rPr lang="en-US" sz="2800" b="1" dirty="0" err="1" smtClean="0">
                <a:solidFill>
                  <a:srgbClr val="00FF00"/>
                </a:solidFill>
                <a:latin typeface="Courier New"/>
                <a:ea typeface="Courier New"/>
                <a:cs typeface="Courier New"/>
                <a:sym typeface="Courier New"/>
              </a:rPr>
              <a:t>counts.get</a:t>
            </a:r>
            <a:r>
              <a:rPr lang="en-US" sz="2800" b="1" dirty="0" smtClean="0">
                <a:solidFill>
                  <a:srgbClr val="00FF00"/>
                </a:solidFill>
                <a:latin typeface="Courier New"/>
                <a:ea typeface="Courier New"/>
                <a:cs typeface="Courier New"/>
                <a:sym typeface="Courier New"/>
              </a:rPr>
              <a:t>(palabra,0</a:t>
            </a:r>
            <a:r>
              <a:rPr lang="en-US" sz="2800" b="1" dirty="0">
                <a:solidFill>
                  <a:srgbClr val="00FF00"/>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bigcount = </a:t>
            </a:r>
            <a:r>
              <a:rPr lang="en-US" sz="2800" b="1" i="0" u="none" strike="noStrike" cap="none" dirty="0" smtClean="0">
                <a:solidFill>
                  <a:srgbClr val="FFFF00"/>
                </a:solidFill>
                <a:latin typeface="Courier New"/>
                <a:ea typeface="Courier New"/>
                <a:cs typeface="Courier New"/>
                <a:sym typeface="Courier New"/>
              </a:rPr>
              <a:t>Ninguno</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bigword = </a:t>
            </a:r>
            <a:r>
              <a:rPr lang="en-US" sz="2800" b="1" i="0" u="none" strike="noStrike" cap="none" dirty="0" smtClean="0">
                <a:solidFill>
                  <a:srgbClr val="FFFF00"/>
                </a:solidFill>
                <a:latin typeface="Courier New"/>
                <a:ea typeface="Courier New"/>
                <a:cs typeface="Courier New"/>
                <a:sym typeface="Courier New"/>
              </a:rPr>
              <a:t>Ninguna</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00FF00"/>
                </a:solidFill>
                <a:latin typeface="Courier New"/>
                <a:ea typeface="Courier New"/>
                <a:cs typeface="Courier New"/>
                <a:sym typeface="Courier New"/>
              </a:rPr>
              <a:t>for palabra, conteo </a:t>
            </a:r>
            <a:r>
              <a:rPr lang="en-US" sz="2800" b="1" i="0" u="none" strike="noStrike" cap="none" dirty="0">
                <a:solidFill>
                  <a:srgbClr val="00FF00"/>
                </a:solidFill>
                <a:latin typeface="Courier New"/>
                <a:ea typeface="Courier New"/>
                <a:cs typeface="Courier New"/>
                <a:sym typeface="Courier New"/>
              </a:rPr>
              <a:t>in counts.items():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smtClean="0">
                <a:solidFill>
                  <a:srgbClr val="FF9900"/>
                </a:solidFill>
                <a:latin typeface="Courier New"/>
                <a:ea typeface="Courier New"/>
                <a:cs typeface="Courier New"/>
                <a:sym typeface="Courier New"/>
              </a:rPr>
              <a:t>if </a:t>
            </a:r>
            <a:r>
              <a:rPr lang="en-US" sz="2800" b="1" i="0" u="none" strike="noStrike" cap="none" dirty="0" err="1" smtClean="0">
                <a:solidFill>
                  <a:srgbClr val="FF9900"/>
                </a:solidFill>
                <a:latin typeface="Courier New"/>
                <a:ea typeface="Courier New"/>
                <a:cs typeface="Courier New"/>
                <a:sym typeface="Courier New"/>
              </a:rPr>
              <a:t>bigcount</a:t>
            </a:r>
            <a:r>
              <a:rPr lang="en-US" sz="2800" b="1" i="0" u="none" strike="noStrike" cap="none" dirty="0" smtClean="0">
                <a:solidFill>
                  <a:srgbClr val="FF9900"/>
                </a:solidFill>
                <a:latin typeface="Courier New"/>
                <a:ea typeface="Courier New"/>
                <a:cs typeface="Courier New"/>
                <a:sym typeface="Courier New"/>
              </a:rPr>
              <a:t> is </a:t>
            </a:r>
            <a:r>
              <a:rPr lang="en-US" sz="2800" b="1" i="0" u="none" strike="noStrike" cap="none" dirty="0" err="1" smtClean="0">
                <a:solidFill>
                  <a:srgbClr val="FF9900"/>
                </a:solidFill>
                <a:latin typeface="Courier New"/>
                <a:ea typeface="Courier New"/>
                <a:cs typeface="Courier New"/>
                <a:sym typeface="Courier New"/>
              </a:rPr>
              <a:t>Ninguno</a:t>
            </a:r>
            <a:r>
              <a:rPr lang="en-US" sz="2800" b="1" i="0" u="none" strike="noStrike" cap="none" dirty="0" smtClean="0">
                <a:solidFill>
                  <a:srgbClr val="FF9900"/>
                </a:solidFill>
                <a:latin typeface="Courier New"/>
                <a:ea typeface="Courier New"/>
                <a:cs typeface="Courier New"/>
                <a:sym typeface="Courier New"/>
              </a:rPr>
              <a:t> or conteo </a:t>
            </a:r>
            <a:r>
              <a:rPr lang="en-US" sz="2800" b="1" i="0" u="none" strike="noStrike" cap="none" dirty="0">
                <a:solidFill>
                  <a:srgbClr val="FF9900"/>
                </a:solidFill>
                <a:latin typeface="Courier New"/>
                <a:ea typeface="Courier New"/>
                <a:cs typeface="Courier New"/>
                <a:sym typeface="Courier New"/>
              </a:rPr>
              <a:t>&gt; bigcount: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bigword = </a:t>
            </a:r>
            <a:r>
              <a:rPr lang="en-US" sz="2800" b="1" i="0" u="none" strike="noStrike" cap="none" dirty="0" smtClean="0">
                <a:solidFill>
                  <a:srgbClr val="FF9900"/>
                </a:solidFill>
                <a:latin typeface="Courier New"/>
                <a:ea typeface="Courier New"/>
                <a:cs typeface="Courier New"/>
                <a:sym typeface="Courier New"/>
              </a:rPr>
              <a:t>palabra</a:t>
            </a:r>
            <a:endParaRPr lang="en-US" sz="28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bigcount = </a:t>
            </a:r>
            <a:r>
              <a:rPr lang="en-US" sz="2800" b="1" i="0" u="none" strike="noStrike" cap="none" dirty="0" smtClean="0">
                <a:solidFill>
                  <a:srgbClr val="FF9900"/>
                </a:solidFill>
                <a:latin typeface="Courier New"/>
                <a:ea typeface="Courier New"/>
                <a:cs typeface="Courier New"/>
                <a:sym typeface="Courier New"/>
              </a:rPr>
              <a:t>conteo</a:t>
            </a:r>
            <a:endParaRPr lang="en-US" sz="28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smtClean="0">
                <a:solidFill>
                  <a:srgbClr val="FFFF00"/>
                </a:solidFill>
                <a:latin typeface="Courier New"/>
                <a:ea typeface="Courier New"/>
                <a:cs typeface="Courier New"/>
                <a:sym typeface="Courier New"/>
              </a:rPr>
              <a:t>bigcount)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73205"/>
            <a:ext cx="3996000" cy="8110913"/>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s-AR" sz="3000" dirty="0" smtClean="0">
                <a:solidFill>
                  <a:srgbClr val="FFFF00"/>
                </a:solidFill>
                <a:latin typeface="Arial" charset="0"/>
                <a:ea typeface="Arial" charset="0"/>
                <a:cs typeface="Arial" charset="0"/>
                <a:sym typeface="Cabin"/>
              </a:rPr>
              <a:t>Una breve “historia” de Python sobre cómo contar palabras en un archivo</a:t>
            </a:r>
          </a:p>
          <a:p>
            <a:pPr marL="0" marR="0" lvl="0" indent="0" algn="ctr" rtl="0">
              <a:lnSpc>
                <a:spcPct val="115000"/>
              </a:lnSpc>
              <a:spcBef>
                <a:spcPts val="0"/>
              </a:spcBef>
              <a:spcAft>
                <a:spcPts val="0"/>
              </a:spcAft>
              <a:buClr>
                <a:srgbClr val="FF00FF"/>
              </a:buClr>
              <a:buFont typeface="Cabin"/>
              <a:buNone/>
            </a:pPr>
            <a:endParaRPr lang="es-AR" sz="3000" dirty="0" smtClean="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3000" dirty="0" smtClean="0">
                <a:solidFill>
                  <a:srgbClr val="FFFFFF"/>
                </a:solidFill>
                <a:latin typeface="Arial" charset="0"/>
                <a:ea typeface="Arial" charset="0"/>
                <a:cs typeface="Arial" charset="0"/>
                <a:sym typeface="Cabin"/>
              </a:rPr>
              <a:t>Palabra utilizada para leer datos de un usuario</a:t>
            </a:r>
          </a:p>
          <a:p>
            <a:pPr marL="0" marR="0" lvl="0" indent="0" algn="ctr" rtl="0">
              <a:lnSpc>
                <a:spcPct val="115000"/>
              </a:lnSpc>
              <a:spcBef>
                <a:spcPts val="0"/>
              </a:spcBef>
              <a:spcAft>
                <a:spcPts val="0"/>
              </a:spcAft>
              <a:buClr>
                <a:srgbClr val="FF00FF"/>
              </a:buClr>
              <a:buFont typeface="Cabin"/>
              <a:buNone/>
            </a:pPr>
            <a:endParaRPr lang="es-AR" sz="3000" dirty="0" smtClean="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3000" dirty="0" smtClean="0">
                <a:solidFill>
                  <a:srgbClr val="00FA00"/>
                </a:solidFill>
                <a:latin typeface="Arial" charset="0"/>
                <a:ea typeface="Arial" charset="0"/>
                <a:cs typeface="Arial" charset="0"/>
                <a:sym typeface="Cabin"/>
              </a:rPr>
              <a:t>Una sentencia sobre la actualización de uno de los muchos conteos</a:t>
            </a:r>
          </a:p>
          <a:p>
            <a:pPr marL="0" marR="0" lvl="0" indent="0" algn="ctr" rtl="0">
              <a:lnSpc>
                <a:spcPct val="115000"/>
              </a:lnSpc>
              <a:spcBef>
                <a:spcPts val="0"/>
              </a:spcBef>
              <a:spcAft>
                <a:spcPts val="0"/>
              </a:spcAft>
              <a:buClr>
                <a:srgbClr val="FF00FF"/>
              </a:buClr>
              <a:buFont typeface="Cabin"/>
              <a:buNone/>
            </a:pPr>
            <a:endParaRPr lang="es-AR" sz="3000" dirty="0" smtClean="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3000" dirty="0" smtClean="0">
                <a:solidFill>
                  <a:srgbClr val="FF9900"/>
                </a:solidFill>
                <a:latin typeface="Arial" charset="0"/>
                <a:ea typeface="Arial" charset="0"/>
                <a:cs typeface="Arial" charset="0"/>
                <a:sym typeface="Cabin"/>
              </a:rPr>
              <a:t>Un párrafo sobre cómo encontrar el ítem más largo en un listado</a:t>
            </a:r>
            <a:endParaRPr lang="es-AR" sz="3000" dirty="0">
              <a:solidFill>
                <a:srgbClr val="FF9900"/>
              </a:solidFill>
              <a:latin typeface="Arial" charset="0"/>
              <a:ea typeface="Arial" charset="0"/>
              <a:cs typeface="Arial" charset="0"/>
              <a:sym typeface="Cabin"/>
            </a:endParaRPr>
          </a:p>
        </p:txBody>
      </p:sp>
      <p:cxnSp>
        <p:nvCxnSpPr>
          <p:cNvPr id="633" name="Shape 633"/>
          <p:cNvCxnSpPr/>
          <p:nvPr/>
        </p:nvCxnSpPr>
        <p:spPr>
          <a:xfrm>
            <a:off x="8092440" y="1219200"/>
            <a:ext cx="4067134" cy="2204936"/>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Síntesis</a:t>
            </a:r>
            <a:endParaRPr lang="es-AR" sz="7600" u="none" strike="noStrike" cap="none" dirty="0">
              <a:solidFill>
                <a:srgbClr val="FFFF00"/>
              </a:solidFill>
              <a:latin typeface="Arial" charset="0"/>
              <a:ea typeface="Arial" charset="0"/>
              <a:cs typeface="Arial" charset="0"/>
              <a:sym typeface="Cabin"/>
            </a:endParaRPr>
          </a:p>
        </p:txBody>
      </p:sp>
      <p:sp>
        <p:nvSpPr>
          <p:cNvPr id="641" name="Shape 641"/>
          <p:cNvSpPr txBox="1">
            <a:spLocks noGrp="1"/>
          </p:cNvSpPr>
          <p:nvPr>
            <p:ph idx="1"/>
          </p:nvPr>
        </p:nvSpPr>
        <p:spPr>
          <a:xfrm>
            <a:off x="935315" y="863584"/>
            <a:ext cx="14630400"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Descripción general rápida del </a:t>
            </a:r>
            <a:r>
              <a:rPr lang="es-AR" sz="3600" b="0" u="none" strike="noStrike" cap="none" dirty="0" smtClean="0">
                <a:solidFill>
                  <a:srgbClr val="FFFF00"/>
                </a:solidFill>
                <a:latin typeface="Arial" charset="0"/>
                <a:ea typeface="Arial" charset="0"/>
                <a:cs typeface="Arial" charset="0"/>
                <a:sym typeface="Cabin"/>
              </a:rPr>
              <a:t>Capítulo 1</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Repasaremos estos conceptos durante el curso</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Focalicémonos en el panorama general</a:t>
            </a:r>
            <a:endParaRPr lang="es-AR" sz="3600" b="0" u="none" strike="noStrike" cap="none" dirty="0">
              <a:solidFill>
                <a:schemeClr val="lt1"/>
              </a:solidFill>
              <a:latin typeface="Arial" charset="0"/>
              <a:ea typeface="Arial" charset="0"/>
              <a:cs typeface="Arial"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812800" y="770799"/>
            <a:ext cx="14630400" cy="1226172"/>
          </a:xfrm>
          <a:prstGeom prst="rect">
            <a:avLst/>
          </a:prstGeom>
        </p:spPr>
        <p:txBody>
          <a:bodyPr lIns="91425" tIns="91425" rIns="91425" bIns="91425" anchor="ctr" anchorCtr="0">
            <a:noAutofit/>
          </a:bodyPr>
          <a:lstStyle/>
          <a:p>
            <a:r>
              <a:rPr lang="es-ES" sz="3600" dirty="0">
                <a:solidFill>
                  <a:srgbClr val="FFFF00"/>
                </a:solidFill>
              </a:rPr>
              <a:t>Agradecimientos / Colaboraciones</a:t>
            </a:r>
            <a:endParaRPr lang="es-AR" sz="3600" dirty="0">
              <a:solidFill>
                <a:srgbClr val="FFFF00"/>
              </a:solidFill>
            </a:endParaRPr>
          </a:p>
        </p:txBody>
      </p:sp>
      <p:sp>
        <p:nvSpPr>
          <p:cNvPr id="647" name="Shape 647"/>
          <p:cNvSpPr txBox="1"/>
          <p:nvPr/>
        </p:nvSpPr>
        <p:spPr>
          <a:xfrm>
            <a:off x="940476" y="1996197"/>
            <a:ext cx="6797699" cy="5914020"/>
          </a:xfrm>
          <a:prstGeom prst="rect">
            <a:avLst/>
          </a:prstGeom>
          <a:noFill/>
          <a:ln>
            <a:noFill/>
          </a:ln>
        </p:spPr>
        <p:txBody>
          <a:bodyPr lIns="91425" tIns="91425" rIns="91425" bIns="91425" anchor="t" anchorCtr="0">
            <a:noAutofit/>
          </a:bodyPr>
          <a:lstStyle/>
          <a:p>
            <a:r>
              <a:rPr lang="es-AR" sz="1800" dirty="0">
                <a:solidFill>
                  <a:schemeClr val="bg1"/>
                </a:solidFill>
              </a:rPr>
              <a:t>Estas diapositivas están protegidas por derechos de autor 2010-  Charles R. Severance (</a:t>
            </a:r>
            <a:r>
              <a:rPr lang="es-AR" sz="1800" u="sng" dirty="0">
                <a:solidFill>
                  <a:schemeClr val="bg1"/>
                </a:solidFill>
                <a:hlinkClick r:id="rId3"/>
              </a:rPr>
              <a:t>www.dr-chuck.com</a:t>
            </a:r>
            <a:r>
              <a:rPr lang="es-AR" sz="1800" dirty="0">
                <a:solidFill>
                  <a:schemeClr val="bg1"/>
                </a:solidFill>
              </a:rPr>
              <a:t>) de la Facultad de Información de la Universidad de </a:t>
            </a:r>
            <a:r>
              <a:rPr lang="es-AR" sz="1800" dirty="0" smtClean="0">
                <a:solidFill>
                  <a:schemeClr val="bg1"/>
                </a:solidFill>
              </a:rPr>
              <a:t>Michigan, </a:t>
            </a:r>
            <a:r>
              <a:rPr lang="es-AR" sz="1800" dirty="0">
                <a:solidFill>
                  <a:schemeClr val="bg1"/>
                </a:solidFill>
              </a:rPr>
              <a:t>y se ponen a disposición bajo licencia de Creative Commons Attribution 4.0. Por favor, conserve esta última diapositiva en todas las copias del documento para cumplir con los requisitos de atribución de la licencia. Si realiza algún cambio, </a:t>
            </a:r>
            <a:r>
              <a:rPr lang="es-AR" sz="1800" dirty="0" smtClean="0">
                <a:solidFill>
                  <a:schemeClr val="bg1"/>
                </a:solidFill>
              </a:rPr>
              <a:t>siéntase libre de agregar </a:t>
            </a:r>
            <a:r>
              <a:rPr lang="es-AR" sz="1800" dirty="0">
                <a:solidFill>
                  <a:schemeClr val="bg1"/>
                </a:solidFill>
              </a:rPr>
              <a:t>su nombre y el de su organización a la lista de colaboradores en esta página cuando republique los materiales.</a:t>
            </a:r>
          </a:p>
          <a:p>
            <a:endParaRPr lang="es-AR" sz="1800" dirty="0" smtClean="0">
              <a:solidFill>
                <a:schemeClr val="bg1"/>
              </a:solidFill>
            </a:endParaRPr>
          </a:p>
          <a:p>
            <a:r>
              <a:rPr lang="es-AR" sz="1800" dirty="0" smtClean="0">
                <a:solidFill>
                  <a:schemeClr val="bg1"/>
                </a:solidFill>
              </a:rPr>
              <a:t>Desarrollo </a:t>
            </a:r>
            <a:r>
              <a:rPr lang="es-AR" sz="1800" dirty="0">
                <a:solidFill>
                  <a:schemeClr val="bg1"/>
                </a:solidFill>
              </a:rPr>
              <a:t>inicial: Charles Severance, Facultad de Información de la Universidad de Michigan</a:t>
            </a:r>
          </a:p>
          <a:p>
            <a:r>
              <a:rPr lang="es-AR" sz="1800" dirty="0">
                <a:solidFill>
                  <a:schemeClr val="bg1"/>
                </a:solidFill>
              </a:rPr>
              <a:t>… Ingrese nuevos colaboradores y traductores aquí</a:t>
            </a:r>
            <a:endParaRPr lang="en-US" sz="1800" dirty="0" smtClean="0">
              <a:solidFill>
                <a:schemeClr val="bg1"/>
              </a:solidFill>
            </a:endParaRPr>
          </a:p>
          <a:p>
            <a:pPr lvl="0" rtl="0">
              <a:spcBef>
                <a:spcPts val="0"/>
              </a:spcBef>
              <a:buNone/>
            </a:pPr>
            <a:endParaRPr lang="en-US" sz="1800" dirty="0">
              <a:solidFill>
                <a:srgbClr val="FFFFFF"/>
              </a:solidFill>
            </a:endParaRPr>
          </a:p>
          <a:p>
            <a:pPr lvl="0" rtl="0">
              <a:spcBef>
                <a:spcPts val="0"/>
              </a:spcBef>
              <a:buNone/>
            </a:pPr>
            <a:endParaRPr sz="1800" dirty="0">
              <a:solidFill>
                <a:srgbClr val="FFFFFF"/>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438776" y="1996197"/>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Continúa</a:t>
            </a:r>
            <a:r>
              <a:rPr lang="is-IS" sz="1800" dirty="0" smtClean="0">
                <a:solidFill>
                  <a:srgbClr val="FFFFFF"/>
                </a:solidFill>
              </a:rPr>
              <a:t>…</a:t>
            </a:r>
            <a:endParaRPr lang="en-US" sz="1800" dirty="0">
              <a:solidFill>
                <a:srgbClr val="FFFFFF"/>
              </a:solidFill>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smtClean="0">
                <a:solidFill>
                  <a:schemeClr val="lt1"/>
                </a:solidFill>
                <a:latin typeface="Arial" charset="0"/>
                <a:ea typeface="Arial" charset="0"/>
                <a:cs typeface="Arial" charset="0"/>
                <a:sym typeface="Cabin"/>
              </a:rPr>
              <a:t>csev$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a:t>
            </a:r>
            <a:r>
              <a:rPr lang="en-US" sz="3600" dirty="0" smtClean="0">
                <a:solidFill>
                  <a:schemeClr val="bg1"/>
                </a:solidFill>
                <a:latin typeface="Arial" charset="0"/>
                <a:ea typeface="Arial" charset="0"/>
                <a:cs typeface="Arial" charset="0"/>
                <a:sym typeface="Cabin"/>
              </a:rPr>
              <a:t>v3.5.1:37a07cee5969, Dic  5 </a:t>
            </a:r>
            <a:r>
              <a:rPr lang="en-US" sz="3600" dirty="0">
                <a:solidFill>
                  <a:schemeClr val="bg1"/>
                </a:solidFill>
                <a:latin typeface="Arial" charset="0"/>
                <a:ea typeface="Arial" charset="0"/>
                <a:cs typeface="Arial" charset="0"/>
                <a:sym typeface="Cabin"/>
              </a:rPr>
              <a:t>2015, 21:12:44) [GCC 4.2.1 (Apple Inc. build 5666) (dot 3)] </a:t>
            </a:r>
            <a:r>
              <a:rPr lang="en-US" sz="3600" dirty="0" smtClean="0">
                <a:solidFill>
                  <a:schemeClr val="bg1"/>
                </a:solidFill>
                <a:latin typeface="Arial" charset="0"/>
                <a:ea typeface="Arial" charset="0"/>
                <a:cs typeface="Arial" charset="0"/>
                <a:sym typeface="Cabin"/>
              </a:rPr>
              <a:t>en darwin. </a:t>
            </a:r>
            <a:r>
              <a:rPr lang="es-AR" sz="3600" dirty="0" smtClean="0">
                <a:solidFill>
                  <a:schemeClr val="bg1"/>
                </a:solidFill>
                <a:latin typeface="Arial" charset="0"/>
                <a:ea typeface="Arial" charset="0"/>
                <a:cs typeface="Arial" charset="0"/>
                <a:sym typeface="Cabin"/>
              </a:rPr>
              <a:t>Escriba "ayuda</a:t>
            </a:r>
            <a:r>
              <a:rPr lang="en-US" sz="3600" dirty="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 "derechos de autor</a:t>
            </a:r>
            <a:r>
              <a:rPr lang="en-US" sz="3600" dirty="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 "créditos</a:t>
            </a:r>
            <a:r>
              <a:rPr lang="en-US" sz="3600" dirty="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 o "licencia</a:t>
            </a:r>
            <a:r>
              <a:rPr lang="en-US" sz="3600" dirty="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  si desea más información.</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¿Qué sigue?</a:t>
              </a:r>
              <a:endParaRPr lang="en-US" sz="3600" u="none" strike="noStrike" cap="none" dirty="0">
                <a:solidFill>
                  <a:srgbClr val="FFFF00"/>
                </a:solidFill>
                <a:latin typeface="Arial" charset="0"/>
                <a:ea typeface="Arial" charset="0"/>
                <a:cs typeface="Arial" charset="0"/>
                <a:sym typeface="Cabin"/>
              </a:endParaRP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339403" y="15524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smtClean="0">
                <a:solidFill>
                  <a:schemeClr val="lt1"/>
                </a:solidFill>
                <a:latin typeface="Arial" charset="0"/>
                <a:ea typeface="Arial" charset="0"/>
                <a:cs typeface="Arial" charset="0"/>
                <a:sym typeface="Cabin"/>
              </a:rPr>
              <a:t>csev$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a:t>
            </a:r>
            <a:r>
              <a:rPr lang="en-US" sz="3600" dirty="0" smtClean="0">
                <a:solidFill>
                  <a:schemeClr val="bg1"/>
                </a:solidFill>
                <a:latin typeface="Arial" charset="0"/>
                <a:ea typeface="Arial" charset="0"/>
                <a:cs typeface="Arial" charset="0"/>
                <a:sym typeface="Cabin"/>
              </a:rPr>
              <a:t>Dic  </a:t>
            </a:r>
            <a:r>
              <a:rPr lang="en-US" sz="3600" dirty="0">
                <a:solidFill>
                  <a:schemeClr val="bg1"/>
                </a:solidFill>
                <a:latin typeface="Arial" charset="0"/>
                <a:ea typeface="Arial" charset="0"/>
                <a:cs typeface="Arial" charset="0"/>
                <a:sym typeface="Cabin"/>
              </a:rPr>
              <a:t>5 2015, 21:12:44) [GCC 4.2.1 (Apple Inc. build 5666) (dot 3)] </a:t>
            </a:r>
            <a:r>
              <a:rPr lang="en-US" sz="3600" dirty="0" smtClean="0">
                <a:solidFill>
                  <a:schemeClr val="bg1"/>
                </a:solidFill>
                <a:latin typeface="Arial" charset="0"/>
                <a:ea typeface="Arial" charset="0"/>
                <a:cs typeface="Arial" charset="0"/>
                <a:sym typeface="Cabin"/>
              </a:rPr>
              <a:t>en </a:t>
            </a:r>
            <a:r>
              <a:rPr lang="en-US" sz="3600" dirty="0" err="1" smtClean="0">
                <a:solidFill>
                  <a:schemeClr val="bg1"/>
                </a:solidFill>
                <a:latin typeface="Arial" charset="0"/>
                <a:ea typeface="Arial" charset="0"/>
                <a:cs typeface="Arial" charset="0"/>
                <a:sym typeface="Cabin"/>
              </a:rPr>
              <a:t>darwin</a:t>
            </a:r>
            <a:r>
              <a:rPr lang="en-US" sz="3600" dirty="0" smtClean="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Escriba </a:t>
            </a:r>
            <a:r>
              <a:rPr lang="es-AR" sz="3600" dirty="0">
                <a:solidFill>
                  <a:schemeClr val="bg1"/>
                </a:solidFill>
                <a:latin typeface="Arial" charset="0"/>
                <a:ea typeface="Arial" charset="0"/>
                <a:cs typeface="Arial" charset="0"/>
                <a:sym typeface="Cabin"/>
              </a:rPr>
              <a:t>"ayuda</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"derechos de autor</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"créditos</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o "licencia</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si </a:t>
            </a:r>
            <a:r>
              <a:rPr lang="es-AR" sz="3600" dirty="0" smtClean="0">
                <a:solidFill>
                  <a:schemeClr val="bg1"/>
                </a:solidFill>
                <a:latin typeface="Arial" charset="0"/>
                <a:ea typeface="Arial" charset="0"/>
                <a:cs typeface="Arial" charset="0"/>
                <a:sym typeface="Cabin"/>
              </a:rPr>
              <a:t>desea más información.</a:t>
            </a:r>
            <a:endParaRPr lang="es-AR" sz="3600" u="none" strike="noStrike" cap="none"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253591" y="5538512"/>
            <a:ext cx="9536024" cy="1663800"/>
          </a:xfrm>
          <a:prstGeom prst="rect">
            <a:avLst/>
          </a:prstGeom>
          <a:noFill/>
          <a:ln>
            <a:noFill/>
          </a:ln>
        </p:spPr>
        <p:txBody>
          <a:bodyPr lIns="0" tIns="0" rIns="0" bIns="0" anchor="ctr" anchorCtr="0">
            <a:noAutofit/>
          </a:bodyPr>
          <a:lstStyle/>
          <a:p>
            <a:pPr lvl="0" algn="ctr">
              <a:buClr>
                <a:srgbClr val="FFFF00"/>
              </a:buClr>
              <a:buSzPct val="25000"/>
            </a:pPr>
            <a:r>
              <a:rPr lang="es-AR" sz="3600" u="none" strike="noStrike" cap="none" dirty="0" smtClean="0">
                <a:solidFill>
                  <a:srgbClr val="FFFF00"/>
                </a:solidFill>
                <a:latin typeface="Arial" charset="0"/>
                <a:ea typeface="Arial" charset="0"/>
                <a:cs typeface="Arial" charset="0"/>
                <a:sym typeface="Cabin"/>
              </a:rPr>
              <a:t>Es</a:t>
            </a:r>
            <a:r>
              <a:rPr lang="es-AR" sz="3600" dirty="0" smtClean="0">
                <a:solidFill>
                  <a:srgbClr val="FFFF00"/>
                </a:solidFill>
                <a:latin typeface="Arial" charset="0"/>
                <a:ea typeface="Arial" charset="0"/>
                <a:cs typeface="Arial" charset="0"/>
                <a:sym typeface="Cabin"/>
              </a:rPr>
              <a:t>ta es una buena prueba para asegurarse de que ha instalado </a:t>
            </a:r>
            <a:r>
              <a:rPr lang="es-AR" sz="3600" u="none" strike="noStrike" cap="none" dirty="0" smtClean="0">
                <a:solidFill>
                  <a:srgbClr val="FFFF00"/>
                </a:solidFill>
                <a:latin typeface="Arial" charset="0"/>
                <a:ea typeface="Arial" charset="0"/>
                <a:cs typeface="Arial" charset="0"/>
                <a:sym typeface="Cabin"/>
              </a:rPr>
              <a:t>Python correctamente. Observe que </a:t>
            </a:r>
            <a:r>
              <a:rPr lang="en-US" sz="3600" dirty="0">
                <a:solidFill>
                  <a:srgbClr val="FFFF00"/>
                </a:solidFill>
                <a:latin typeface="Arial" charset="0"/>
                <a:ea typeface="Arial" charset="0"/>
                <a:cs typeface="Arial" charset="0"/>
                <a:sym typeface="Cabin"/>
              </a:rPr>
              <a:t>quit</a:t>
            </a:r>
            <a:r>
              <a:rPr lang="es-AR" sz="3600" u="none" strike="noStrike" cap="none" dirty="0" smtClean="0">
                <a:solidFill>
                  <a:srgbClr val="FFFF00"/>
                </a:solidFill>
                <a:latin typeface="Arial" charset="0"/>
                <a:ea typeface="Arial" charset="0"/>
                <a:cs typeface="Arial" charset="0"/>
                <a:sym typeface="Cabin"/>
              </a:rPr>
              <a:t>() también sirve para terminar una sesión </a:t>
            </a:r>
            <a:r>
              <a:rPr lang="es-AR" sz="3600" dirty="0" smtClean="0">
                <a:solidFill>
                  <a:srgbClr val="FFFF00"/>
                </a:solidFill>
                <a:latin typeface="Arial" charset="0"/>
                <a:ea typeface="Arial" charset="0"/>
                <a:cs typeface="Arial" charset="0"/>
                <a:sym typeface="Cabin"/>
              </a:rPr>
              <a:t>interactiva</a:t>
            </a:r>
            <a:r>
              <a:rPr lang="es-AR" sz="3600" u="none" strike="noStrike" cap="none" dirty="0" smtClean="0">
                <a:solidFill>
                  <a:srgbClr val="FFFF00"/>
                </a:solidFill>
                <a:latin typeface="Arial" charset="0"/>
                <a:ea typeface="Arial" charset="0"/>
                <a:cs typeface="Arial" charset="0"/>
                <a:sym typeface="Cabin"/>
              </a:rPr>
              <a:t>.</a:t>
            </a:r>
            <a:endParaRPr lang="es-AR" sz="3600" u="none" strike="noStrike" cap="none" dirty="0">
              <a:solidFill>
                <a:srgbClr val="FFFF00"/>
              </a:solidFill>
              <a:latin typeface="Arial" charset="0"/>
              <a:ea typeface="Arial" charset="0"/>
              <a:cs typeface="Arial"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¿Qué decimos?</a:t>
            </a:r>
            <a:endParaRPr lang="es-AR" sz="7600" u="none" strike="noStrike" cap="none" dirty="0">
              <a:solidFill>
                <a:srgbClr val="FFFF00"/>
              </a:solidFill>
              <a:latin typeface="Arial" charset="0"/>
              <a:ea typeface="Arial" charset="0"/>
              <a:cs typeface="Arial" charset="0"/>
              <a:sym typeface="Cabin"/>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Elementos de Python</a:t>
            </a:r>
            <a:endParaRPr lang="es-AR" sz="7600" u="none" strike="noStrike" cap="none" dirty="0">
              <a:solidFill>
                <a:srgbClr val="FFFF00"/>
              </a:solidFill>
              <a:latin typeface="Arial" charset="0"/>
              <a:ea typeface="Arial" charset="0"/>
              <a:cs typeface="Arial" charset="0"/>
              <a:sym typeface="Cabin"/>
            </a:endParaRPr>
          </a:p>
        </p:txBody>
      </p:sp>
      <p:sp>
        <p:nvSpPr>
          <p:cNvPr id="489" name="Shape 489"/>
          <p:cNvSpPr txBox="1">
            <a:spLocks noGrp="1"/>
          </p:cNvSpPr>
          <p:nvPr>
            <p:ph idx="1"/>
          </p:nvPr>
        </p:nvSpPr>
        <p:spPr>
          <a:xfrm>
            <a:off x="671683" y="1209010"/>
            <a:ext cx="14630400" cy="5902068"/>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u="none" strike="noStrike" cap="none" dirty="0" smtClean="0">
                <a:solidFill>
                  <a:srgbClr val="FFFF00"/>
                </a:solidFill>
                <a:latin typeface="Arial" charset="0"/>
                <a:ea typeface="Arial" charset="0"/>
                <a:cs typeface="Arial" charset="0"/>
                <a:sym typeface="Cabin"/>
              </a:rPr>
              <a:t>Vocabulario / Palabras</a:t>
            </a:r>
            <a:r>
              <a:rPr lang="es-AR" sz="3600" b="0" dirty="0">
                <a:solidFill>
                  <a:schemeClr val="lt1"/>
                </a:solidFill>
                <a:latin typeface="Arial" charset="0"/>
                <a:ea typeface="Arial" charset="0"/>
                <a:cs typeface="Arial" charset="0"/>
                <a:sym typeface="Cabin"/>
              </a:rPr>
              <a:t> – </a:t>
            </a:r>
            <a:r>
              <a:rPr lang="es-AR" sz="3600" b="0" dirty="0" smtClean="0">
                <a:solidFill>
                  <a:schemeClr val="lt1"/>
                </a:solidFill>
                <a:latin typeface="Arial" charset="0"/>
                <a:ea typeface="Arial" charset="0"/>
                <a:cs typeface="Arial" charset="0"/>
                <a:sym typeface="Cabin"/>
              </a:rPr>
              <a:t>v</a:t>
            </a:r>
            <a:r>
              <a:rPr lang="es-AR" sz="3600" b="0" u="none" strike="noStrike" cap="none" dirty="0" smtClean="0">
                <a:solidFill>
                  <a:schemeClr val="lt1"/>
                </a:solidFill>
                <a:latin typeface="Arial" charset="0"/>
                <a:ea typeface="Arial" charset="0"/>
                <a:cs typeface="Arial" charset="0"/>
                <a:sym typeface="Cabin"/>
              </a:rPr>
              <a:t>ariables y palabras reservadas (capítulo 2)</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rgbClr val="FFFF00"/>
                </a:solidFill>
                <a:latin typeface="Arial" charset="0"/>
                <a:ea typeface="Arial" charset="0"/>
                <a:cs typeface="Arial" charset="0"/>
                <a:sym typeface="Cabin"/>
              </a:rPr>
              <a:t>Estructura de la sentencia </a:t>
            </a:r>
            <a:r>
              <a:rPr lang="es-AR" sz="3600" b="0" u="none" strike="noStrike" cap="none" dirty="0" smtClean="0">
                <a:solidFill>
                  <a:schemeClr val="lt1"/>
                </a:solidFill>
                <a:latin typeface="Arial" charset="0"/>
                <a:ea typeface="Arial" charset="0"/>
                <a:cs typeface="Arial" charset="0"/>
                <a:sym typeface="Cabin"/>
              </a:rPr>
              <a:t>– patrones de sintaxis válidos (capítulos 3-5)</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rgbClr val="FFFF00"/>
                </a:solidFill>
                <a:latin typeface="Arial" charset="0"/>
                <a:ea typeface="Arial" charset="0"/>
                <a:cs typeface="Arial" charset="0"/>
                <a:sym typeface="Cabin"/>
              </a:rPr>
              <a:t>Estructura de la historia</a:t>
            </a:r>
            <a:r>
              <a:rPr lang="es-AR" sz="3600" b="0" u="none" strike="noStrike" cap="none" dirty="0" smtClean="0">
                <a:solidFill>
                  <a:schemeClr val="lt1"/>
                </a:solidFill>
                <a:latin typeface="Arial" charset="0"/>
                <a:ea typeface="Arial" charset="0"/>
                <a:cs typeface="Arial" charset="0"/>
                <a:sym typeface="Cabin"/>
              </a:rPr>
              <a:t> – construir un programa para un determinado propósito</a:t>
            </a:r>
            <a:endParaRPr lang="es-AR" sz="3600" b="0" u="none" strike="noStrike" cap="none" dirty="0">
              <a:solidFill>
                <a:schemeClr val="lt1"/>
              </a:solidFill>
              <a:latin typeface="Arial" charset="0"/>
              <a:ea typeface="Arial" charset="0"/>
              <a:cs typeface="Arial"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s-ES" sz="2800" b="1" dirty="0" err="1" smtClean="0">
                <a:solidFill>
                  <a:srgbClr val="00FF00"/>
                </a:solidFill>
                <a:latin typeface="Courier New"/>
                <a:ea typeface="Courier New"/>
                <a:cs typeface="Courier New"/>
                <a:sym typeface="Courier New"/>
              </a:rPr>
              <a:t>name</a:t>
            </a:r>
            <a:r>
              <a:rPr lang="es-ES" sz="2800" b="1" dirty="0" smtClean="0">
                <a:solidFill>
                  <a:srgbClr val="00FF00"/>
                </a:solidFill>
                <a:latin typeface="Courier New"/>
                <a:ea typeface="Courier New"/>
                <a:cs typeface="Courier New"/>
                <a:sym typeface="Courier New"/>
              </a:rPr>
              <a:t> = input('Ingresar archivo:')</a:t>
            </a:r>
          </a:p>
          <a:p>
            <a:pPr lvl="0">
              <a:buClr>
                <a:srgbClr val="00FF00"/>
              </a:buClr>
              <a:buSzPct val="25000"/>
            </a:pPr>
            <a:r>
              <a:rPr lang="es-ES" sz="2800" b="1" dirty="0" err="1" smtClean="0">
                <a:solidFill>
                  <a:srgbClr val="00FF00"/>
                </a:solidFill>
                <a:latin typeface="Courier New"/>
                <a:ea typeface="Courier New"/>
                <a:cs typeface="Courier New"/>
                <a:sym typeface="Courier New"/>
              </a:rPr>
              <a:t>handle</a:t>
            </a:r>
            <a:r>
              <a:rPr lang="es-ES" sz="2800" b="1" dirty="0" smtClean="0">
                <a:solidFill>
                  <a:srgbClr val="00FF00"/>
                </a:solidFill>
                <a:latin typeface="Courier New"/>
                <a:ea typeface="Courier New"/>
                <a:cs typeface="Courier New"/>
                <a:sym typeface="Courier New"/>
              </a:rPr>
              <a:t> = open(nombre)</a:t>
            </a:r>
          </a:p>
          <a:p>
            <a:pPr lvl="0" algn="ct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smtClean="0">
                <a:solidFill>
                  <a:srgbClr val="FF00FF"/>
                </a:solidFill>
                <a:latin typeface="Courier New"/>
                <a:ea typeface="Courier New"/>
                <a:cs typeface="Courier New"/>
                <a:sym typeface="Courier New"/>
              </a:rPr>
              <a:t>conteos = </a:t>
            </a:r>
            <a:r>
              <a:rPr lang="es-ES" sz="2800" b="1" dirty="0" err="1" smtClean="0">
                <a:solidFill>
                  <a:srgbClr val="FF00FF"/>
                </a:solidFill>
                <a:latin typeface="Courier New"/>
                <a:ea typeface="Courier New"/>
                <a:cs typeface="Courier New"/>
                <a:sym typeface="Courier New"/>
              </a:rPr>
              <a:t>dict</a:t>
            </a:r>
            <a:r>
              <a:rPr lang="es-ES" sz="2800" b="1" dirty="0" smtClean="0">
                <a:solidFill>
                  <a:srgbClr val="FF00FF"/>
                </a:solidFill>
                <a:latin typeface="Courier New"/>
                <a:ea typeface="Courier New"/>
                <a:cs typeface="Courier New"/>
                <a:sym typeface="Courier New"/>
              </a:rPr>
              <a:t>()</a:t>
            </a:r>
          </a:p>
          <a:p>
            <a:pPr lvl="0">
              <a:buClr>
                <a:srgbClr val="00FF00"/>
              </a:buClr>
              <a:buSzPct val="25000"/>
            </a:pPr>
            <a:r>
              <a:rPr lang="es-ES" sz="2800" b="1" dirty="0" err="1" smtClean="0">
                <a:solidFill>
                  <a:srgbClr val="FF00FF"/>
                </a:solidFill>
                <a:latin typeface="Courier New"/>
                <a:ea typeface="Courier New"/>
                <a:cs typeface="Courier New"/>
                <a:sym typeface="Courier New"/>
              </a:rPr>
              <a:t>for</a:t>
            </a:r>
            <a:r>
              <a:rPr lang="es-ES" sz="2800" b="1" dirty="0" smtClean="0">
                <a:solidFill>
                  <a:srgbClr val="FF00FF"/>
                </a:solidFill>
                <a:latin typeface="Courier New"/>
                <a:ea typeface="Courier New"/>
                <a:cs typeface="Courier New"/>
                <a:sym typeface="Courier New"/>
              </a:rPr>
              <a:t> línea in </a:t>
            </a:r>
            <a:r>
              <a:rPr lang="es-ES" sz="2800" b="1" dirty="0" err="1" smtClean="0">
                <a:solidFill>
                  <a:srgbClr val="FF00FF"/>
                </a:solidFill>
                <a:latin typeface="Courier New"/>
                <a:ea typeface="Courier New"/>
                <a:cs typeface="Courier New"/>
                <a:sym typeface="Courier New"/>
              </a:rPr>
              <a:t>handle</a:t>
            </a:r>
            <a:r>
              <a:rPr lang="es-ES" sz="2800" b="1" dirty="0" smtClean="0">
                <a:solidFill>
                  <a:srgbClr val="FF00FF"/>
                </a:solidFill>
                <a:latin typeface="Courier New"/>
                <a:ea typeface="Courier New"/>
                <a:cs typeface="Courier New"/>
                <a:sym typeface="Courier New"/>
              </a:rPr>
              <a:t>:</a:t>
            </a:r>
          </a:p>
          <a:p>
            <a:pPr lvl="0">
              <a:buClr>
                <a:srgbClr val="00FF00"/>
              </a:buClr>
              <a:buSzPct val="25000"/>
            </a:pPr>
            <a:r>
              <a:rPr lang="es-ES" sz="2800" b="1" dirty="0" smtClean="0">
                <a:solidFill>
                  <a:srgbClr val="FF00FF"/>
                </a:solidFill>
                <a:latin typeface="Courier New"/>
                <a:ea typeface="Courier New"/>
                <a:cs typeface="Courier New"/>
                <a:sym typeface="Courier New"/>
              </a:rPr>
              <a:t>    palabras = </a:t>
            </a:r>
            <a:r>
              <a:rPr lang="es-ES" sz="2800" b="1" dirty="0" err="1" smtClean="0">
                <a:solidFill>
                  <a:srgbClr val="FF00FF"/>
                </a:solidFill>
                <a:latin typeface="Courier New"/>
                <a:ea typeface="Courier New"/>
                <a:cs typeface="Courier New"/>
                <a:sym typeface="Courier New"/>
              </a:rPr>
              <a:t>line.split</a:t>
            </a:r>
            <a:r>
              <a:rPr lang="es-ES" sz="2800" b="1" dirty="0" smtClean="0">
                <a:solidFill>
                  <a:srgbClr val="FF00FF"/>
                </a:solidFill>
                <a:latin typeface="Courier New"/>
                <a:ea typeface="Courier New"/>
                <a:cs typeface="Courier New"/>
                <a:sym typeface="Courier New"/>
              </a:rPr>
              <a:t>()</a:t>
            </a:r>
          </a:p>
          <a:p>
            <a:pPr lvl="0">
              <a:buClr>
                <a:srgbClr val="00FF00"/>
              </a:buClr>
              <a:buSzPct val="25000"/>
            </a:pPr>
            <a:r>
              <a:rPr lang="es-ES" sz="2800" b="1" dirty="0" smtClean="0">
                <a:solidFill>
                  <a:srgbClr val="FF00FF"/>
                </a:solidFill>
                <a:latin typeface="Courier New"/>
                <a:ea typeface="Courier New"/>
                <a:cs typeface="Courier New"/>
                <a:sym typeface="Courier New"/>
              </a:rPr>
              <a:t>	</a:t>
            </a:r>
            <a:r>
              <a:rPr lang="es-ES" sz="2800" b="1" dirty="0" err="1" smtClean="0">
                <a:solidFill>
                  <a:srgbClr val="FF00FF"/>
                </a:solidFill>
                <a:latin typeface="Courier New"/>
                <a:ea typeface="Courier New"/>
                <a:cs typeface="Courier New"/>
                <a:sym typeface="Courier New"/>
              </a:rPr>
              <a:t>for</a:t>
            </a:r>
            <a:r>
              <a:rPr lang="es-ES" sz="2800" b="1" dirty="0" smtClean="0">
                <a:solidFill>
                  <a:srgbClr val="FF00FF"/>
                </a:solidFill>
                <a:latin typeface="Courier New"/>
                <a:ea typeface="Courier New"/>
                <a:cs typeface="Courier New"/>
                <a:sym typeface="Courier New"/>
              </a:rPr>
              <a:t> palabra in palabras:</a:t>
            </a:r>
          </a:p>
          <a:p>
            <a:pPr lvl="0">
              <a:buClr>
                <a:srgbClr val="00FF00"/>
              </a:buClr>
              <a:buSzPct val="25000"/>
            </a:pPr>
            <a:r>
              <a:rPr lang="es-ES" sz="2800" b="1" dirty="0" smtClean="0">
                <a:solidFill>
                  <a:srgbClr val="FF00FF"/>
                </a:solidFill>
                <a:latin typeface="Courier New"/>
                <a:ea typeface="Courier New"/>
                <a:cs typeface="Courier New"/>
                <a:sym typeface="Courier New"/>
              </a:rPr>
              <a:t>        conteos [palabra] = </a:t>
            </a:r>
            <a:r>
              <a:rPr lang="es-ES" sz="2800" b="1" dirty="0" err="1" smtClean="0">
                <a:solidFill>
                  <a:srgbClr val="FF00FF"/>
                </a:solidFill>
                <a:latin typeface="Courier New"/>
                <a:ea typeface="Courier New"/>
                <a:cs typeface="Courier New"/>
                <a:sym typeface="Courier New"/>
              </a:rPr>
              <a:t>counts.get</a:t>
            </a:r>
            <a:r>
              <a:rPr lang="es-ES" sz="2800" b="1" dirty="0" smtClean="0">
                <a:solidFill>
                  <a:srgbClr val="FF00FF"/>
                </a:solidFill>
                <a:latin typeface="Courier New"/>
                <a:ea typeface="Courier New"/>
                <a:cs typeface="Courier New"/>
                <a:sym typeface="Courier New"/>
              </a:rPr>
              <a:t>(palabra,0) + 1</a:t>
            </a: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 = Ninguno</a:t>
            </a:r>
          </a:p>
          <a:p>
            <a:pPr lvl="0">
              <a:buClr>
                <a:srgbClr val="00FF00"/>
              </a:buClr>
              <a:buSzPct val="25000"/>
            </a:pPr>
            <a:r>
              <a:rPr lang="es-ES" sz="2800" b="1" dirty="0" err="1" smtClean="0">
                <a:solidFill>
                  <a:srgbClr val="00FFFF"/>
                </a:solidFill>
                <a:latin typeface="Courier New"/>
                <a:ea typeface="Courier New"/>
                <a:cs typeface="Courier New"/>
                <a:sym typeface="Courier New"/>
              </a:rPr>
              <a:t>bigword</a:t>
            </a:r>
            <a:r>
              <a:rPr lang="es-ES" sz="2800" b="1" dirty="0" smtClean="0">
                <a:solidFill>
                  <a:srgbClr val="00FFFF"/>
                </a:solidFill>
                <a:latin typeface="Courier New"/>
                <a:ea typeface="Courier New"/>
                <a:cs typeface="Courier New"/>
                <a:sym typeface="Courier New"/>
              </a:rPr>
              <a:t> = Ninguna</a:t>
            </a:r>
          </a:p>
          <a:p>
            <a:pPr lvl="0">
              <a:buClr>
                <a:srgbClr val="00FF00"/>
              </a:buClr>
              <a:buSzPct val="25000"/>
            </a:pPr>
            <a:r>
              <a:rPr lang="es-ES" sz="2800" b="1" dirty="0" err="1" smtClean="0">
                <a:solidFill>
                  <a:srgbClr val="00FFFF"/>
                </a:solidFill>
                <a:latin typeface="Courier New"/>
                <a:ea typeface="Courier New"/>
                <a:cs typeface="Courier New"/>
                <a:sym typeface="Courier New"/>
              </a:rPr>
              <a:t>for</a:t>
            </a:r>
            <a:r>
              <a:rPr lang="es-ES" sz="2800" b="1" dirty="0" smtClean="0">
                <a:solidFill>
                  <a:srgbClr val="00FFFF"/>
                </a:solidFill>
                <a:latin typeface="Courier New"/>
                <a:ea typeface="Courier New"/>
                <a:cs typeface="Courier New"/>
                <a:sym typeface="Courier New"/>
              </a:rPr>
              <a:t> palabra, conteo en </a:t>
            </a:r>
            <a:r>
              <a:rPr lang="es-ES" sz="2800" b="1" dirty="0" err="1" smtClean="0">
                <a:solidFill>
                  <a:srgbClr val="00FFFF"/>
                </a:solidFill>
                <a:latin typeface="Courier New"/>
                <a:ea typeface="Courier New"/>
                <a:cs typeface="Courier New"/>
                <a:sym typeface="Courier New"/>
              </a:rPr>
              <a:t>counts.items</a:t>
            </a:r>
            <a:r>
              <a:rPr lang="es-ES" sz="2800" b="1" dirty="0" smtClean="0">
                <a:solidFill>
                  <a:srgbClr val="00FFFF"/>
                </a:solidFill>
                <a:latin typeface="Courier New"/>
                <a:ea typeface="Courier New"/>
                <a:cs typeface="Courier New"/>
                <a:sym typeface="Courier New"/>
              </a:rPr>
              <a:t>():</a:t>
            </a:r>
          </a:p>
          <a:p>
            <a:pPr lvl="0">
              <a:buClr>
                <a:srgbClr val="00FF00"/>
              </a:buClr>
              <a:buSzPct val="25000"/>
            </a:pP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if</a:t>
            </a: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is</a:t>
            </a:r>
            <a:r>
              <a:rPr lang="es-ES" sz="2800" b="1" dirty="0" smtClean="0">
                <a:solidFill>
                  <a:srgbClr val="00FFFF"/>
                </a:solidFill>
                <a:latin typeface="Courier New"/>
                <a:ea typeface="Courier New"/>
                <a:cs typeface="Courier New"/>
                <a:sym typeface="Courier New"/>
              </a:rPr>
              <a:t> Ninguno </a:t>
            </a:r>
            <a:r>
              <a:rPr lang="es-ES" sz="2800" b="1" dirty="0" err="1" smtClean="0">
                <a:solidFill>
                  <a:srgbClr val="00FFFF"/>
                </a:solidFill>
                <a:latin typeface="Courier New"/>
                <a:ea typeface="Courier New"/>
                <a:cs typeface="Courier New"/>
                <a:sym typeface="Courier New"/>
              </a:rPr>
              <a:t>or</a:t>
            </a:r>
            <a:r>
              <a:rPr lang="es-ES" sz="2800" b="1" dirty="0" smtClean="0">
                <a:solidFill>
                  <a:srgbClr val="00FFFF"/>
                </a:solidFill>
                <a:latin typeface="Courier New"/>
                <a:ea typeface="Courier New"/>
                <a:cs typeface="Courier New"/>
                <a:sym typeface="Courier New"/>
              </a:rPr>
              <a:t> conteo &gt; </a:t>
            </a: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a:t>
            </a:r>
          </a:p>
          <a:p>
            <a:pPr lvl="0">
              <a:buClr>
                <a:srgbClr val="00FF00"/>
              </a:buClr>
              <a:buSzPct val="25000"/>
            </a:pP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bigword</a:t>
            </a:r>
            <a:r>
              <a:rPr lang="es-ES" sz="2800" b="1" dirty="0" smtClean="0">
                <a:solidFill>
                  <a:srgbClr val="00FFFF"/>
                </a:solidFill>
                <a:latin typeface="Courier New"/>
                <a:ea typeface="Courier New"/>
                <a:cs typeface="Courier New"/>
                <a:sym typeface="Courier New"/>
              </a:rPr>
              <a:t> = palabra</a:t>
            </a:r>
          </a:p>
          <a:p>
            <a:pPr lvl="0">
              <a:buClr>
                <a:srgbClr val="00FF00"/>
              </a:buClr>
              <a:buSzPct val="25000"/>
            </a:pP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 = conteo</a:t>
            </a: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FF7F00"/>
                </a:solidFill>
                <a:latin typeface="Courier New"/>
                <a:ea typeface="Courier New"/>
                <a:cs typeface="Courier New"/>
                <a:sym typeface="Courier New"/>
              </a:rPr>
              <a:t>print</a:t>
            </a:r>
            <a:r>
              <a:rPr lang="es-ES" sz="2800" b="1" dirty="0" smtClean="0">
                <a:solidFill>
                  <a:srgbClr val="FF7F00"/>
                </a:solidFill>
                <a:latin typeface="Courier New"/>
                <a:ea typeface="Courier New"/>
                <a:cs typeface="Courier New"/>
                <a:sym typeface="Courier New"/>
              </a:rPr>
              <a:t>(</a:t>
            </a:r>
            <a:r>
              <a:rPr lang="es-ES" sz="2800" b="1" dirty="0" err="1" smtClean="0">
                <a:solidFill>
                  <a:srgbClr val="FF7F00"/>
                </a:solidFill>
                <a:latin typeface="Courier New"/>
                <a:ea typeface="Courier New"/>
                <a:cs typeface="Courier New"/>
                <a:sym typeface="Courier New"/>
              </a:rPr>
              <a:t>bigword</a:t>
            </a:r>
            <a:r>
              <a:rPr lang="es-ES" sz="2800" b="1" dirty="0" smtClean="0">
                <a:solidFill>
                  <a:srgbClr val="FF7F00"/>
                </a:solidFill>
                <a:latin typeface="Courier New"/>
                <a:ea typeface="Courier New"/>
                <a:cs typeface="Courier New"/>
                <a:sym typeface="Courier New"/>
              </a:rPr>
              <a:t>, </a:t>
            </a:r>
            <a:r>
              <a:rPr lang="es-ES" sz="2800" b="1" dirty="0" err="1" smtClean="0">
                <a:solidFill>
                  <a:srgbClr val="FF7F00"/>
                </a:solidFill>
                <a:latin typeface="Courier New"/>
                <a:ea typeface="Courier New"/>
                <a:cs typeface="Courier New"/>
                <a:sym typeface="Courier New"/>
              </a:rPr>
              <a:t>bigcount</a:t>
            </a:r>
            <a:r>
              <a:rPr lang="es-ES" sz="2800" b="1" dirty="0" smtClean="0">
                <a:solidFill>
                  <a:srgbClr val="FF7F00"/>
                </a:solidFill>
                <a:latin typeface="Courier New"/>
                <a:ea typeface="Courier New"/>
                <a:cs typeface="Courier New"/>
                <a:sym typeface="Courier New"/>
              </a:rPr>
              <a:t>)</a:t>
            </a:r>
            <a:endParaRPr lang="es-ES" sz="2800" b="1" dirty="0">
              <a:solidFill>
                <a:srgbClr val="FF7F00"/>
              </a:solidFill>
              <a:latin typeface="Courier New"/>
              <a:ea typeface="Courier New"/>
              <a:cs typeface="Courier New"/>
              <a:sym typeface="Courier New"/>
            </a:endParaRPr>
          </a:p>
        </p:txBody>
      </p:sp>
      <p:sp>
        <p:nvSpPr>
          <p:cNvPr id="495" name="Shape 495"/>
          <p:cNvSpPr txBox="1"/>
          <p:nvPr/>
        </p:nvSpPr>
        <p:spPr>
          <a:xfrm>
            <a:off x="10258426" y="4690623"/>
            <a:ext cx="5997574"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 </a:t>
            </a:r>
            <a:r>
              <a:rPr lang="es-AR" sz="3600" u="none" strike="noStrike" cap="none" dirty="0" smtClean="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 </a:t>
            </a:r>
            <a:r>
              <a:rPr lang="es-AR" sz="3600" dirty="0">
                <a:solidFill>
                  <a:srgbClr val="FFFF00"/>
                </a:solidFill>
                <a:latin typeface="Arial" charset="0"/>
                <a:ea typeface="Arial" charset="0"/>
                <a:cs typeface="Arial" charset="0"/>
                <a:sym typeface="Cabin"/>
              </a:rPr>
              <a:t>I</a:t>
            </a:r>
            <a:r>
              <a:rPr lang="es-AR" sz="3600" u="none" strike="noStrike" cap="none" dirty="0" smtClean="0">
                <a:solidFill>
                  <a:srgbClr val="FFFF00"/>
                </a:solidFill>
                <a:latin typeface="Arial" charset="0"/>
                <a:ea typeface="Arial" charset="0"/>
                <a:cs typeface="Arial" charset="0"/>
                <a:sym typeface="Cabin"/>
              </a:rPr>
              <a:t>ngresar archivo: words.txt</a:t>
            </a:r>
          </a:p>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 hasta</a:t>
            </a:r>
            <a:r>
              <a:rPr lang="es-AR" sz="3600" u="none" strike="noStrike" cap="none" dirty="0" smtClean="0">
                <a:solidFill>
                  <a:srgbClr val="FFFF00"/>
                </a:solidFill>
                <a:latin typeface="Arial" charset="0"/>
                <a:ea typeface="Arial" charset="0"/>
                <a:cs typeface="Arial" charset="0"/>
                <a:sym typeface="Cabin"/>
              </a:rPr>
              <a:t> 16</a:t>
            </a:r>
            <a:endParaRPr lang="es-AR" sz="3600" u="none" strike="noStrike" cap="none" dirty="0">
              <a:solidFill>
                <a:srgbClr val="FFFF00"/>
              </a:solidFill>
              <a:latin typeface="Arial" charset="0"/>
              <a:ea typeface="Arial" charset="0"/>
              <a:cs typeface="Arial" charset="0"/>
              <a:sym typeface="Cabin"/>
            </a:endParaRPr>
          </a:p>
        </p:txBody>
      </p:sp>
      <p:sp>
        <p:nvSpPr>
          <p:cNvPr id="496" name="Shape 496"/>
          <p:cNvSpPr txBox="1"/>
          <p:nvPr/>
        </p:nvSpPr>
        <p:spPr>
          <a:xfrm>
            <a:off x="10481239" y="1330303"/>
            <a:ext cx="5027308" cy="2590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AR" sz="4300" u="none" strike="noStrike" cap="none" dirty="0" smtClean="0">
                <a:solidFill>
                  <a:schemeClr val="lt1"/>
                </a:solidFill>
                <a:latin typeface="Arial" charset="0"/>
                <a:ea typeface="Arial" charset="0"/>
                <a:cs typeface="Arial" charset="0"/>
                <a:sym typeface="Cabin"/>
              </a:rPr>
              <a:t>Una “</a:t>
            </a:r>
            <a:r>
              <a:rPr lang="es-AR" sz="4300" dirty="0" smtClean="0">
                <a:solidFill>
                  <a:schemeClr val="lt1"/>
                </a:solidFill>
                <a:latin typeface="Arial" charset="0"/>
                <a:ea typeface="Arial" charset="0"/>
                <a:cs typeface="Arial" charset="0"/>
                <a:sym typeface="Cabin"/>
              </a:rPr>
              <a:t>historia</a:t>
            </a:r>
            <a:r>
              <a:rPr lang="es-AR" sz="4300" u="none" strike="noStrike" cap="none" dirty="0" smtClean="0">
                <a:solidFill>
                  <a:schemeClr val="lt1"/>
                </a:solidFill>
                <a:latin typeface="Arial" charset="0"/>
                <a:ea typeface="Arial" charset="0"/>
                <a:cs typeface="Arial" charset="0"/>
                <a:sym typeface="Cabin"/>
              </a:rPr>
              <a:t>” breve sobre cómo contar palabras en un archivo realizado en Python</a:t>
            </a:r>
            <a:endParaRPr lang="es-AR" sz="4300" u="none" strike="noStrike" cap="none" dirty="0">
              <a:solidFill>
                <a:schemeClr val="lt1"/>
              </a:solidFill>
              <a:latin typeface="Arial" charset="0"/>
              <a:ea typeface="Arial" charset="0"/>
              <a:cs typeface="Arial" charset="0"/>
              <a:sym typeface="Cabin"/>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Palabras Reservadas</a:t>
            </a:r>
            <a:endParaRPr lang="es-AR" sz="7600" u="none" strike="noStrike" cap="none" dirty="0">
              <a:solidFill>
                <a:srgbClr val="FFFF00"/>
              </a:solidFill>
              <a:latin typeface="Arial" charset="0"/>
              <a:ea typeface="Arial" charset="0"/>
              <a:cs typeface="Arial" charset="0"/>
              <a:sym typeface="Cabin"/>
            </a:endParaRPr>
          </a:p>
        </p:txBody>
      </p:sp>
      <p:sp>
        <p:nvSpPr>
          <p:cNvPr id="502" name="Shape 502"/>
          <p:cNvSpPr txBox="1">
            <a:spLocks noGrp="1"/>
          </p:cNvSpPr>
          <p:nvPr>
            <p:ph idx="1"/>
          </p:nvPr>
        </p:nvSpPr>
        <p:spPr>
          <a:xfrm>
            <a:off x="779596" y="24212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No puede</a:t>
            </a:r>
            <a:r>
              <a:rPr lang="es-AR" sz="3600" b="0" dirty="0" smtClean="0">
                <a:solidFill>
                  <a:schemeClr val="lt1"/>
                </a:solidFill>
                <a:latin typeface="Arial" charset="0"/>
                <a:ea typeface="Arial" charset="0"/>
                <a:cs typeface="Arial" charset="0"/>
                <a:sym typeface="Cabin"/>
              </a:rPr>
              <a:t> utilizar las</a:t>
            </a:r>
            <a:r>
              <a:rPr lang="es-AR" sz="3600" b="0" u="none" strike="noStrike" cap="none" dirty="0" smtClean="0">
                <a:solidFill>
                  <a:schemeClr val="lt1"/>
                </a:solidFill>
                <a:latin typeface="Arial" charset="0"/>
                <a:ea typeface="Arial" charset="0"/>
                <a:cs typeface="Arial" charset="0"/>
                <a:sym typeface="Cabin"/>
              </a:rPr>
              <a:t> </a:t>
            </a:r>
            <a:r>
              <a:rPr lang="es-AR" sz="3600" b="0" u="none" strike="noStrike" cap="none" dirty="0" smtClean="0">
                <a:solidFill>
                  <a:srgbClr val="FFFF00"/>
                </a:solidFill>
                <a:latin typeface="Arial" charset="0"/>
                <a:ea typeface="Arial" charset="0"/>
                <a:cs typeface="Arial" charset="0"/>
                <a:sym typeface="Cabin"/>
              </a:rPr>
              <a:t>palabras reservadas</a:t>
            </a:r>
            <a:r>
              <a:rPr lang="es-AR" sz="3600" b="0" u="none" strike="noStrike" cap="none" dirty="0" smtClean="0">
                <a:solidFill>
                  <a:schemeClr val="lt1"/>
                </a:solidFill>
                <a:latin typeface="Arial" charset="0"/>
                <a:ea typeface="Arial" charset="0"/>
                <a:cs typeface="Arial" charset="0"/>
                <a:sym typeface="Cabin"/>
              </a:rPr>
              <a:t> como nombres o identificadores de variables</a:t>
            </a:r>
            <a:endParaRPr lang="es-AR" sz="3600" b="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7317" y="3158801"/>
            <a:ext cx="956136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Sentencias o </a:t>
            </a:r>
            <a:r>
              <a:rPr lang="es-AR" sz="7600" dirty="0">
                <a:solidFill>
                  <a:srgbClr val="FFFF00"/>
                </a:solidFill>
                <a:latin typeface="Arial" charset="0"/>
                <a:ea typeface="Arial" charset="0"/>
                <a:cs typeface="Arial" charset="0"/>
                <a:sym typeface="Cabin"/>
              </a:rPr>
              <a:t>L</a:t>
            </a:r>
            <a:r>
              <a:rPr lang="es-AR" sz="7600" dirty="0" smtClean="0">
                <a:solidFill>
                  <a:srgbClr val="FFFF00"/>
                </a:solidFill>
                <a:latin typeface="Arial" charset="0"/>
                <a:ea typeface="Arial" charset="0"/>
                <a:cs typeface="Arial" charset="0"/>
                <a:sym typeface="Cabin"/>
              </a:rPr>
              <a:t>ínea</a:t>
            </a:r>
            <a:r>
              <a:rPr lang="es-AR" sz="7600" u="none" strike="noStrike" cap="none" dirty="0" smtClean="0">
                <a:solidFill>
                  <a:srgbClr val="FFFF00"/>
                </a:solidFill>
                <a:latin typeface="Arial" charset="0"/>
                <a:ea typeface="Arial" charset="0"/>
                <a:cs typeface="Arial" charset="0"/>
                <a:sym typeface="Cabin"/>
              </a:rPr>
              <a:t>s</a:t>
            </a:r>
            <a:endParaRPr lang="es-AR" sz="7600" u="none" strike="noStrike" cap="none" dirty="0">
              <a:solidFill>
                <a:srgbClr val="FFFF00"/>
              </a:solidFill>
              <a:latin typeface="Arial" charset="0"/>
              <a:ea typeface="Arial" charset="0"/>
              <a:cs typeface="Arial" charset="0"/>
              <a:sym typeface="Cabin"/>
            </a:endParaRPr>
          </a:p>
        </p:txBody>
      </p:sp>
      <p:sp>
        <p:nvSpPr>
          <p:cNvPr id="509" name="Shape 509"/>
          <p:cNvSpPr txBox="1"/>
          <p:nvPr/>
        </p:nvSpPr>
        <p:spPr>
          <a:xfrm>
            <a:off x="1554125" y="23734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06313" y="65062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dirty="0">
                <a:solidFill>
                  <a:srgbClr val="FF9900"/>
                </a:solidFill>
                <a:latin typeface="Arial" charset="0"/>
                <a:ea typeface="Arial" charset="0"/>
                <a:cs typeface="Arial" charset="0"/>
                <a:sym typeface="Cabin"/>
              </a:rPr>
              <a:t>Variable</a:t>
            </a:r>
          </a:p>
        </p:txBody>
      </p:sp>
      <p:sp>
        <p:nvSpPr>
          <p:cNvPr id="511" name="Shape 511"/>
          <p:cNvSpPr txBox="1"/>
          <p:nvPr/>
        </p:nvSpPr>
        <p:spPr>
          <a:xfrm>
            <a:off x="4679763" y="6506222"/>
            <a:ext cx="2533836"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4200" u="none" strike="noStrike" cap="none" dirty="0" smtClean="0">
                <a:solidFill>
                  <a:srgbClr val="FFFFFF"/>
                </a:solidFill>
                <a:latin typeface="Arial" charset="0"/>
                <a:ea typeface="Arial" charset="0"/>
                <a:cs typeface="Arial" charset="0"/>
                <a:sym typeface="Cabin"/>
              </a:rPr>
              <a:t>Operador</a:t>
            </a:r>
            <a:endParaRPr lang="es-AR"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64313" y="6557022"/>
            <a:ext cx="2748066"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4200" u="none" strike="noStrike" cap="none" dirty="0" smtClean="0">
                <a:solidFill>
                  <a:srgbClr val="00FFFF"/>
                </a:solidFill>
                <a:latin typeface="Arial" charset="0"/>
                <a:ea typeface="Arial" charset="0"/>
                <a:cs typeface="Arial" charset="0"/>
                <a:sym typeface="Cabin"/>
              </a:rPr>
              <a:t>Constante</a:t>
            </a:r>
            <a:endParaRPr lang="es-AR"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260384" y="65570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4200" u="none" strike="noStrike" cap="none" dirty="0" smtClean="0">
                <a:solidFill>
                  <a:srgbClr val="FFFF00"/>
                </a:solidFill>
                <a:latin typeface="Arial" charset="0"/>
                <a:ea typeface="Arial" charset="0"/>
                <a:cs typeface="Arial" charset="0"/>
                <a:sym typeface="Cabin"/>
              </a:rPr>
              <a:t>Función</a:t>
            </a:r>
            <a:endParaRPr lang="es-AR"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3609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smtClean="0">
                <a:solidFill>
                  <a:schemeClr val="lt1"/>
                </a:solidFill>
                <a:latin typeface="Arial" charset="0"/>
                <a:ea typeface="Arial" charset="0"/>
                <a:cs typeface="Arial" charset="0"/>
                <a:sym typeface="Cabin"/>
              </a:rPr>
              <a:t>Enunciado de asignación</a:t>
            </a:r>
          </a:p>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smtClean="0">
                <a:solidFill>
                  <a:schemeClr val="lt1"/>
                </a:solidFill>
                <a:latin typeface="Arial" charset="0"/>
                <a:ea typeface="Arial" charset="0"/>
                <a:cs typeface="Arial" charset="0"/>
                <a:sym typeface="Cabin"/>
              </a:rPr>
              <a:t>Asignación con expresión</a:t>
            </a:r>
          </a:p>
          <a:p>
            <a:pPr marL="0" marR="0" lvl="0" indent="0" algn="l" rtl="0">
              <a:lnSpc>
                <a:spcPct val="100000"/>
              </a:lnSpc>
              <a:spcBef>
                <a:spcPts val="0"/>
              </a:spcBef>
              <a:spcAft>
                <a:spcPts val="0"/>
              </a:spcAft>
              <a:buClr>
                <a:schemeClr val="lt1"/>
              </a:buClr>
              <a:buSzPct val="25000"/>
              <a:buFont typeface="Cabin"/>
              <a:buNone/>
            </a:pPr>
            <a:r>
              <a:rPr lang="es-AR" sz="5400" dirty="0" smtClean="0">
                <a:solidFill>
                  <a:schemeClr val="lt1"/>
                </a:solidFill>
                <a:latin typeface="Arial" charset="0"/>
                <a:ea typeface="Arial" charset="0"/>
                <a:cs typeface="Arial" charset="0"/>
                <a:sym typeface="Cabin"/>
              </a:rPr>
              <a:t>Función print (imprimir)</a:t>
            </a:r>
            <a:endParaRPr lang="es-AR"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5293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3771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205762"/>
            <a:ext cx="1330199" cy="17399"/>
          </a:xfrm>
          <a:prstGeom prst="straightConnector1">
            <a:avLst/>
          </a:prstGeom>
          <a:noFill/>
          <a:ln w="63500" cap="rnd" cmpd="sng">
            <a:solidFill>
              <a:schemeClr val="lt1"/>
            </a:solidFill>
            <a:prstDash val="solid"/>
            <a:miter/>
            <a:headEnd type="stealth" w="med" len="med"/>
            <a:tailEnd type="none" w="med" len="med"/>
          </a:ln>
        </p:spPr>
      </p:cxn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Programación de Párrafos</a:t>
            </a:r>
            <a:endParaRPr lang="es-AR" sz="7600" u="none" strike="noStrike" cap="none" dirty="0">
              <a:solidFill>
                <a:srgbClr val="FFFF00"/>
              </a:solidFill>
              <a:latin typeface="Arial" charset="0"/>
              <a:ea typeface="Arial" charset="0"/>
              <a:cs typeface="Arial" charset="0"/>
              <a:sym typeface="Cabin"/>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612</TotalTime>
  <Words>1203</Words>
  <Application>Microsoft Office PowerPoint</Application>
  <PresentationFormat>Personalizado</PresentationFormat>
  <Paragraphs>233</Paragraphs>
  <Slides>19</Slides>
  <Notes>19</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071215_powerpoint_template_b</vt:lpstr>
      <vt:lpstr>Hablemos con Python</vt:lpstr>
      <vt:lpstr>Presentación de PowerPoint</vt:lpstr>
      <vt:lpstr>Presentación de PowerPoint</vt:lpstr>
      <vt:lpstr>¿Qué decimos?</vt:lpstr>
      <vt:lpstr>Elementos de Python</vt:lpstr>
      <vt:lpstr>Presentación de PowerPoint</vt:lpstr>
      <vt:lpstr>Palabras Reservadas</vt:lpstr>
      <vt:lpstr>Sentencias o Líneas</vt:lpstr>
      <vt:lpstr>Programación de Párrafos</vt:lpstr>
      <vt:lpstr>Scripts de Python</vt:lpstr>
      <vt:lpstr>Interactivo versus Script</vt:lpstr>
      <vt:lpstr>Pasos del Programa o Flujo del Programa</vt:lpstr>
      <vt:lpstr>Pasos Secuenciales</vt:lpstr>
      <vt:lpstr>Pasos Condicionales</vt:lpstr>
      <vt:lpstr>Pasos Repetidos</vt:lpstr>
      <vt:lpstr>Presentación de PowerPoint</vt:lpstr>
      <vt:lpstr>Presentación de PowerPoint</vt:lpstr>
      <vt:lpstr>Síntesis</vt:lpstr>
      <vt:lpstr>Agradecimientos / Colaboraciones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Julia</dc:creator>
  <cp:lastModifiedBy>Alicia</cp:lastModifiedBy>
  <cp:revision>127</cp:revision>
  <dcterms:modified xsi:type="dcterms:W3CDTF">2019-06-27T16:12:18Z</dcterms:modified>
</cp:coreProperties>
</file>