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17"/>
  </p:notesMasterIdLst>
  <p:sldIdLst>
    <p:sldId id="256" r:id="rId2"/>
    <p:sldId id="257" r:id="rId3"/>
    <p:sldId id="292" r:id="rId4"/>
    <p:sldId id="258" r:id="rId5"/>
    <p:sldId id="296" r:id="rId6"/>
    <p:sldId id="260" r:id="rId7"/>
    <p:sldId id="293" r:id="rId8"/>
    <p:sldId id="298" r:id="rId9"/>
    <p:sldId id="299" r:id="rId10"/>
    <p:sldId id="300" r:id="rId11"/>
    <p:sldId id="301" r:id="rId12"/>
    <p:sldId id="263" r:id="rId13"/>
    <p:sldId id="264" r:id="rId14"/>
    <p:sldId id="294" r:id="rId15"/>
    <p:sldId id="297" r:id="rId1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EBDD4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/>
    <p:restoredTop sz="92472" autoAdjust="0"/>
  </p:normalViewPr>
  <p:slideViewPr>
    <p:cSldViewPr snapToGrid="0" snapToObjects="1">
      <p:cViewPr>
        <p:scale>
          <a:sx n="50" d="100"/>
          <a:sy n="50" d="100"/>
        </p:scale>
        <p:origin x="-758" y="-25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 de Chuck.</a:t>
            </a:r>
            <a:r>
              <a:rPr lang="es-A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está usando estos materiales, puede retirar el logotipo de UM y reemplazarlo por el suyo pero, por favor, conserve el logo de CC-BY en la primera página así como también retenga la página de agradecimientos al final. </a:t>
            </a:r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endParaRPr lang="en-US" dirty="0" smtClean="0">
              <a:solidFill>
                <a:schemeClr val="dk2"/>
              </a:solidFill>
            </a:endParaRPr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88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840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89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97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64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06751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Expressions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15" r:id="rId10"/>
    <p:sldLayoutId id="214748371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32178" y="2233529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Expresiones</a:t>
            </a:r>
            <a:b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 Enunciados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xfrm>
            <a:off x="812800" y="3804147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48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Capítulo 2</a:t>
            </a:r>
            <a:endParaRPr lang="es-AR" sz="48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para Todos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02" y="69348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16 CuadroTexto"/>
          <p:cNvSpPr txBox="1"/>
          <p:nvPr/>
        </p:nvSpPr>
        <p:spPr>
          <a:xfrm>
            <a:off x="12438750" y="1793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s-AR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</a:t>
            </a:r>
            <a:r>
              <a:rPr lang="es-AR" sz="3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están </a:t>
            </a:r>
            <a:r>
              <a:rPr lang="es-AR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haciendo </a:t>
            </a:r>
            <a:r>
              <a:rPr lang="es-AR" sz="3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estos códigos?</a:t>
            </a:r>
            <a:endParaRPr lang="es-AR"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02" y="69348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16 CuadroTexto"/>
          <p:cNvSpPr txBox="1"/>
          <p:nvPr/>
        </p:nvSpPr>
        <p:spPr>
          <a:xfrm>
            <a:off x="12438750" y="1793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6018530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Horas =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Tarifa =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Salario = horas * tarifa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print(salario)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s-AR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</a:t>
            </a:r>
            <a:r>
              <a:rPr lang="es-AR" sz="3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están </a:t>
            </a:r>
            <a:r>
              <a:rPr lang="es-AR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haciendo </a:t>
            </a:r>
            <a:r>
              <a:rPr lang="es-AR" sz="3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estos códigos?</a:t>
            </a:r>
            <a:endParaRPr lang="es-AR"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02" y="69348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16 CuadroTexto"/>
          <p:cNvSpPr txBox="1"/>
          <p:nvPr/>
        </p:nvSpPr>
        <p:spPr>
          <a:xfrm>
            <a:off x="12438750" y="1793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Enunciados de Asignación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Asignamos un valor a una variable utilizando el enunciado de asignación (=)</a:t>
            </a:r>
            <a:b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s-AR" sz="1000" b="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 enunciado de asignación consta de una </a:t>
            </a: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expresión en el lado derecho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y una </a:t>
            </a:r>
            <a:r>
              <a:rPr lang="es-AR" sz="36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almacenar el resultado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3.9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( 1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02" y="69348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16 CuadroTexto"/>
          <p:cNvSpPr txBox="1"/>
          <p:nvPr/>
        </p:nvSpPr>
        <p:spPr>
          <a:xfrm>
            <a:off x="12438750" y="1793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839963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1293715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490565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186340"/>
            <a:ext cx="795986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lado derecho es una expresión</a:t>
            </a:r>
            <a:r>
              <a:rPr lang="es-AR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s-AR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vez evaluada la expresión,</a:t>
            </a:r>
            <a:r>
              <a:rPr lang="es-AR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resultado se coloca en (se asigna a) x.</a:t>
            </a:r>
            <a:endParaRPr lang="es-AR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9423511" y="3528863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634826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571925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571926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497415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900614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900614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7018240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5022827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900614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variable es </a:t>
            </a:r>
            <a:r>
              <a:rPr lang="es-AR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 </a:t>
            </a:r>
            <a:r>
              <a:rPr lang="es-AR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lugar de la memoria que se utiliza para guardar un valor (</a:t>
            </a:r>
            <a:r>
              <a:rPr lang="es-AR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s-AR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s-AR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6119614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02" y="69348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16 CuadroTexto"/>
          <p:cNvSpPr txBox="1"/>
          <p:nvPr/>
        </p:nvSpPr>
        <p:spPr>
          <a:xfrm>
            <a:off x="12438750" y="1793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83160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 smtClean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128536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48221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48906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611125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700988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501447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89225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47427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45681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s-AR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lado derecho es una expresión. </a:t>
            </a:r>
            <a:r>
              <a:rPr lang="es-AR" sz="32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vez evaluada la expresión,</a:t>
            </a:r>
            <a:r>
              <a:rPr lang="es-AR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2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resultado se coloca en (se asigna a) </a:t>
            </a:r>
            <a:r>
              <a:rPr lang="es-AR" sz="32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variable que está a la izquierda (es decir, x).</a:t>
            </a:r>
            <a:endParaRPr lang="es-AR" sz="3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346"/>
          <p:cNvSpPr txBox="1"/>
          <p:nvPr/>
        </p:nvSpPr>
        <p:spPr>
          <a:xfrm>
            <a:off x="581025" y="1074144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s-AR" sz="32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</a:t>
            </a:r>
            <a:r>
              <a:rPr lang="es-AR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variable </a:t>
            </a:r>
            <a:r>
              <a:rPr lang="es-AR" sz="32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 </a:t>
            </a:r>
            <a:r>
              <a:rPr lang="es-AR" sz="32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 </a:t>
            </a:r>
            <a:r>
              <a:rPr lang="es-AR" sz="32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lugar de la memoria que se utiliza para para </a:t>
            </a:r>
            <a:r>
              <a:rPr lang="es-AR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almacenar un valor. El valor almacenado en una variable puede actualizarse reemplazando el valor anterior (</a:t>
            </a:r>
            <a:r>
              <a:rPr lang="es-AR" sz="3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s-AR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es-AR" sz="32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 uno nuevo</a:t>
            </a:r>
            <a:r>
              <a:rPr lang="es-AR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es-AR" sz="3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s-AR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s-AR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52050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62647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56357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56357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89225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89225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22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02" y="69348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16 CuadroTexto"/>
          <p:cNvSpPr txBox="1"/>
          <p:nvPr/>
        </p:nvSpPr>
        <p:spPr>
          <a:xfrm>
            <a:off x="12438750" y="1793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7200" dirty="0" smtClean="0">
                <a:solidFill>
                  <a:srgbClr val="FFFF00"/>
                </a:solidFill>
              </a:rPr>
              <a:t>Expresiones</a:t>
            </a:r>
            <a:endParaRPr lang="es-AR" sz="72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02" y="69348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16 CuadroTexto"/>
          <p:cNvSpPr txBox="1"/>
          <p:nvPr/>
        </p:nvSpPr>
        <p:spPr>
          <a:xfrm>
            <a:off x="12438750" y="1793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7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Constantes</a:t>
            </a:r>
            <a:endParaRPr lang="es-AR" sz="7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idx="1"/>
          </p:nvPr>
        </p:nvSpPr>
        <p:spPr>
          <a:xfrm>
            <a:off x="556983" y="153989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lvl="0" indent="-603377">
              <a:spcBef>
                <a:spcPts val="0"/>
              </a:spcBef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s-AR" sz="3600" b="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</a:t>
            </a:r>
            <a:r>
              <a:rPr lang="es-AR" sz="3600" b="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valores fijos </a:t>
            </a:r>
            <a:r>
              <a:rPr lang="es-AR" sz="36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como los números, letras y </a:t>
            </a:r>
            <a:r>
              <a:rPr lang="es-AR" sz="3600" b="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cadenas </a:t>
            </a:r>
            <a:r>
              <a:rPr lang="es-AR" sz="36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reciben el nombre de </a:t>
            </a:r>
            <a:r>
              <a:rPr lang="es-AR" sz="3600" b="0" i="0" u="none" strike="noStrike" cap="none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AR" sz="3600" b="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constantes</a:t>
            </a:r>
            <a:r>
              <a:rPr lang="es-AR" sz="3600" b="0" i="0" u="none" strike="noStrike" cap="none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s-AR" sz="3600" b="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6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porque su valor no cambia</a:t>
            </a:r>
          </a:p>
          <a:p>
            <a:pPr marL="1104900" lvl="0" indent="-603377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</a:t>
            </a:r>
            <a:r>
              <a:rPr lang="es-AR" sz="3600" b="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constantes 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uméricas son las que usted espera</a:t>
            </a:r>
          </a:p>
          <a:p>
            <a:pPr marL="1104900" lvl="0" indent="-603377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</a:t>
            </a:r>
            <a:r>
              <a:rPr lang="es-AR" sz="3600" b="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constantes 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 la cadena son comillas simples (') o dobles (")</a:t>
            </a:r>
            <a:b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269537" y="5805168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'Hola mundo'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mundo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02" y="69348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16 CuadroTexto"/>
          <p:cNvSpPr txBox="1"/>
          <p:nvPr/>
        </p:nvSpPr>
        <p:spPr>
          <a:xfrm>
            <a:off x="12438750" y="1793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Palabras </a:t>
            </a:r>
            <a:r>
              <a:rPr lang="es-AR" sz="7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Reservadas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2" name="Shape 502"/>
          <p:cNvSpPr txBox="1">
            <a:spLocks noGrp="1"/>
          </p:cNvSpPr>
          <p:nvPr>
            <p:ph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puede 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utilizar las </a:t>
            </a: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palabras reservadas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como nombres o identificadores de variables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02" y="69348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16 CuadroTexto"/>
          <p:cNvSpPr txBox="1"/>
          <p:nvPr/>
        </p:nvSpPr>
        <p:spPr>
          <a:xfrm>
            <a:off x="12438750" y="1793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32178" y="83824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idx="1"/>
          </p:nvPr>
        </p:nvSpPr>
        <p:spPr>
          <a:xfrm>
            <a:off x="812800" y="2447866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</a:t>
            </a:r>
            <a:r>
              <a:rPr lang="es-AR" sz="32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 </a:t>
            </a:r>
            <a:r>
              <a:rPr lang="es-AR" sz="32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 lugar designado en la memoria donde el programador puede guardar los datos y luego recuperar esos datos utilizando el </a:t>
            </a:r>
            <a:r>
              <a:rPr lang="es-AR" sz="3200" b="0" dirty="0">
                <a:solidFill>
                  <a:schemeClr val="lt1"/>
                </a:solidFill>
                <a:sym typeface="Arial"/>
              </a:rPr>
              <a:t>“</a:t>
            </a:r>
            <a:r>
              <a:rPr lang="es-AR" sz="32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nombre</a:t>
            </a:r>
            <a:r>
              <a:rPr lang="es-AR" sz="3200" b="0" dirty="0" smtClean="0">
                <a:solidFill>
                  <a:schemeClr val="lt1"/>
                </a:solidFill>
                <a:sym typeface="Arial"/>
              </a:rPr>
              <a:t>” de la</a:t>
            </a:r>
            <a:r>
              <a:rPr lang="es-AR" sz="32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2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endParaRPr lang="es-AR" sz="3200" b="0" i="0" u="none" strike="noStrike" cap="none" dirty="0" smtClean="0">
              <a:solidFill>
                <a:schemeClr val="lt1"/>
              </a:solidFill>
              <a:sym typeface="Arial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programadores elije</a:t>
            </a:r>
            <a:r>
              <a:rPr lang="es-AR" sz="32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los nombres de las </a:t>
            </a:r>
            <a:r>
              <a:rPr lang="es-AR" sz="32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Usted puede cambiar el contenido de una</a:t>
            </a: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2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s-AR" sz="32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 un enunciado posterior</a:t>
            </a:r>
            <a:endParaRPr lang="es-AR" sz="32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10388600" y="5397429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594279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7035729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7238929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528832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248330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02" y="69348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6 CuadroTexto"/>
          <p:cNvSpPr txBox="1"/>
          <p:nvPr/>
        </p:nvSpPr>
        <p:spPr>
          <a:xfrm>
            <a:off x="12438750" y="1793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32178" y="83824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idx="1"/>
          </p:nvPr>
        </p:nvSpPr>
        <p:spPr>
          <a:xfrm>
            <a:off x="812800" y="2564596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</a:t>
            </a:r>
            <a:r>
              <a:rPr lang="es-AR" sz="32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s-AR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 un lugar designado en la memoria donde el programador puede guardar los datos y luego recuperar esos datos utilizando el </a:t>
            </a:r>
            <a:r>
              <a:rPr lang="es-AR" sz="3200" b="0" dirty="0">
                <a:solidFill>
                  <a:schemeClr val="lt1"/>
                </a:solidFill>
                <a:sym typeface="Arial"/>
              </a:rPr>
              <a:t>“</a:t>
            </a:r>
            <a:r>
              <a:rPr lang="es-AR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nombre</a:t>
            </a:r>
            <a:r>
              <a:rPr lang="es-AR" sz="3200" b="0" dirty="0">
                <a:solidFill>
                  <a:schemeClr val="lt1"/>
                </a:solidFill>
                <a:sym typeface="Arial"/>
              </a:rPr>
              <a:t>” de la</a:t>
            </a:r>
            <a:r>
              <a:rPr lang="es-AR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2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endParaRPr lang="es-AR" sz="3200" b="0" dirty="0">
              <a:solidFill>
                <a:schemeClr val="lt1"/>
              </a:solidFill>
              <a:sym typeface="Arial"/>
            </a:endParaRPr>
          </a:p>
          <a:p>
            <a:pPr marL="749300" lvl="0" indent="-371094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</a:t>
            </a:r>
            <a:r>
              <a:rPr lang="es-AR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programadores elijen los nombres de las </a:t>
            </a:r>
            <a:r>
              <a:rPr lang="es-AR" sz="32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lvl="0" indent="-371094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Usted puede cambiar el contenido de una </a:t>
            </a:r>
            <a:r>
              <a:rPr lang="es-AR" sz="32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s-AR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 un enunciado posterior</a:t>
            </a:r>
          </a:p>
        </p:txBody>
      </p:sp>
      <p:sp>
        <p:nvSpPr>
          <p:cNvPr id="10" name="Shape 259"/>
          <p:cNvSpPr txBox="1"/>
          <p:nvPr/>
        </p:nvSpPr>
        <p:spPr>
          <a:xfrm>
            <a:off x="10388600" y="5397429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11" name="Shape 260"/>
          <p:cNvSpPr txBox="1"/>
          <p:nvPr/>
        </p:nvSpPr>
        <p:spPr>
          <a:xfrm>
            <a:off x="9534525" y="5594279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12" name="Shape 261"/>
          <p:cNvSpPr txBox="1"/>
          <p:nvPr/>
        </p:nvSpPr>
        <p:spPr>
          <a:xfrm>
            <a:off x="10350500" y="7035729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13" name="Shape 262"/>
          <p:cNvSpPr txBox="1"/>
          <p:nvPr/>
        </p:nvSpPr>
        <p:spPr>
          <a:xfrm>
            <a:off x="9518650" y="7238929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4" name="Shape 276"/>
          <p:cNvGrpSpPr/>
          <p:nvPr/>
        </p:nvGrpSpPr>
        <p:grpSpPr>
          <a:xfrm>
            <a:off x="10690224" y="5633967"/>
            <a:ext cx="763600" cy="903398"/>
            <a:chOff x="0" y="0"/>
            <a:chExt cx="762000" cy="901775"/>
          </a:xfrm>
        </p:grpSpPr>
        <p:cxnSp>
          <p:nvCxnSpPr>
            <p:cNvPr id="15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7" name="Shape 279"/>
          <p:cNvSpPr txBox="1"/>
          <p:nvPr/>
        </p:nvSpPr>
        <p:spPr>
          <a:xfrm>
            <a:off x="11852275" y="5570467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8" name="Shape 263"/>
          <p:cNvSpPr txBox="1"/>
          <p:nvPr/>
        </p:nvSpPr>
        <p:spPr>
          <a:xfrm>
            <a:off x="2624125" y="5528832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r>
              <a:rPr lang="en-US" sz="4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lang="en-US" sz="48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19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02" y="69348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16 CuadroTexto"/>
          <p:cNvSpPr txBox="1"/>
          <p:nvPr/>
        </p:nvSpPr>
        <p:spPr>
          <a:xfrm>
            <a:off x="12438750" y="1793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32178" y="946859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Reglas para el Nombre de Variables en Python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idx="1"/>
          </p:nvPr>
        </p:nvSpPr>
        <p:spPr>
          <a:xfrm>
            <a:off x="812800" y="240597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Debe comenzar con una letra o guión bajo_ </a:t>
            </a:r>
          </a:p>
          <a:p>
            <a:pPr marL="949706" indent="-571500">
              <a:buSzPct val="100000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Debe constar de letras, números y guión bajo</a:t>
            </a:r>
          </a:p>
          <a:p>
            <a:pPr marL="949706" indent="-571500">
              <a:buSzPct val="100000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 sensible a la mayúscula y minúscula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s-AR" sz="3600" b="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88537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Bien:    </a:t>
            </a:r>
            <a:r>
              <a:rPr lang="es-AR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r>
              <a:rPr lang="es-AR" sz="3600" b="1" dirty="0" smtClean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Mal:</a:t>
            </a:r>
            <a:r>
              <a:rPr lang="es-AR" sz="36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s-AR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r>
              <a:rPr lang="es-AR" sz="3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Diferente:    </a:t>
            </a:r>
            <a:r>
              <a:rPr lang="es-AR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  <a:endParaRPr lang="es-AR" sz="36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02" y="69348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16 CuadroTexto"/>
          <p:cNvSpPr txBox="1"/>
          <p:nvPr/>
        </p:nvSpPr>
        <p:spPr>
          <a:xfrm>
            <a:off x="12438750" y="1793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Sentencias o Líneas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1554125" y="2554845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48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4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endParaRPr lang="es-AR" sz="42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4696364" y="7037422"/>
            <a:ext cx="2517235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Operador</a:t>
            </a:r>
            <a:endParaRPr lang="es-AR" sz="4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50277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s-AR" sz="42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Constante</a:t>
            </a:r>
            <a:endParaRPr lang="es-AR" sz="42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Función</a:t>
            </a:r>
            <a:endParaRPr lang="es-AR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600" y="2542345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Enunciado de asignación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Enunciado </a:t>
            </a:r>
            <a:r>
              <a:rPr lang="es-AR" sz="5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 </a:t>
            </a:r>
            <a:r>
              <a:rPr lang="es-AR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Enunciado print (impresión)</a:t>
            </a:r>
            <a:endParaRPr lang="es-AR" sz="5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710807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558607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387207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02" y="69348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6 CuadroTexto"/>
          <p:cNvSpPr txBox="1"/>
          <p:nvPr/>
        </p:nvSpPr>
        <p:spPr>
          <a:xfrm>
            <a:off x="12438750" y="1793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Nombres de Variables Nemotécnicas</a:t>
            </a:r>
            <a:endParaRPr lang="es-AR" sz="7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7" name="Shape 507"/>
          <p:cNvSpPr txBox="1">
            <a:spLocks noGrp="1"/>
          </p:cNvSpPr>
          <p:nvPr>
            <p:ph idx="1"/>
          </p:nvPr>
        </p:nvSpPr>
        <p:spPr>
          <a:xfrm>
            <a:off x="654055" y="2897235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Como nosotros, los programadores, tenemos la libertad de elegir los nombres de las variables, 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nos focalizamos en 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“las mejores prácticas”</a:t>
            </a:r>
            <a:endParaRPr lang="es-AR" sz="36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Nombramos a las variables de un modo que nos permita recordar qué 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nos proponemos guardar en ellas 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AR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nemotécnica</a:t>
            </a:r>
            <a:r>
              <a:rPr lang="es-AR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s-AR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“ayuda memoria”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Esto puede confundir a los alumnos que se inician porque las variables nombradas 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correctamente a veces “suenan” tan bien que parecen palabras clave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3980350" y="8231427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02" y="69348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16 CuadroTexto"/>
          <p:cNvSpPr txBox="1"/>
          <p:nvPr/>
        </p:nvSpPr>
        <p:spPr>
          <a:xfrm>
            <a:off x="12438750" y="1793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4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está haciendo este código</a:t>
            </a:r>
            <a:r>
              <a:rPr lang="es-AR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s-AR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" y="187781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68620" y="1843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Expresiones– Parte 1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02" y="69348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16 CuadroTexto"/>
          <p:cNvSpPr txBox="1"/>
          <p:nvPr/>
        </p:nvSpPr>
        <p:spPr>
          <a:xfrm>
            <a:off x="12438750" y="1793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3911</TotalTime>
  <Words>803</Words>
  <Application>Microsoft Office PowerPoint</Application>
  <PresentationFormat>Personalizado</PresentationFormat>
  <Paragraphs>149</Paragraphs>
  <Slides>15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071215_powerpoint_template_b</vt:lpstr>
      <vt:lpstr>Variables, Expresiones y Enunciados</vt:lpstr>
      <vt:lpstr>Constantes</vt:lpstr>
      <vt:lpstr>Palabras Reservadas</vt:lpstr>
      <vt:lpstr>Variables</vt:lpstr>
      <vt:lpstr>Variables</vt:lpstr>
      <vt:lpstr>Reglas para el Nombre de Variables en Python</vt:lpstr>
      <vt:lpstr>Sentencias o Líneas</vt:lpstr>
      <vt:lpstr>Nombres de Variables Nemotécnicas</vt:lpstr>
      <vt:lpstr>Presentación de PowerPoint</vt:lpstr>
      <vt:lpstr>Presentación de PowerPoint</vt:lpstr>
      <vt:lpstr>Presentación de PowerPoint</vt:lpstr>
      <vt:lpstr>Enunciados de Asignación</vt:lpstr>
      <vt:lpstr>Presentación de PowerPoint</vt:lpstr>
      <vt:lpstr>Presentación de PowerPoint</vt:lpstr>
      <vt:lpstr>Expresiones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dc:creator>Julia</dc:creator>
  <cp:lastModifiedBy>Alicia</cp:lastModifiedBy>
  <cp:revision>97</cp:revision>
  <dcterms:modified xsi:type="dcterms:W3CDTF">2019-06-27T16:15:40Z</dcterms:modified>
</cp:coreProperties>
</file>