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9"/>
  </p:notesMasterIdLst>
  <p:sldIdLst>
    <p:sldId id="302" r:id="rId2"/>
    <p:sldId id="281" r:id="rId3"/>
    <p:sldId id="282" r:id="rId4"/>
    <p:sldId id="280" r:id="rId5"/>
    <p:sldId id="289" r:id="rId6"/>
    <p:sldId id="288" r:id="rId7"/>
    <p:sldId id="290" r:id="rId8"/>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EBDD4"/>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3"/>
    <p:restoredTop sz="93590"/>
  </p:normalViewPr>
  <p:slideViewPr>
    <p:cSldViewPr snapToGrid="0" snapToObjects="1">
      <p:cViewPr>
        <p:scale>
          <a:sx n="60" d="100"/>
          <a:sy n="60" d="100"/>
        </p:scale>
        <p:origin x="-245" y="-5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54232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60716" y="114157"/>
            <a:ext cx="3067510" cy="446276"/>
          </a:xfrm>
          <a:prstGeom prst="rect">
            <a:avLst/>
          </a:prstGeom>
          <a:noFill/>
        </p:spPr>
        <p:txBody>
          <a:bodyPr wrap="none" rtlCol="0">
            <a:spAutoFit/>
          </a:bodyPr>
          <a:lstStyle/>
          <a:p>
            <a:r>
              <a:rPr lang="en-US" sz="2300" dirty="0" smtClean="0">
                <a:solidFill>
                  <a:srgbClr val="FFFFFF"/>
                </a:solidFill>
                <a:latin typeface="Lucida Grande"/>
                <a:cs typeface="Lucida Grande"/>
              </a:rPr>
              <a:t>Expressions – Part 3</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15" r:id="rId10"/>
    <p:sldLayoutId id="2147483716"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7200" dirty="0" smtClean="0">
                <a:solidFill>
                  <a:srgbClr val="FFFF00"/>
                </a:solidFill>
              </a:rPr>
              <a:t>Crear un Programa</a:t>
            </a:r>
            <a:endParaRPr lang="es-AR" sz="7200" dirty="0">
              <a:solidFill>
                <a:srgbClr val="FFFF00"/>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10" y="187781"/>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68620" y="184303"/>
            <a:ext cx="2390398"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Expresiones– Parte 3</a:t>
            </a:r>
            <a:endParaRPr lang="es-AR" sz="1800" dirty="0">
              <a:solidFill>
                <a:schemeClr val="bg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185" y="31487"/>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6 CuadroTexto"/>
          <p:cNvSpPr txBox="1"/>
          <p:nvPr/>
        </p:nvSpPr>
        <p:spPr>
          <a:xfrm>
            <a:off x="12392333" y="141466"/>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extLst>
      <p:ext uri="{BB962C8B-B14F-4D97-AF65-F5344CB8AC3E}">
        <p14:creationId xmlns:p14="http://schemas.microsoft.com/office/powerpoint/2010/main" val="3734650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Comentarios </a:t>
            </a:r>
            <a:r>
              <a:rPr lang="es-AR" sz="7600" dirty="0" smtClean="0">
                <a:solidFill>
                  <a:srgbClr val="FFFF00"/>
                </a:solidFill>
                <a:latin typeface="Arial" charset="0"/>
                <a:ea typeface="Arial" charset="0"/>
                <a:cs typeface="Arial" charset="0"/>
                <a:sym typeface="Cabin"/>
              </a:rPr>
              <a:t>e</a:t>
            </a:r>
            <a:r>
              <a:rPr lang="es-AR" sz="7600" u="none" strike="noStrike" cap="none" dirty="0" smtClean="0">
                <a:solidFill>
                  <a:srgbClr val="FFFF00"/>
                </a:solidFill>
                <a:latin typeface="Arial" charset="0"/>
                <a:ea typeface="Arial" charset="0"/>
                <a:cs typeface="Arial" charset="0"/>
                <a:sym typeface="Cabin"/>
              </a:rPr>
              <a:t>n Python</a:t>
            </a:r>
            <a:endParaRPr lang="es-AR" sz="7600" u="none" strike="noStrike" cap="none" dirty="0">
              <a:solidFill>
                <a:srgbClr val="FFFF00"/>
              </a:solidFill>
              <a:latin typeface="Arial" charset="0"/>
              <a:ea typeface="Arial" charset="0"/>
              <a:cs typeface="Arial" charset="0"/>
              <a:sym typeface="Cabin"/>
            </a:endParaRPr>
          </a:p>
        </p:txBody>
      </p:sp>
      <p:sp>
        <p:nvSpPr>
          <p:cNvPr id="489" name="Shape 489"/>
          <p:cNvSpPr txBox="1">
            <a:spLocks noGrp="1"/>
          </p:cNvSpPr>
          <p:nvPr>
            <p:ph idx="1"/>
          </p:nvPr>
        </p:nvSpPr>
        <p:spPr>
          <a:xfrm>
            <a:off x="812800" y="2255477"/>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Todo lo que aparezca luego de </a:t>
            </a:r>
            <a:r>
              <a:rPr lang="es-AR" sz="3600" b="0" u="none" strike="noStrike" cap="none" dirty="0" smtClean="0">
                <a:solidFill>
                  <a:srgbClr val="FFFF00"/>
                </a:solidFill>
                <a:latin typeface="Arial" charset="0"/>
                <a:ea typeface="Arial" charset="0"/>
                <a:cs typeface="Arial" charset="0"/>
                <a:sym typeface="Cabin"/>
              </a:rPr>
              <a:t># </a:t>
            </a:r>
            <a:r>
              <a:rPr lang="es-AR" sz="3600" b="0" u="none" strike="noStrike" cap="none" dirty="0" smtClean="0">
                <a:solidFill>
                  <a:schemeClr val="lt1"/>
                </a:solidFill>
                <a:latin typeface="Arial" charset="0"/>
                <a:ea typeface="Arial" charset="0"/>
                <a:cs typeface="Arial" charset="0"/>
                <a:sym typeface="Cabin"/>
              </a:rPr>
              <a:t>es ignorado por Python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¿Por qué usar comentarios?</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smtClean="0">
                <a:solidFill>
                  <a:schemeClr val="lt1"/>
                </a:solidFill>
                <a:latin typeface="Arial" charset="0"/>
                <a:ea typeface="Arial" charset="0"/>
                <a:cs typeface="Arial" charset="0"/>
                <a:sym typeface="Cabin"/>
              </a:rPr>
              <a:t>Permiten describir lo que está pasando en la secuencia de un código</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smtClean="0">
                <a:solidFill>
                  <a:schemeClr val="lt1"/>
                </a:solidFill>
                <a:latin typeface="Arial" charset="0"/>
                <a:ea typeface="Arial" charset="0"/>
                <a:cs typeface="Arial" charset="0"/>
                <a:sym typeface="Cabin"/>
              </a:rPr>
              <a:t>Permiten documentar quién escribió el código o la información auxiliar</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smtClean="0">
                <a:latin typeface="Arial" charset="0"/>
                <a:ea typeface="Arial" charset="0"/>
                <a:cs typeface="Arial" charset="0"/>
                <a:sym typeface="Cabin"/>
              </a:rPr>
              <a:t>Permiten desactivar </a:t>
            </a:r>
            <a:r>
              <a:rPr lang="es-AR" sz="3600" b="0" u="none" strike="noStrike" cap="none" dirty="0" smtClean="0">
                <a:solidFill>
                  <a:schemeClr val="lt1"/>
                </a:solidFill>
                <a:latin typeface="Arial" charset="0"/>
                <a:ea typeface="Arial" charset="0"/>
                <a:cs typeface="Arial" charset="0"/>
                <a:sym typeface="Cabin"/>
              </a:rPr>
              <a:t>la línea de un código, quizás de manera temporaria</a:t>
            </a:r>
            <a:endParaRPr lang="es-AR" sz="3600" b="0" u="none" strike="noStrike" cap="none" dirty="0">
              <a:solidFill>
                <a:schemeClr val="lt1"/>
              </a:solidFill>
              <a:latin typeface="Arial" charset="0"/>
              <a:ea typeface="Arial" charset="0"/>
              <a:cs typeface="Arial"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10" y="187781"/>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68620" y="184303"/>
            <a:ext cx="2390398"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Expresiones– Parte 3</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185" y="31487"/>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392333" y="141466"/>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3848100" y="744286"/>
            <a:ext cx="8864599" cy="7620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smtClean="0">
                <a:solidFill>
                  <a:srgbClr val="FFFF00"/>
                </a:solidFill>
                <a:latin typeface="Courier New"/>
                <a:ea typeface="Courier New"/>
                <a:cs typeface="Courier New"/>
                <a:sym typeface="Courier New"/>
              </a:rPr>
              <a:t># Obtener el nombre del archivo y abrirlo</a:t>
            </a:r>
          </a:p>
          <a:p>
            <a:pPr lvl="0">
              <a:buClr>
                <a:schemeClr val="lt1"/>
              </a:buClr>
              <a:buSzPct val="25000"/>
            </a:pPr>
            <a:r>
              <a:rPr lang="es-AR" sz="2200" b="1" i="0" u="none" strike="noStrike" cap="none" dirty="0" smtClean="0">
                <a:solidFill>
                  <a:schemeClr val="lt1"/>
                </a:solidFill>
                <a:latin typeface="Courier New"/>
                <a:ea typeface="Courier New"/>
                <a:cs typeface="Courier New"/>
                <a:sym typeface="Courier New"/>
              </a:rPr>
              <a:t>name = input</a:t>
            </a:r>
            <a:r>
              <a:rPr lang="es-AR" sz="2200" b="1" dirty="0">
                <a:solidFill>
                  <a:schemeClr val="lt1"/>
                </a:solidFill>
                <a:latin typeface="Courier New"/>
                <a:ea typeface="Courier New"/>
                <a:cs typeface="Courier New"/>
                <a:sym typeface="Courier New"/>
              </a:rPr>
              <a:t>('Ingresar </a:t>
            </a:r>
            <a:r>
              <a:rPr lang="es-AR" sz="2200" b="1" i="0" u="none" strike="noStrike" cap="none" dirty="0" smtClean="0">
                <a:solidFill>
                  <a:schemeClr val="lt1"/>
                </a:solidFill>
                <a:latin typeface="Courier New"/>
                <a:ea typeface="Courier New"/>
                <a:cs typeface="Courier New"/>
                <a:sym typeface="Courier New"/>
              </a:rPr>
              <a:t>archivo:')</a:t>
            </a:r>
          </a:p>
          <a:p>
            <a:pPr marL="0" marR="0" lvl="0" indent="0" algn="l" rtl="0">
              <a:lnSpc>
                <a:spcPct val="100000"/>
              </a:lnSpc>
              <a:spcBef>
                <a:spcPts val="0"/>
              </a:spcBef>
              <a:spcAft>
                <a:spcPts val="0"/>
              </a:spcAft>
              <a:buClr>
                <a:schemeClr val="lt1"/>
              </a:buClr>
              <a:buSzPct val="25000"/>
              <a:buFont typeface="Cabin"/>
              <a:buNone/>
            </a:pPr>
            <a:r>
              <a:rPr lang="es-AR" sz="2200" b="1" i="0" u="none" strike="noStrike" cap="none" dirty="0" smtClean="0">
                <a:solidFill>
                  <a:schemeClr val="lt1"/>
                </a:solidFill>
                <a:latin typeface="Courier New"/>
                <a:ea typeface="Courier New"/>
                <a:cs typeface="Courier New"/>
                <a:sym typeface="Courier New"/>
              </a:rPr>
              <a:t>handle = open(nombre, 'r')</a:t>
            </a:r>
          </a:p>
          <a:p>
            <a:pPr marL="0" marR="0" lvl="0" indent="0" algn="ctr" rtl="0">
              <a:lnSpc>
                <a:spcPct val="100000"/>
              </a:lnSpc>
              <a:spcBef>
                <a:spcPts val="0"/>
              </a:spcBef>
              <a:spcAft>
                <a:spcPts val="0"/>
              </a:spcAft>
              <a:buNone/>
            </a:pPr>
            <a:endParaRPr lang="es-AR" sz="22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smtClean="0">
                <a:solidFill>
                  <a:srgbClr val="FFFF00"/>
                </a:solidFill>
                <a:latin typeface="Courier New"/>
                <a:ea typeface="Courier New"/>
                <a:cs typeface="Courier New"/>
                <a:sym typeface="Courier New"/>
              </a:rPr>
              <a:t># Frecuencia de la palabra count</a:t>
            </a:r>
          </a:p>
          <a:p>
            <a:pPr lvl="0">
              <a:buClr>
                <a:srgbClr val="FFFFFF"/>
              </a:buClr>
              <a:buSzPct val="25000"/>
            </a:pPr>
            <a:r>
              <a:rPr lang="es-AR" sz="2200" b="1" dirty="0" smtClean="0">
                <a:solidFill>
                  <a:srgbClr val="FFFFFF"/>
                </a:solidFill>
                <a:latin typeface="Courier New"/>
                <a:ea typeface="Courier New"/>
                <a:cs typeface="Courier New"/>
                <a:sym typeface="Courier New"/>
              </a:rPr>
              <a:t>conteos = dict()</a:t>
            </a:r>
          </a:p>
          <a:p>
            <a:pPr lvl="0">
              <a:buClr>
                <a:srgbClr val="FFFFFF"/>
              </a:buClr>
              <a:buSzPct val="25000"/>
            </a:pPr>
            <a:r>
              <a:rPr lang="es-AR" sz="2200" b="1" dirty="0" err="1" smtClean="0">
                <a:solidFill>
                  <a:srgbClr val="FFFFFF"/>
                </a:solidFill>
                <a:latin typeface="Courier New"/>
                <a:ea typeface="Courier New"/>
                <a:cs typeface="Courier New"/>
                <a:sym typeface="Courier New"/>
              </a:rPr>
              <a:t>for</a:t>
            </a:r>
            <a:r>
              <a:rPr lang="es-AR" sz="2200" b="1" dirty="0" smtClean="0">
                <a:solidFill>
                  <a:srgbClr val="FFFFFF"/>
                </a:solidFill>
                <a:latin typeface="Courier New"/>
                <a:ea typeface="Courier New"/>
                <a:cs typeface="Courier New"/>
                <a:sym typeface="Courier New"/>
              </a:rPr>
              <a:t> línea in handle:</a:t>
            </a:r>
          </a:p>
          <a:p>
            <a:pPr lvl="0">
              <a:buClr>
                <a:srgbClr val="FFFFFF"/>
              </a:buClr>
              <a:buSzPct val="25000"/>
            </a:pPr>
            <a:r>
              <a:rPr lang="es-AR" sz="2200" b="1" dirty="0" smtClean="0">
                <a:solidFill>
                  <a:srgbClr val="FFFFFF"/>
                </a:solidFill>
                <a:latin typeface="Courier New"/>
                <a:ea typeface="Courier New"/>
                <a:cs typeface="Courier New"/>
                <a:sym typeface="Courier New"/>
              </a:rPr>
              <a:t>    palabras = line.split()</a:t>
            </a:r>
          </a:p>
          <a:p>
            <a:pPr lvl="0">
              <a:buClr>
                <a:srgbClr val="FFFFFF"/>
              </a:buClr>
              <a:buSzPct val="25000"/>
            </a:pPr>
            <a:r>
              <a:rPr lang="es-AR" sz="2200" b="1" dirty="0" smtClean="0">
                <a:solidFill>
                  <a:srgbClr val="FFFFFF"/>
                </a:solidFill>
                <a:latin typeface="Courier New"/>
                <a:ea typeface="Courier New"/>
                <a:cs typeface="Courier New"/>
                <a:sym typeface="Courier New"/>
              </a:rPr>
              <a:t>    </a:t>
            </a:r>
            <a:r>
              <a:rPr lang="es-AR" sz="2200" b="1" dirty="0" err="1" smtClean="0">
                <a:solidFill>
                  <a:srgbClr val="FFFFFF"/>
                </a:solidFill>
                <a:latin typeface="Courier New"/>
                <a:ea typeface="Courier New"/>
                <a:cs typeface="Courier New"/>
                <a:sym typeface="Courier New"/>
              </a:rPr>
              <a:t>for</a:t>
            </a:r>
            <a:r>
              <a:rPr lang="es-AR" sz="2200" b="1" dirty="0" smtClean="0">
                <a:solidFill>
                  <a:srgbClr val="FFFFFF"/>
                </a:solidFill>
                <a:latin typeface="Courier New"/>
                <a:ea typeface="Courier New"/>
                <a:cs typeface="Courier New"/>
                <a:sym typeface="Courier New"/>
              </a:rPr>
              <a:t> palabra in </a:t>
            </a:r>
            <a:r>
              <a:rPr lang="es-AR" sz="2200" b="1" dirty="0" smtClean="0">
                <a:solidFill>
                  <a:srgbClr val="FFFFFF"/>
                </a:solidFill>
                <a:latin typeface="Courier New"/>
                <a:ea typeface="Courier New"/>
                <a:cs typeface="Courier New"/>
                <a:sym typeface="Courier New"/>
              </a:rPr>
              <a:t>palabras:</a:t>
            </a:r>
            <a:endParaRPr lang="es-AR" sz="2200" b="1" dirty="0" smtClean="0">
              <a:solidFill>
                <a:srgbClr val="FFFFFF"/>
              </a:solidFill>
              <a:latin typeface="Courier New"/>
              <a:ea typeface="Courier New"/>
              <a:cs typeface="Courier New"/>
              <a:sym typeface="Courier New"/>
            </a:endParaRPr>
          </a:p>
          <a:p>
            <a:pPr lvl="0">
              <a:buClr>
                <a:srgbClr val="FFFFFF"/>
              </a:buClr>
              <a:buSzPct val="25000"/>
            </a:pPr>
            <a:r>
              <a:rPr lang="es-AR" sz="2200" b="1" dirty="0" smtClean="0">
                <a:solidFill>
                  <a:srgbClr val="FFFFFF"/>
                </a:solidFill>
                <a:latin typeface="Courier New"/>
                <a:ea typeface="Courier New"/>
                <a:cs typeface="Courier New"/>
                <a:sym typeface="Courier New"/>
              </a:rPr>
              <a:t>        conteos[palabra] = </a:t>
            </a:r>
            <a:r>
              <a:rPr lang="es-AR" sz="2200" b="1" dirty="0" err="1" smtClean="0">
                <a:solidFill>
                  <a:srgbClr val="FFFFFF"/>
                </a:solidFill>
                <a:latin typeface="Courier New"/>
                <a:ea typeface="Courier New"/>
                <a:cs typeface="Courier New"/>
                <a:sym typeface="Courier New"/>
              </a:rPr>
              <a:t>counts.get</a:t>
            </a:r>
            <a:r>
              <a:rPr lang="es-AR" sz="2200" b="1" dirty="0" smtClean="0">
                <a:solidFill>
                  <a:srgbClr val="FFFFFF"/>
                </a:solidFill>
                <a:latin typeface="Courier New"/>
                <a:ea typeface="Courier New"/>
                <a:cs typeface="Courier New"/>
                <a:sym typeface="Courier New"/>
              </a:rPr>
              <a:t>(palabra,0) + 1</a:t>
            </a:r>
          </a:p>
          <a:p>
            <a:pPr marL="0" marR="0" lvl="0" indent="0" algn="ctr" rtl="0">
              <a:lnSpc>
                <a:spcPct val="100000"/>
              </a:lnSpc>
              <a:spcBef>
                <a:spcPts val="0"/>
              </a:spcBef>
              <a:spcAft>
                <a:spcPts val="0"/>
              </a:spcAft>
              <a:buNone/>
            </a:pPr>
            <a:endParaRPr lang="es-AR" sz="22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smtClean="0">
                <a:solidFill>
                  <a:srgbClr val="FFFF00"/>
                </a:solidFill>
                <a:latin typeface="Courier New"/>
                <a:ea typeface="Courier New"/>
                <a:cs typeface="Courier New"/>
                <a:sym typeface="Courier New"/>
              </a:rPr>
              <a:t># Encontrar la palabra más común</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smtClean="0">
                <a:solidFill>
                  <a:srgbClr val="FFFFFF"/>
                </a:solidFill>
                <a:latin typeface="Courier New"/>
                <a:ea typeface="Courier New"/>
                <a:cs typeface="Courier New"/>
                <a:sym typeface="Courier New"/>
              </a:rPr>
              <a:t>bigcount = Ninguno</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smtClean="0">
                <a:solidFill>
                  <a:srgbClr val="FFFFFF"/>
                </a:solidFill>
                <a:latin typeface="Courier New"/>
                <a:ea typeface="Courier New"/>
                <a:cs typeface="Courier New"/>
                <a:sym typeface="Courier New"/>
              </a:rPr>
              <a:t>bigword = Ninguna</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err="1" smtClean="0">
                <a:solidFill>
                  <a:srgbClr val="FFFFFF"/>
                </a:solidFill>
                <a:latin typeface="Courier New"/>
                <a:ea typeface="Courier New"/>
                <a:cs typeface="Courier New"/>
                <a:sym typeface="Courier New"/>
              </a:rPr>
              <a:t>for</a:t>
            </a:r>
            <a:r>
              <a:rPr lang="es-AR" sz="2200" b="1" i="0" u="none" strike="noStrike" cap="none" dirty="0" smtClean="0">
                <a:solidFill>
                  <a:srgbClr val="FFFFFF"/>
                </a:solidFill>
                <a:latin typeface="Courier New"/>
                <a:ea typeface="Courier New"/>
                <a:cs typeface="Courier New"/>
                <a:sym typeface="Courier New"/>
              </a:rPr>
              <a:t> palabra, conteo in counts.items():</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err="1" smtClean="0">
                <a:solidFill>
                  <a:srgbClr val="FFFFFF"/>
                </a:solidFill>
                <a:latin typeface="Courier New"/>
                <a:ea typeface="Courier New"/>
                <a:cs typeface="Courier New"/>
                <a:sym typeface="Courier New"/>
              </a:rPr>
              <a:t>if</a:t>
            </a:r>
            <a:r>
              <a:rPr lang="es-AR" sz="2200" b="1" i="0" u="none" strike="noStrike" cap="none" dirty="0" smtClean="0">
                <a:solidFill>
                  <a:srgbClr val="FFFFFF"/>
                </a:solidFill>
                <a:latin typeface="Courier New"/>
                <a:ea typeface="Courier New"/>
                <a:cs typeface="Courier New"/>
                <a:sym typeface="Courier New"/>
              </a:rPr>
              <a:t> </a:t>
            </a:r>
            <a:r>
              <a:rPr lang="es-AR" sz="2200" b="1" i="0" u="none" strike="noStrike" cap="none" dirty="0" err="1" smtClean="0">
                <a:solidFill>
                  <a:srgbClr val="FFFFFF"/>
                </a:solidFill>
                <a:latin typeface="Courier New"/>
                <a:ea typeface="Courier New"/>
                <a:cs typeface="Courier New"/>
                <a:sym typeface="Courier New"/>
              </a:rPr>
              <a:t>bigcount</a:t>
            </a:r>
            <a:r>
              <a:rPr lang="es-AR" sz="2200" b="1" i="0" u="none" strike="noStrike" cap="none" dirty="0" smtClean="0">
                <a:solidFill>
                  <a:srgbClr val="FFFFFF"/>
                </a:solidFill>
                <a:latin typeface="Courier New"/>
                <a:ea typeface="Courier New"/>
                <a:cs typeface="Courier New"/>
                <a:sym typeface="Courier New"/>
              </a:rPr>
              <a:t> </a:t>
            </a:r>
            <a:r>
              <a:rPr lang="es-AR" sz="2200" b="1" dirty="0" err="1">
                <a:solidFill>
                  <a:srgbClr val="FFFFFF"/>
                </a:solidFill>
                <a:latin typeface="Courier New"/>
                <a:ea typeface="Courier New"/>
                <a:cs typeface="Courier New"/>
                <a:sym typeface="Courier New"/>
              </a:rPr>
              <a:t>i</a:t>
            </a:r>
            <a:r>
              <a:rPr lang="es-AR" sz="2200" b="1" i="0" u="none" strike="noStrike" cap="none" dirty="0" err="1" smtClean="0">
                <a:solidFill>
                  <a:srgbClr val="FFFFFF"/>
                </a:solidFill>
                <a:latin typeface="Courier New"/>
                <a:ea typeface="Courier New"/>
                <a:cs typeface="Courier New"/>
                <a:sym typeface="Courier New"/>
              </a:rPr>
              <a:t>s</a:t>
            </a:r>
            <a:r>
              <a:rPr lang="es-AR" sz="2200" b="1" i="0" u="none" strike="noStrike" cap="none" dirty="0" smtClean="0">
                <a:solidFill>
                  <a:srgbClr val="FFFFFF"/>
                </a:solidFill>
                <a:latin typeface="Courier New"/>
                <a:ea typeface="Courier New"/>
                <a:cs typeface="Courier New"/>
                <a:sym typeface="Courier New"/>
              </a:rPr>
              <a:t> ninguno </a:t>
            </a:r>
            <a:r>
              <a:rPr lang="es-AR" sz="2200" b="1" i="0" u="none" strike="noStrike" cap="none" dirty="0" err="1" smtClean="0">
                <a:solidFill>
                  <a:srgbClr val="FFFFFF"/>
                </a:solidFill>
                <a:latin typeface="Courier New"/>
                <a:ea typeface="Courier New"/>
                <a:cs typeface="Courier New"/>
                <a:sym typeface="Courier New"/>
              </a:rPr>
              <a:t>or</a:t>
            </a:r>
            <a:r>
              <a:rPr lang="es-AR" sz="2200" b="1" i="0" u="none" strike="noStrike" cap="none" dirty="0" smtClean="0">
                <a:solidFill>
                  <a:srgbClr val="FFFFFF"/>
                </a:solidFill>
                <a:latin typeface="Courier New"/>
                <a:ea typeface="Courier New"/>
                <a:cs typeface="Courier New"/>
                <a:sym typeface="Courier New"/>
              </a:rPr>
              <a:t> conteo &gt; bigcount:</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smtClean="0">
                <a:solidFill>
                  <a:srgbClr val="FFFFFF"/>
                </a:solidFill>
                <a:latin typeface="Courier New"/>
                <a:ea typeface="Courier New"/>
                <a:cs typeface="Courier New"/>
                <a:sym typeface="Courier New"/>
              </a:rPr>
              <a:t>        bigword = palabra</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smtClean="0">
                <a:solidFill>
                  <a:srgbClr val="FFFFFF"/>
                </a:solidFill>
                <a:latin typeface="Courier New"/>
                <a:ea typeface="Courier New"/>
                <a:cs typeface="Courier New"/>
                <a:sym typeface="Courier New"/>
              </a:rPr>
              <a:t>        bigcount = conteo</a:t>
            </a:r>
          </a:p>
          <a:p>
            <a:pPr marL="0" marR="0" lvl="0" indent="0" algn="ctr" rtl="0">
              <a:lnSpc>
                <a:spcPct val="100000"/>
              </a:lnSpc>
              <a:spcBef>
                <a:spcPts val="0"/>
              </a:spcBef>
              <a:spcAft>
                <a:spcPts val="0"/>
              </a:spcAft>
              <a:buNone/>
            </a:pPr>
            <a:endParaRPr lang="es-AR" sz="22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smtClean="0">
                <a:solidFill>
                  <a:srgbClr val="FFFF00"/>
                </a:solidFill>
                <a:latin typeface="Courier New"/>
                <a:ea typeface="Courier New"/>
                <a:cs typeface="Courier New"/>
                <a:sym typeface="Courier New"/>
              </a:rPr>
              <a:t># Todo terminado</a:t>
            </a:r>
          </a:p>
          <a:p>
            <a:pPr marL="0" marR="0" lvl="0" indent="0" algn="l" rtl="0">
              <a:lnSpc>
                <a:spcPct val="100000"/>
              </a:lnSpc>
              <a:spcBef>
                <a:spcPts val="0"/>
              </a:spcBef>
              <a:spcAft>
                <a:spcPts val="0"/>
              </a:spcAft>
              <a:buClr>
                <a:srgbClr val="FFFFFF"/>
              </a:buClr>
              <a:buSzPct val="25000"/>
              <a:buFont typeface="Cabin"/>
              <a:buNone/>
            </a:pPr>
            <a:r>
              <a:rPr lang="es-AR" sz="2200" b="1" dirty="0" smtClean="0">
                <a:solidFill>
                  <a:srgbClr val="FFFFFF"/>
                </a:solidFill>
                <a:latin typeface="Courier New"/>
                <a:ea typeface="Courier New"/>
                <a:cs typeface="Courier New"/>
                <a:sym typeface="Courier New"/>
              </a:rPr>
              <a:t>p</a:t>
            </a:r>
            <a:r>
              <a:rPr lang="es-AR" sz="2200" b="1" i="0" u="none" strike="noStrike" cap="none" dirty="0" smtClean="0">
                <a:solidFill>
                  <a:srgbClr val="FFFFFF"/>
                </a:solidFill>
                <a:latin typeface="Courier New"/>
                <a:ea typeface="Courier New"/>
                <a:cs typeface="Courier New"/>
                <a:sym typeface="Courier New"/>
              </a:rPr>
              <a:t>rint(bigword, bigcount)</a:t>
            </a:r>
            <a:endParaRPr lang="es-AR" sz="2200" b="1" i="0" u="none" strike="noStrike" cap="none" dirty="0">
              <a:solidFill>
                <a:srgbClr val="FFFFFF"/>
              </a:solidFill>
              <a:latin typeface="Courier New"/>
              <a:ea typeface="Courier New"/>
              <a:cs typeface="Courier New"/>
              <a:sym typeface="Courier New"/>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10" y="187781"/>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68620" y="184303"/>
            <a:ext cx="2390398"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Expresiones– Parte 3</a:t>
            </a:r>
            <a:endParaRPr lang="es-AR" sz="1800" dirty="0">
              <a:solidFill>
                <a:schemeClr val="bg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185" y="31487"/>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6 CuadroTexto"/>
          <p:cNvSpPr txBox="1"/>
          <p:nvPr/>
        </p:nvSpPr>
        <p:spPr>
          <a:xfrm>
            <a:off x="12392333" y="141466"/>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1111657"/>
            <a:ext cx="10521950"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800" u="none" strike="noStrike" cap="none" dirty="0" smtClean="0">
                <a:solidFill>
                  <a:srgbClr val="FFFF00"/>
                </a:solidFill>
                <a:latin typeface="Arial" charset="0"/>
                <a:ea typeface="Arial" charset="0"/>
                <a:cs typeface="Arial" charset="0"/>
                <a:sym typeface="Cabin"/>
              </a:rPr>
              <a:t>Convertir Input (Entrada) del </a:t>
            </a:r>
            <a:r>
              <a:rPr lang="es-AR" sz="7800" dirty="0" smtClean="0">
                <a:solidFill>
                  <a:srgbClr val="FFFF00"/>
                </a:solidFill>
                <a:latin typeface="Arial" charset="0"/>
                <a:ea typeface="Arial" charset="0"/>
                <a:cs typeface="Arial" charset="0"/>
                <a:sym typeface="Cabin"/>
              </a:rPr>
              <a:t>Usuario</a:t>
            </a:r>
            <a:endParaRPr lang="es-AR" sz="7800" u="none" strike="noStrike" cap="none" dirty="0">
              <a:solidFill>
                <a:srgbClr val="FFFF00"/>
              </a:solidFill>
              <a:latin typeface="Arial" charset="0"/>
              <a:ea typeface="Arial" charset="0"/>
              <a:cs typeface="Arial" charset="0"/>
              <a:sym typeface="Cabin"/>
            </a:endParaRPr>
          </a:p>
        </p:txBody>
      </p:sp>
      <p:sp>
        <p:nvSpPr>
          <p:cNvPr id="480" name="Shape 480"/>
          <p:cNvSpPr txBox="1">
            <a:spLocks noGrp="1"/>
          </p:cNvSpPr>
          <p:nvPr>
            <p:ph idx="1"/>
          </p:nvPr>
        </p:nvSpPr>
        <p:spPr>
          <a:xfrm>
            <a:off x="812800" y="2732517"/>
            <a:ext cx="7245350" cy="603408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s-AR" sz="3800" b="0" u="none" strike="noStrike" cap="none" dirty="0" smtClean="0">
                <a:solidFill>
                  <a:schemeClr val="lt1"/>
                </a:solidFill>
                <a:latin typeface="Arial" charset="0"/>
                <a:ea typeface="Arial" charset="0"/>
                <a:cs typeface="Arial" charset="0"/>
                <a:sym typeface="Cabin"/>
              </a:rPr>
              <a:t>Si queremos leer un número del usuario, debemos convertirlo de una cadena a un número utilizando la función </a:t>
            </a:r>
            <a:r>
              <a:rPr lang="es-AR" sz="3800" b="0" dirty="0" smtClean="0">
                <a:solidFill>
                  <a:schemeClr val="lt1"/>
                </a:solidFill>
                <a:latin typeface="Arial" charset="0"/>
                <a:ea typeface="Arial" charset="0"/>
                <a:cs typeface="Arial" charset="0"/>
                <a:sym typeface="Cabin"/>
              </a:rPr>
              <a:t>type conversion (conversión de tipo)</a:t>
            </a:r>
            <a:endParaRPr lang="es-AR" sz="3800" b="0" u="none" strike="noStrike" cap="none" dirty="0" smtClean="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s-AR" sz="3800" b="0" u="none" strike="noStrike" cap="none" dirty="0" smtClean="0">
                <a:solidFill>
                  <a:schemeClr val="lt1"/>
                </a:solidFill>
                <a:latin typeface="Arial" charset="0"/>
                <a:ea typeface="Arial" charset="0"/>
                <a:cs typeface="Arial" charset="0"/>
                <a:sym typeface="Cabin"/>
              </a:rPr>
              <a:t>Luego, analizaremos cómo manejar datos de entrada </a:t>
            </a:r>
            <a:r>
              <a:rPr lang="es-AR" sz="3800" b="0" dirty="0" smtClean="0">
                <a:solidFill>
                  <a:schemeClr val="lt1"/>
                </a:solidFill>
                <a:latin typeface="Arial" charset="0"/>
                <a:ea typeface="Arial" charset="0"/>
                <a:cs typeface="Arial" charset="0"/>
                <a:sym typeface="Cabin"/>
              </a:rPr>
              <a:t>incorrectos</a:t>
            </a:r>
            <a:endParaRPr lang="es-AR" sz="3800" b="0" u="none" strike="noStrike" cap="none" dirty="0">
              <a:solidFill>
                <a:schemeClr val="lt1"/>
              </a:solidFill>
              <a:latin typeface="Arial" charset="0"/>
              <a:ea typeface="Arial" charset="0"/>
              <a:cs typeface="Arial" charset="0"/>
              <a:sym typeface="Cabin"/>
            </a:endParaRP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 Convertir pisos del elevador</a:t>
            </a:r>
          </a:p>
          <a:p>
            <a:pPr lvl="0">
              <a:buClr>
                <a:srgbClr val="00FF00"/>
              </a:buClr>
              <a:buSzPct val="25000"/>
            </a:pPr>
            <a:r>
              <a:rPr lang="en-US" sz="2800" b="1" i="0" u="none" strike="noStrike" cap="none" dirty="0" smtClean="0">
                <a:solidFill>
                  <a:srgbClr val="00FF00"/>
                </a:solidFill>
                <a:latin typeface="Courier New"/>
                <a:ea typeface="Courier New"/>
                <a:cs typeface="Courier New"/>
                <a:sym typeface="Courier New"/>
              </a:rPr>
              <a:t>inp</a:t>
            </a:r>
            <a:r>
              <a:rPr lang="en-US" sz="2800" b="1" i="0" u="none" strike="noStrike" cap="none" dirty="0" smtClean="0">
                <a:solidFill>
                  <a:schemeClr val="lt1"/>
                </a:solidFill>
                <a:latin typeface="Courier New"/>
                <a:ea typeface="Courier New"/>
                <a:cs typeface="Courier New"/>
                <a:sym typeface="Courier New"/>
              </a:rPr>
              <a:t> </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smtClean="0">
                <a:solidFill>
                  <a:srgbClr val="FFFF00"/>
                </a:solidFill>
                <a:latin typeface="Courier New"/>
                <a:ea typeface="Courier New"/>
                <a:cs typeface="Courier New"/>
                <a:sym typeface="Courier New"/>
              </a:rPr>
              <a:t>input(</a:t>
            </a:r>
            <a:r>
              <a:rPr lang="en-US" sz="2800" b="1" dirty="0" smtClean="0">
                <a:solidFill>
                  <a:schemeClr val="lt1"/>
                </a:solidFill>
                <a:latin typeface="Courier New"/>
                <a:ea typeface="Courier New"/>
                <a:cs typeface="Courier New"/>
                <a:sym typeface="Courier New"/>
              </a:rPr>
              <a:t>'</a:t>
            </a:r>
            <a:r>
              <a:rPr lang="en-US" sz="2800" b="1" i="0" u="none" strike="noStrike" cap="none" dirty="0" err="1" smtClean="0">
                <a:solidFill>
                  <a:schemeClr val="lt1"/>
                </a:solidFill>
                <a:latin typeface="Courier New"/>
                <a:ea typeface="Courier New"/>
                <a:cs typeface="Courier New"/>
                <a:sym typeface="Courier New"/>
              </a:rPr>
              <a:t>Piso</a:t>
            </a:r>
            <a:r>
              <a:rPr lang="en-US" sz="2800" b="1" i="0" u="none" strike="noStrike" cap="none" dirty="0" smtClean="0">
                <a:solidFill>
                  <a:schemeClr val="lt1"/>
                </a:solidFill>
                <a:latin typeface="Courier New"/>
                <a:ea typeface="Courier New"/>
                <a:cs typeface="Courier New"/>
                <a:sym typeface="Courier New"/>
              </a:rPr>
              <a:t> </a:t>
            </a:r>
            <a:r>
              <a:rPr lang="en-US" sz="2800" b="1" i="0" u="none" strike="noStrike" cap="none" dirty="0" err="1" smtClean="0">
                <a:solidFill>
                  <a:schemeClr val="lt1"/>
                </a:solidFill>
                <a:latin typeface="Courier New"/>
                <a:ea typeface="Courier New"/>
                <a:cs typeface="Courier New"/>
                <a:sym typeface="Courier New"/>
              </a:rPr>
              <a:t>europeo</a:t>
            </a:r>
            <a:r>
              <a:rPr lang="en-US" sz="2800" b="1" dirty="0" smtClean="0">
                <a:solidFill>
                  <a:schemeClr val="lt1"/>
                </a:solidFill>
                <a:latin typeface="Courier New"/>
                <a:ea typeface="Courier New"/>
                <a:cs typeface="Courier New"/>
                <a:sym typeface="Courier New"/>
              </a:rPr>
              <a: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usf</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int(</a:t>
            </a:r>
            <a:r>
              <a:rPr lang="en-US" sz="2800" b="1" i="0" u="none" strike="noStrike" cap="none" dirty="0">
                <a:solidFill>
                  <a:srgbClr val="00FF00"/>
                </a:solidFill>
                <a:latin typeface="Courier New"/>
                <a:ea typeface="Courier New"/>
                <a:cs typeface="Courier New"/>
                <a:sym typeface="Courier New"/>
              </a:rPr>
              <a:t>inp</a:t>
            </a:r>
            <a:r>
              <a:rPr lang="en-US" sz="2800" b="1" i="0" u="none" strike="noStrike" cap="none" dirty="0">
                <a:solidFill>
                  <a:srgbClr val="FFFF00"/>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1</a:t>
            </a:r>
          </a:p>
          <a:p>
            <a:pPr lvl="0">
              <a:buClr>
                <a:srgbClr val="FFFF00"/>
              </a:buClr>
              <a:buSzPct val="25000"/>
            </a:pPr>
            <a:r>
              <a:rPr lang="en-US" sz="2800" b="1" i="0" u="none" strike="noStrike" cap="none" dirty="0" smtClean="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err="1" smtClean="0">
                <a:solidFill>
                  <a:schemeClr val="lt1"/>
                </a:solidFill>
                <a:latin typeface="Courier New"/>
                <a:ea typeface="Courier New"/>
                <a:cs typeface="Courier New"/>
                <a:sym typeface="Courier New"/>
              </a:rPr>
              <a:t>piso</a:t>
            </a:r>
            <a:r>
              <a:rPr lang="en-US" sz="2800" b="1" i="0" u="none" strike="noStrike" cap="none" dirty="0" smtClean="0">
                <a:solidFill>
                  <a:schemeClr val="lt1"/>
                </a:solidFill>
                <a:latin typeface="Courier New"/>
                <a:ea typeface="Courier New"/>
                <a:cs typeface="Courier New"/>
                <a:sym typeface="Courier New"/>
              </a:rPr>
              <a:t> de EUA', </a:t>
            </a:r>
            <a:r>
              <a:rPr lang="en-US" sz="2800" b="1" i="0" u="none" strike="noStrike" cap="none" dirty="0" smtClean="0">
                <a:solidFill>
                  <a:srgbClr val="00FF00"/>
                </a:solidFill>
                <a:latin typeface="Courier New"/>
                <a:ea typeface="Courier New"/>
                <a:cs typeface="Courier New"/>
                <a:sym typeface="Courier New"/>
              </a:rPr>
              <a:t>usf</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82" name="Shape 482"/>
          <p:cNvSpPr txBox="1"/>
          <p:nvPr/>
        </p:nvSpPr>
        <p:spPr>
          <a:xfrm>
            <a:off x="1025779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err="1" smtClean="0">
                <a:solidFill>
                  <a:schemeClr val="lt1"/>
                </a:solidFill>
                <a:latin typeface="Arial" charset="0"/>
                <a:ea typeface="Arial" charset="0"/>
                <a:cs typeface="Arial" charset="0"/>
                <a:sym typeface="Cabin"/>
              </a:rPr>
              <a:t>Piso</a:t>
            </a:r>
            <a:r>
              <a:rPr lang="en-US" sz="3800" u="none" strike="noStrike" cap="none" dirty="0" smtClean="0">
                <a:solidFill>
                  <a:schemeClr val="lt1"/>
                </a:solidFill>
                <a:latin typeface="Arial" charset="0"/>
                <a:ea typeface="Arial" charset="0"/>
                <a:cs typeface="Arial" charset="0"/>
                <a:sym typeface="Cabin"/>
              </a:rPr>
              <a:t> </a:t>
            </a:r>
            <a:r>
              <a:rPr lang="en-US" sz="3800" u="none" strike="noStrike" cap="none" dirty="0" err="1" smtClean="0">
                <a:solidFill>
                  <a:schemeClr val="lt1"/>
                </a:solidFill>
                <a:latin typeface="Arial" charset="0"/>
                <a:ea typeface="Arial" charset="0"/>
                <a:cs typeface="Arial" charset="0"/>
                <a:sym typeface="Cabin"/>
              </a:rPr>
              <a:t>europeo</a:t>
            </a:r>
            <a:r>
              <a:rPr lang="en-US" sz="3800" u="none" strike="noStrike" cap="none" dirty="0" smtClean="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smtClean="0">
                <a:solidFill>
                  <a:schemeClr val="lt1"/>
                </a:solidFill>
                <a:latin typeface="Arial" charset="0"/>
                <a:ea typeface="Arial" charset="0"/>
                <a:cs typeface="Arial" charset="0"/>
                <a:sym typeface="Cabin"/>
              </a:rPr>
              <a:t>Piso de EUA 1</a:t>
            </a:r>
            <a:endParaRPr lang="en-US" sz="3800" u="none" strike="noStrike" cap="none" dirty="0">
              <a:solidFill>
                <a:schemeClr val="lt1"/>
              </a:solidFill>
              <a:latin typeface="Arial" charset="0"/>
              <a:ea typeface="Arial" charset="0"/>
              <a:cs typeface="Arial" charset="0"/>
              <a:sym typeface="Cabin"/>
            </a:endParaRPr>
          </a:p>
        </p:txBody>
      </p:sp>
      <p:pic>
        <p:nvPicPr>
          <p:cNvPr id="483" name="Shape 483"/>
          <p:cNvPicPr preferRelativeResize="0"/>
          <p:nvPr/>
        </p:nvPicPr>
        <p:blipFill rotWithShape="1">
          <a:blip r:embed="rId3">
            <a:alphaModFix/>
          </a:blip>
          <a:srcRect/>
          <a:stretch/>
        </p:blipFill>
        <p:spPr>
          <a:xfrm>
            <a:off x="12153875" y="1193800"/>
            <a:ext cx="3174900" cy="2121000"/>
          </a:xfrm>
          <a:prstGeom prst="rect">
            <a:avLst/>
          </a:prstGeom>
          <a:noFill/>
          <a:ln>
            <a:noFill/>
          </a:ln>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10" y="187781"/>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168620" y="184303"/>
            <a:ext cx="2390398"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Expresiones– Parte 3</a:t>
            </a:r>
            <a:endParaRPr lang="es-AR" sz="1800" dirty="0">
              <a:solidFill>
                <a:schemeClr val="bg1"/>
              </a:solidFill>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7185" y="31487"/>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16 CuadroTexto"/>
          <p:cNvSpPr txBox="1"/>
          <p:nvPr/>
        </p:nvSpPr>
        <p:spPr>
          <a:xfrm>
            <a:off x="12392333" y="141466"/>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Síntesis</a:t>
            </a:r>
            <a:endParaRPr lang="es-AR" sz="7600" u="none" strike="noStrike" cap="none" dirty="0">
              <a:solidFill>
                <a:srgbClr val="FFFF00"/>
              </a:solidFill>
              <a:latin typeface="Arial" charset="0"/>
              <a:ea typeface="Arial" charset="0"/>
              <a:cs typeface="Arial" charset="0"/>
              <a:sym typeface="Cabin"/>
            </a:endParaRPr>
          </a:p>
        </p:txBody>
      </p:sp>
      <p:sp>
        <p:nvSpPr>
          <p:cNvPr id="541" name="Shape 541"/>
          <p:cNvSpPr txBox="1">
            <a:spLocks noGrp="1"/>
          </p:cNvSpPr>
          <p:nvPr>
            <p:ph idx="1"/>
          </p:nvPr>
        </p:nvSpPr>
        <p:spPr>
          <a:xfrm>
            <a:off x="1522988" y="2475702"/>
            <a:ext cx="14630400" cy="5902068"/>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Type (tipo)</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Palabras reservadas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Variables (</a:t>
            </a:r>
            <a:r>
              <a:rPr lang="es-AR" sz="3600" b="0" dirty="0">
                <a:solidFill>
                  <a:schemeClr val="lt1"/>
                </a:solidFill>
                <a:latin typeface="Arial" charset="0"/>
                <a:ea typeface="Arial" charset="0"/>
                <a:cs typeface="Arial" charset="0"/>
                <a:sym typeface="Cabin"/>
              </a:rPr>
              <a:t>n</a:t>
            </a:r>
            <a:r>
              <a:rPr lang="es-AR" sz="3600" b="0" u="none" strike="noStrike" cap="none" dirty="0" smtClean="0">
                <a:solidFill>
                  <a:schemeClr val="lt1"/>
                </a:solidFill>
                <a:latin typeface="Arial" charset="0"/>
                <a:ea typeface="Arial" charset="0"/>
                <a:cs typeface="Arial" charset="0"/>
                <a:sym typeface="Cabin"/>
              </a:rPr>
              <a:t>emotécnicas)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Operadores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Precedencia del operador</a:t>
            </a:r>
          </a:p>
          <a:p>
            <a:pPr marL="0" marR="0" lvl="0" indent="0" algn="l" rtl="0">
              <a:lnSpc>
                <a:spcPct val="100000"/>
              </a:lnSpc>
              <a:spcBef>
                <a:spcPts val="3500"/>
              </a:spcBef>
              <a:spcAft>
                <a:spcPts val="0"/>
              </a:spcAft>
              <a:buNone/>
            </a:pPr>
            <a:endParaRPr lang="es-AR" sz="3600" b="0" dirty="0"/>
          </a:p>
        </p:txBody>
      </p:sp>
      <p:sp>
        <p:nvSpPr>
          <p:cNvPr id="543" name="Shape 543"/>
          <p:cNvSpPr txBox="1">
            <a:spLocks noGrp="1"/>
          </p:cNvSpPr>
          <p:nvPr>
            <p:ph type="body" idx="4294967295"/>
          </p:nvPr>
        </p:nvSpPr>
        <p:spPr>
          <a:xfrm>
            <a:off x="8311148" y="2475702"/>
            <a:ext cx="6889750" cy="5395913"/>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División de </a:t>
            </a:r>
            <a:r>
              <a:rPr lang="es-AR" sz="3600" b="0" dirty="0" smtClean="0">
                <a:solidFill>
                  <a:schemeClr val="lt1"/>
                </a:solidFill>
                <a:latin typeface="Arial" charset="0"/>
                <a:ea typeface="Arial" charset="0"/>
                <a:cs typeface="Arial" charset="0"/>
                <a:sym typeface="Cabin"/>
              </a:rPr>
              <a:t>números enteros</a:t>
            </a:r>
            <a:endParaRPr lang="es-AR" sz="3600" b="0" u="none" strike="noStrike" cap="none" dirty="0" smtClean="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Conversión de </a:t>
            </a:r>
            <a:r>
              <a:rPr lang="es-AR" sz="3600" b="0" u="none" strike="noStrike" cap="none" dirty="0" err="1" smtClean="0">
                <a:solidFill>
                  <a:schemeClr val="lt1"/>
                </a:solidFill>
                <a:latin typeface="Arial" charset="0"/>
                <a:ea typeface="Arial" charset="0"/>
                <a:cs typeface="Arial" charset="0"/>
                <a:sym typeface="Cabin"/>
              </a:rPr>
              <a:t>Types</a:t>
            </a:r>
            <a:r>
              <a:rPr lang="es-AR" sz="3600" b="0" u="none" strike="noStrike" cap="none" dirty="0" smtClean="0">
                <a:solidFill>
                  <a:schemeClr val="lt1"/>
                </a:solidFill>
                <a:latin typeface="Arial" charset="0"/>
                <a:ea typeface="Arial" charset="0"/>
                <a:cs typeface="Arial" charset="0"/>
                <a:sym typeface="Cabin"/>
              </a:rPr>
              <a:t> (tipos)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Input (entrada</a:t>
            </a:r>
            <a:r>
              <a:rPr lang="es-AR" sz="3600" b="0" dirty="0" smtClean="0">
                <a:solidFill>
                  <a:schemeClr val="lt1"/>
                </a:solidFill>
                <a:latin typeface="Arial" charset="0"/>
                <a:ea typeface="Arial" charset="0"/>
                <a:cs typeface="Arial" charset="0"/>
                <a:sym typeface="Cabin"/>
              </a:rPr>
              <a:t>) del usuario</a:t>
            </a:r>
            <a:endParaRPr lang="es-AR" sz="3600" b="0" u="none" strike="noStrike" cap="none" dirty="0" smtClean="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Comentarios (#)</a:t>
            </a:r>
            <a:endParaRPr lang="es-AR" sz="3600" b="0" u="none" strike="noStrike" cap="none" dirty="0">
              <a:solidFill>
                <a:schemeClr val="lt1"/>
              </a:solidFill>
              <a:latin typeface="Arial" charset="0"/>
              <a:ea typeface="Arial" charset="0"/>
              <a:cs typeface="Arial" charset="0"/>
              <a:sym typeface="Cabin"/>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10" y="187781"/>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168620" y="184303"/>
            <a:ext cx="2390398"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Expresiones– Parte 3</a:t>
            </a:r>
            <a:endParaRPr lang="es-AR" sz="1800" dirty="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185" y="31487"/>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16 CuadroTexto"/>
          <p:cNvSpPr txBox="1"/>
          <p:nvPr/>
        </p:nvSpPr>
        <p:spPr>
          <a:xfrm>
            <a:off x="12392333" y="141466"/>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87387" y="985837"/>
            <a:ext cx="272732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smtClean="0">
                <a:solidFill>
                  <a:srgbClr val="FFFF00"/>
                </a:solidFill>
                <a:latin typeface="Arial" charset="0"/>
                <a:ea typeface="Arial" charset="0"/>
                <a:cs typeface="Arial" charset="0"/>
                <a:sym typeface="Cabin"/>
              </a:rPr>
              <a:t>Ejercicio</a:t>
            </a:r>
            <a:endParaRPr lang="es-AR" sz="3800" u="none" strike="noStrike" cap="none" dirty="0">
              <a:solidFill>
                <a:srgbClr val="FFFF00"/>
              </a:solidFill>
              <a:latin typeface="Arial" charset="0"/>
              <a:ea typeface="Arial" charset="0"/>
              <a:cs typeface="Arial" charset="0"/>
              <a:sym typeface="Cabin"/>
            </a:endParaRPr>
          </a:p>
        </p:txBody>
      </p:sp>
      <p:sp>
        <p:nvSpPr>
          <p:cNvPr id="535" name="Shape 535"/>
          <p:cNvSpPr txBox="1"/>
          <p:nvPr/>
        </p:nvSpPr>
        <p:spPr>
          <a:xfrm>
            <a:off x="2908300" y="2413000"/>
            <a:ext cx="10706100" cy="444966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Escriba un programa para recordarle al usuario </a:t>
            </a:r>
            <a:r>
              <a:rPr lang="es-AR" sz="3800" dirty="0" smtClean="0">
                <a:solidFill>
                  <a:schemeClr val="lt1"/>
                </a:solidFill>
                <a:latin typeface="Arial" charset="0"/>
                <a:ea typeface="Arial" charset="0"/>
                <a:cs typeface="Arial" charset="0"/>
                <a:sym typeface="Cabin"/>
              </a:rPr>
              <a:t>las horas y la tarifa por hora para calcular el salario bruto</a:t>
            </a:r>
            <a:r>
              <a:rPr lang="es-AR" sz="3800" u="none" strike="noStrike" cap="none" dirty="0" smtClean="0">
                <a:solidFill>
                  <a:schemeClr val="lt1"/>
                </a:solidFill>
                <a:latin typeface="Arial" charset="0"/>
                <a:ea typeface="Arial" charset="0"/>
                <a:cs typeface="Arial" charset="0"/>
                <a:sym typeface="Cabin"/>
              </a:rPr>
              <a:t>.</a:t>
            </a:r>
            <a:br>
              <a:rPr lang="es-AR" sz="3800" u="none" strike="noStrike" cap="none" dirty="0" smtClean="0">
                <a:solidFill>
                  <a:schemeClr val="lt1"/>
                </a:solidFill>
                <a:latin typeface="Arial" charset="0"/>
                <a:ea typeface="Arial" charset="0"/>
                <a:cs typeface="Arial" charset="0"/>
                <a:sym typeface="Cabin"/>
              </a:rPr>
            </a:br>
            <a:endParaRPr lang="es-AR" sz="3800" u="none" strike="noStrike" cap="none" dirty="0" smtClean="0">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Horas: </a:t>
            </a:r>
            <a:r>
              <a:rPr lang="es-AR" sz="3800" u="none" strike="noStrike" cap="none" dirty="0" smtClean="0">
                <a:solidFill>
                  <a:srgbClr val="FFFF00"/>
                </a:solidFill>
                <a:latin typeface="Courier" charset="0"/>
                <a:ea typeface="Courier" charset="0"/>
                <a:cs typeface="Courier" charset="0"/>
                <a:sym typeface="Cabin"/>
              </a:rPr>
              <a:t>35</a:t>
            </a:r>
            <a:r>
              <a:rPr lang="es-AR" sz="3800" u="none" strike="noStrike" cap="none" dirty="0" smtClean="0">
                <a:solidFill>
                  <a:schemeClr val="lt1"/>
                </a:solidFill>
                <a:latin typeface="Courier" charset="0"/>
                <a:ea typeface="Courier" charset="0"/>
                <a:cs typeface="Courier"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Tarifa: </a:t>
            </a:r>
            <a:r>
              <a:rPr lang="es-AR" sz="3800" u="none" strike="noStrike" cap="none" dirty="0" smtClean="0">
                <a:solidFill>
                  <a:srgbClr val="FFFF00"/>
                </a:solidFill>
                <a:latin typeface="Courier" charset="0"/>
                <a:ea typeface="Courier" charset="0"/>
                <a:cs typeface="Courier" charset="0"/>
                <a:sym typeface="Cabin"/>
              </a:rPr>
              <a:t>2.75 </a:t>
            </a:r>
          </a:p>
          <a:p>
            <a:pPr marL="457200" marR="0" lvl="0" indent="0" algn="l" rtl="0">
              <a:lnSpc>
                <a:spcPct val="100000"/>
              </a:lnSpc>
              <a:spcBef>
                <a:spcPts val="0"/>
              </a:spcBef>
              <a:spcAft>
                <a:spcPts val="0"/>
              </a:spcAft>
              <a:buClr>
                <a:schemeClr val="lt1"/>
              </a:buClr>
              <a:buSzPct val="25000"/>
              <a:buFont typeface="Cabin"/>
              <a:buNone/>
            </a:pPr>
            <a:endParaRPr lang="es-AR" sz="3800" u="none" strike="noStrike" cap="none" dirty="0" smtClean="0">
              <a:solidFill>
                <a:srgbClr val="FFFF00"/>
              </a:solidFill>
              <a:latin typeface="Courier" charset="0"/>
              <a:ea typeface="Courier" charset="0"/>
              <a:cs typeface="Courier"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Salario: 96.25</a:t>
            </a:r>
            <a:endParaRPr lang="es-AR" sz="3800" u="none" strike="noStrike" cap="none" dirty="0">
              <a:solidFill>
                <a:schemeClr val="lt1"/>
              </a:solidFill>
              <a:latin typeface="Courier" charset="0"/>
              <a:ea typeface="Courier" charset="0"/>
              <a:cs typeface="Courier"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10" y="187781"/>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68620" y="184303"/>
            <a:ext cx="2390398"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Expresiones– Parte 3</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185" y="31487"/>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392333" y="141466"/>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a:spcBef>
                <a:spcPts val="0"/>
              </a:spcBef>
            </a:pPr>
            <a:r>
              <a:rPr lang="es-ES" sz="3600" dirty="0">
                <a:solidFill>
                  <a:srgbClr val="FFFF00"/>
                </a:solidFill>
              </a:rPr>
              <a:t>Agradecimientos / Colaboraciones</a:t>
            </a:r>
            <a:endParaRPr lang="en-US" sz="3600" dirty="0">
              <a:solidFill>
                <a:srgbClr val="FFFF00"/>
              </a:solidFill>
            </a:endParaRPr>
          </a:p>
        </p:txBody>
      </p:sp>
      <p:sp>
        <p:nvSpPr>
          <p:cNvPr id="549" name="Shape 549"/>
          <p:cNvSpPr txBox="1"/>
          <p:nvPr/>
        </p:nvSpPr>
        <p:spPr>
          <a:xfrm>
            <a:off x="1155700" y="2369453"/>
            <a:ext cx="6797699" cy="5943897"/>
          </a:xfrm>
          <a:prstGeom prst="rect">
            <a:avLst/>
          </a:prstGeom>
          <a:noFill/>
          <a:ln>
            <a:noFill/>
          </a:ln>
        </p:spPr>
        <p:txBody>
          <a:bodyPr lIns="91425" tIns="91425" rIns="91425" bIns="91425" anchor="t" anchorCtr="0">
            <a:noAutofit/>
          </a:bodyPr>
          <a:lstStyle/>
          <a:p>
            <a:r>
              <a:rPr lang="es-AR" sz="1800" dirty="0">
                <a:solidFill>
                  <a:schemeClr val="bg1"/>
                </a:solidFill>
              </a:rPr>
              <a:t>Estas diapositivas están protegidas por derechos de autor 2010-  Charles R. Severance (</a:t>
            </a:r>
            <a:r>
              <a:rPr lang="es-AR" sz="1800" u="sng" dirty="0">
                <a:solidFill>
                  <a:schemeClr val="bg1"/>
                </a:solidFill>
                <a:hlinkClick r:id="rId3"/>
              </a:rPr>
              <a:t>www.dr-chuck.com</a:t>
            </a:r>
            <a:r>
              <a:rPr lang="es-AR" sz="1800" dirty="0">
                <a:solidFill>
                  <a:schemeClr val="bg1"/>
                </a:solidFill>
              </a:rPr>
              <a:t>) de la Facultad de Información de la Universidad de </a:t>
            </a:r>
            <a:r>
              <a:rPr lang="es-AR" sz="1800" dirty="0" smtClean="0">
                <a:solidFill>
                  <a:schemeClr val="bg1"/>
                </a:solidFill>
              </a:rPr>
              <a:t>Michigan, </a:t>
            </a:r>
            <a:r>
              <a:rPr lang="es-AR" sz="1800" dirty="0">
                <a:solidFill>
                  <a:schemeClr val="bg1"/>
                </a:solidFill>
              </a:rPr>
              <a:t>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endParaRPr lang="es-AR" sz="1800" dirty="0">
              <a:solidFill>
                <a:schemeClr val="bg1"/>
              </a:solidFill>
            </a:endParaRPr>
          </a:p>
          <a:p>
            <a:r>
              <a:rPr lang="es-AR" sz="1800" dirty="0">
                <a:solidFill>
                  <a:schemeClr val="bg1"/>
                </a:solidFill>
              </a:rPr>
              <a:t>Desarrollo inicial: Charles Severance, Facultad de Información de la Universidad de Michigan</a:t>
            </a:r>
          </a:p>
          <a:p>
            <a:r>
              <a:rPr lang="es-AR" sz="1800" dirty="0">
                <a:solidFill>
                  <a:schemeClr val="bg1"/>
                </a:solidFill>
              </a:rPr>
              <a:t>… Ingrese nuevos colaboradores y traductores </a:t>
            </a:r>
            <a:r>
              <a:rPr lang="es-AR" sz="1800" dirty="0" smtClean="0">
                <a:solidFill>
                  <a:schemeClr val="bg1"/>
                </a:solidFill>
              </a:rPr>
              <a:t>aquí </a:t>
            </a:r>
            <a:endParaRPr lang="en-US" sz="1800" dirty="0">
              <a:solidFill>
                <a:schemeClr val="bg1"/>
              </a:solidFill>
            </a:endParaRPr>
          </a:p>
          <a:p>
            <a:pPr lvl="0" rtl="0">
              <a:spcBef>
                <a:spcPts val="0"/>
              </a:spcBef>
              <a:buNone/>
            </a:pPr>
            <a:endParaRPr lang="en-US" sz="1800" dirty="0" smtClean="0">
              <a:solidFill>
                <a:srgbClr val="FFFFFF"/>
              </a:solidFill>
            </a:endParaRPr>
          </a:p>
          <a:p>
            <a:pPr lvl="0" rtl="0">
              <a:spcBef>
                <a:spcPts val="0"/>
              </a:spcBef>
              <a:buNone/>
            </a:pPr>
            <a:endParaRPr sz="1800" dirty="0">
              <a:solidFill>
                <a:srgbClr val="FFFFFF"/>
              </a:solidFill>
            </a:endParaRPr>
          </a:p>
        </p:txBody>
      </p:sp>
      <p:pic>
        <p:nvPicPr>
          <p:cNvPr id="550" name="Shape 550"/>
          <p:cNvPicPr preferRelativeResize="0"/>
          <p:nvPr/>
        </p:nvPicPr>
        <p:blipFill rotWithShape="1">
          <a:blip r:embed="rId4">
            <a:alphaModFix/>
          </a:blip>
          <a:srcRect/>
          <a:stretch/>
        </p:blipFill>
        <p:spPr>
          <a:xfrm>
            <a:off x="437900" y="991903"/>
            <a:ext cx="1024800" cy="1024800"/>
          </a:xfrm>
          <a:prstGeom prst="rect">
            <a:avLst/>
          </a:prstGeom>
          <a:noFill/>
          <a:ln>
            <a:noFill/>
          </a:ln>
        </p:spPr>
      </p:pic>
      <p:pic>
        <p:nvPicPr>
          <p:cNvPr id="551" name="Shape 551"/>
          <p:cNvPicPr preferRelativeResize="0"/>
          <p:nvPr/>
        </p:nvPicPr>
        <p:blipFill rotWithShape="1">
          <a:blip r:embed="rId5">
            <a:alphaModFix/>
          </a:blip>
          <a:srcRect/>
          <a:stretch/>
        </p:blipFill>
        <p:spPr>
          <a:xfrm>
            <a:off x="13897687" y="1170103"/>
            <a:ext cx="1968599" cy="668400"/>
          </a:xfrm>
          <a:prstGeom prst="rect">
            <a:avLst/>
          </a:prstGeom>
          <a:noFill/>
          <a:ln>
            <a:noFill/>
          </a:ln>
        </p:spPr>
      </p:pic>
      <p:sp>
        <p:nvSpPr>
          <p:cNvPr id="552" name="Shape 552"/>
          <p:cNvSpPr txBox="1"/>
          <p:nvPr/>
        </p:nvSpPr>
        <p:spPr>
          <a:xfrm>
            <a:off x="8704400" y="2369453"/>
            <a:ext cx="6797699" cy="574584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pic>
        <p:nvPicPr>
          <p:cNvPr id="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10" y="187781"/>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168620" y="184303"/>
            <a:ext cx="2390398"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Expresiones– Parte 3</a:t>
            </a:r>
            <a:endParaRPr lang="es-AR" sz="1800" dirty="0">
              <a:solidFill>
                <a:schemeClr val="bg1"/>
              </a:solidFill>
            </a:endParaRPr>
          </a:p>
        </p:txBody>
      </p:sp>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7185" y="31487"/>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16 CuadroTexto"/>
          <p:cNvSpPr txBox="1"/>
          <p:nvPr/>
        </p:nvSpPr>
        <p:spPr>
          <a:xfrm>
            <a:off x="12392333" y="141466"/>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3924</TotalTime>
  <Words>451</Words>
  <Application>Microsoft Office PowerPoint</Application>
  <PresentationFormat>Personalizado</PresentationFormat>
  <Paragraphs>73</Paragraphs>
  <Slides>7</Slides>
  <Notes>6</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071215_powerpoint_template_b</vt:lpstr>
      <vt:lpstr>Crear un Programa</vt:lpstr>
      <vt:lpstr>Comentarios en Python</vt:lpstr>
      <vt:lpstr>Presentación de PowerPoint</vt:lpstr>
      <vt:lpstr>Convertir Input (Entrada) del Usuario</vt:lpstr>
      <vt:lpstr>Síntesis</vt:lpstr>
      <vt:lpstr>Presentación de PowerPoint</vt:lpstr>
      <vt:lpstr>Agradecimientos / Colaboraciones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dc:creator>Julia</dc:creator>
  <cp:lastModifiedBy>Alicia</cp:lastModifiedBy>
  <cp:revision>84</cp:revision>
  <dcterms:modified xsi:type="dcterms:W3CDTF">2019-06-27T16:22:32Z</dcterms:modified>
</cp:coreProperties>
</file>