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7" r:id="rId1"/>
  </p:sldMasterIdLst>
  <p:notesMasterIdLst>
    <p:notesMasterId r:id="rId16"/>
  </p:notesMasterIdLst>
  <p:sldIdLst>
    <p:sldId id="256" r:id="rId2"/>
    <p:sldId id="28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9" r:id="rId11"/>
    <p:sldId id="266" r:id="rId12"/>
    <p:sldId id="267" r:id="rId13"/>
    <p:sldId id="290" r:id="rId14"/>
    <p:sldId id="298" r:id="rId1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F067E2-09F7-453C-9FDD-70E00E45BC5A}">
  <a:tblStyle styleId="{B8F067E2-09F7-453C-9FDD-70E00E45BC5A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59" autoAdjust="0"/>
    <p:restoredTop sz="88206" autoAdjust="0"/>
  </p:normalViewPr>
  <p:slideViewPr>
    <p:cSldViewPr snapToGrid="0" snapToObjects="1">
      <p:cViewPr>
        <p:scale>
          <a:sx n="50" d="100"/>
          <a:sy n="50" d="100"/>
        </p:scale>
        <p:origin x="-960" y="-16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1902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Nota de Chuck.</a:t>
            </a:r>
            <a:r>
              <a:rPr lang="es-A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 está usando estos materiales, puede retirar el logotipo de UM y reemplazarlo por el suyo pero, por favor, conserve el logo de CC-BY en la primera página así como también retenga la(s) página(s) de agradecimientos al final. </a:t>
            </a:r>
            <a:endParaRPr lang="es-E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3477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112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287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571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9747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3503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985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916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8309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6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3832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8711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665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9681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589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60716" y="114157"/>
            <a:ext cx="300270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rgbClr val="FFFFFF"/>
                </a:solidFill>
                <a:latin typeface="Lucida Grande"/>
                <a:cs typeface="Lucida Grande"/>
              </a:rPr>
              <a:t>Conditional</a:t>
            </a:r>
            <a:r>
              <a:rPr lang="en-US" sz="2300" baseline="0" dirty="0" smtClean="0">
                <a:solidFill>
                  <a:srgbClr val="FFFFFF"/>
                </a:solidFill>
                <a:latin typeface="Lucida Grande"/>
                <a:cs typeface="Lucida Grande"/>
              </a:rPr>
              <a:t> – Part 1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 smtClean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15" r:id="rId10"/>
    <p:sldLayoutId id="2147483716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eorge_Boo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632178" y="973276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AR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Ejecución Condicional</a:t>
            </a:r>
            <a:endParaRPr lang="es-AR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3" name="Shape 24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48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Capítulo 3</a:t>
            </a:r>
            <a:endParaRPr lang="es-AR" sz="48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4081449" y="7179647"/>
            <a:ext cx="80322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AR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para Todos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</a:t>
            </a:r>
            <a:r>
              <a:rPr lang="en-US" sz="3200" u="sng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py4e</a:t>
            </a: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83947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3300" y="7305747"/>
            <a:ext cx="1024800" cy="10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6 CuadroTexto"/>
          <p:cNvSpPr txBox="1"/>
          <p:nvPr/>
        </p:nvSpPr>
        <p:spPr>
          <a:xfrm>
            <a:off x="186440" y="226701"/>
            <a:ext cx="557784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sz="1800" b="1" dirty="0" smtClean="0">
                <a:solidFill>
                  <a:schemeClr val="bg1"/>
                </a:solidFill>
              </a:rPr>
              <a:t>Condicional – Parte 1</a:t>
            </a:r>
            <a:endParaRPr lang="es-ES" sz="1800" b="1" dirty="0">
              <a:solidFill>
                <a:schemeClr val="bg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2409957" y="85659"/>
            <a:ext cx="2723823" cy="50400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363"/>
          <p:cNvSpPr txBox="1"/>
          <p:nvPr/>
        </p:nvSpPr>
        <p:spPr>
          <a:xfrm>
            <a:off x="4189346" y="5180704"/>
            <a:ext cx="7704000" cy="2421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Shape 364"/>
          <p:cNvSpPr txBox="1"/>
          <p:nvPr/>
        </p:nvSpPr>
        <p:spPr>
          <a:xfrm>
            <a:off x="4167596" y="2912845"/>
            <a:ext cx="7704000" cy="1509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Shape 362"/>
          <p:cNvSpPr txBox="1"/>
          <p:nvPr/>
        </p:nvSpPr>
        <p:spPr>
          <a:xfrm>
            <a:off x="5124096" y="6101667"/>
            <a:ext cx="6377099" cy="10169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3" name="Shape 343"/>
          <p:cNvSpPr txBox="1"/>
          <p:nvPr/>
        </p:nvSpPr>
        <p:spPr>
          <a:xfrm>
            <a:off x="4192371" y="2258816"/>
            <a:ext cx="7918337" cy="6521169"/>
          </a:xfrm>
          <a:prstGeom prst="rect">
            <a:avLst/>
          </a:prstGeom>
          <a:noFill/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0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Mayor que </a:t>
            </a:r>
            <a:r>
              <a:rPr lang="es-E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2')</a:t>
            </a:r>
            <a:endParaRPr lang="es-E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0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Sigue siendo mayor</a:t>
            </a:r>
            <a:r>
              <a:rPr lang="es-E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s-E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s-ES" sz="30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Terminado con 2’)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000" b="1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 in rango(5)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0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(i)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0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-ES" sz="30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Mayor que </a:t>
            </a:r>
            <a:r>
              <a:rPr lang="es-E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2')</a:t>
            </a:r>
            <a:endParaRPr lang="es-E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30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Terminado con i', i)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s-ES" sz="3000" b="1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s-ES" sz="3000" b="1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Todo Terminado')</a:t>
            </a:r>
            <a:endParaRPr lang="es-ES" sz="30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" name="Shape 361"/>
          <p:cNvSpPr txBox="1"/>
          <p:nvPr/>
        </p:nvSpPr>
        <p:spPr>
          <a:xfrm>
            <a:off x="1925500" y="754804"/>
            <a:ext cx="12405000" cy="14947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AR" sz="6000" b="1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Piense en los bloques de inicio/fin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lang="es-AR" dirty="0">
              <a:solidFill>
                <a:srgbClr val="FFFF00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86440" y="226701"/>
            <a:ext cx="557784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sz="1800" b="1" dirty="0" smtClean="0">
                <a:solidFill>
                  <a:schemeClr val="bg1"/>
                </a:solidFill>
              </a:rPr>
              <a:t>Condicional – Parte 1</a:t>
            </a:r>
            <a:endParaRPr lang="es-ES" sz="1800" b="1" dirty="0">
              <a:solidFill>
                <a:schemeClr val="bg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2409957" y="85659"/>
            <a:ext cx="2723823" cy="50400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18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/>
        </p:nvSpPr>
        <p:spPr>
          <a:xfrm>
            <a:off x="797475" y="3210450"/>
            <a:ext cx="6953818" cy="333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1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Más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de 1</a:t>
            </a:r>
            <a:r>
              <a:rPr lang="en-US" sz="30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100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 err="1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Menos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de 100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Terminado</a:t>
            </a:r>
            <a:r>
              <a:rPr lang="en-US" sz="3000" b="1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1168400" y="905956"/>
            <a:ext cx="4813299" cy="21679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AR" sz="6600" b="1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Decisiones Anidadas</a:t>
            </a:r>
            <a:endParaRPr lang="es-AR" sz="6600" b="1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81" name="Shape 381"/>
          <p:cNvCxnSpPr/>
          <p:nvPr/>
        </p:nvCxnSpPr>
        <p:spPr>
          <a:xfrm rot="10800000">
            <a:off x="9451261" y="830128"/>
            <a:ext cx="13265" cy="40822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/>
          <p:nvPr/>
        </p:nvSpPr>
        <p:spPr>
          <a:xfrm>
            <a:off x="7986419" y="1182730"/>
            <a:ext cx="2966810" cy="1229106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1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10253910" y="2433028"/>
            <a:ext cx="3488651" cy="105957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s-AR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print('Más de </a:t>
            </a:r>
            <a:r>
              <a:rPr lang="es-AR" sz="2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uno')</a:t>
            </a:r>
            <a:endParaRPr lang="es-AR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10253910" y="3863455"/>
            <a:ext cx="3464810" cy="1229106"/>
          </a:xfrm>
          <a:prstGeom prst="diamond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100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2636709" y="5050179"/>
            <a:ext cx="3327815" cy="1059575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s-AR" sz="26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s-AR" sz="2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s-AR" sz="2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'Menos </a:t>
            </a:r>
            <a:r>
              <a:rPr lang="es-AR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 100')</a:t>
            </a:r>
            <a:endParaRPr lang="es-AR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8018206" y="7095158"/>
            <a:ext cx="2892639" cy="1059491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s-AR" sz="26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s-AR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AR" sz="2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'Todo </a:t>
            </a:r>
            <a:r>
              <a:rPr lang="es-AR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Terminado'</a:t>
            </a:r>
            <a:endParaRPr lang="es-AR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74" name="Shape 374"/>
          <p:cNvCxnSpPr/>
          <p:nvPr/>
        </p:nvCxnSpPr>
        <p:spPr>
          <a:xfrm rot="10800000" flipH="1">
            <a:off x="10932038" y="1782610"/>
            <a:ext cx="1127071" cy="27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5" name="Shape 375"/>
          <p:cNvCxnSpPr/>
          <p:nvPr/>
        </p:nvCxnSpPr>
        <p:spPr>
          <a:xfrm rot="10800000" flipH="1">
            <a:off x="12049889" y="1782495"/>
            <a:ext cx="9261" cy="63199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rot="10800000" flipH="1">
            <a:off x="9434062" y="2399916"/>
            <a:ext cx="30462" cy="468464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7" name="Shape 377"/>
          <p:cNvCxnSpPr/>
          <p:nvPr/>
        </p:nvCxnSpPr>
        <p:spPr>
          <a:xfrm>
            <a:off x="13697529" y="4456817"/>
            <a:ext cx="610580" cy="1192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8" name="Shape 378"/>
          <p:cNvCxnSpPr/>
          <p:nvPr/>
        </p:nvCxnSpPr>
        <p:spPr>
          <a:xfrm rot="10800000" flipH="1">
            <a:off x="14274997" y="4510191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9" name="Shape 379"/>
          <p:cNvCxnSpPr>
            <a:stCxn id="371" idx="0"/>
            <a:endCxn id="370" idx="2"/>
          </p:cNvCxnSpPr>
          <p:nvPr/>
        </p:nvCxnSpPr>
        <p:spPr>
          <a:xfrm flipV="1">
            <a:off x="11986315" y="3492603"/>
            <a:ext cx="11921" cy="3708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>
            <a:off x="9496313" y="6618350"/>
            <a:ext cx="4749545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2" name="Shape 382"/>
          <p:cNvSpPr txBox="1"/>
          <p:nvPr/>
        </p:nvSpPr>
        <p:spPr>
          <a:xfrm>
            <a:off x="11358517" y="1230411"/>
            <a:ext cx="918430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sí</a:t>
            </a:r>
            <a:endParaRPr lang="es-AR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83" name="Shape 383"/>
          <p:cNvSpPr txBox="1"/>
          <p:nvPr/>
        </p:nvSpPr>
        <p:spPr>
          <a:xfrm>
            <a:off x="13742561" y="3921731"/>
            <a:ext cx="917822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sí</a:t>
            </a:r>
            <a:endParaRPr lang="es-AR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84" name="Shape 384"/>
          <p:cNvCxnSpPr/>
          <p:nvPr/>
        </p:nvCxnSpPr>
        <p:spPr>
          <a:xfrm rot="10800000">
            <a:off x="12003532" y="5123024"/>
            <a:ext cx="0" cy="1495324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5" name="Shape 385"/>
          <p:cNvSpPr txBox="1"/>
          <p:nvPr/>
        </p:nvSpPr>
        <p:spPr>
          <a:xfrm>
            <a:off x="11386329" y="5066072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8896328" y="2544284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389" name="Shape 389"/>
          <p:cNvCxnSpPr/>
          <p:nvPr/>
        </p:nvCxnSpPr>
        <p:spPr>
          <a:xfrm rot="10800000" flipH="1">
            <a:off x="14274997" y="6163128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3" name="22 CuadroTexto"/>
          <p:cNvSpPr txBox="1"/>
          <p:nvPr/>
        </p:nvSpPr>
        <p:spPr>
          <a:xfrm>
            <a:off x="186440" y="226701"/>
            <a:ext cx="557784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sz="1800" b="1" dirty="0" smtClean="0">
                <a:solidFill>
                  <a:schemeClr val="bg1"/>
                </a:solidFill>
              </a:rPr>
              <a:t>Condicional – Parte 1</a:t>
            </a:r>
            <a:endParaRPr lang="es-ES" sz="1800" b="1" dirty="0">
              <a:solidFill>
                <a:schemeClr val="bg1"/>
              </a:solidFill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12409957" y="85659"/>
            <a:ext cx="2723823" cy="50400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-1" y="471268"/>
            <a:ext cx="11603468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AR" sz="6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Decisiones Bidireccionales</a:t>
            </a:r>
            <a:endParaRPr lang="es-AR" sz="6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95" name="Shape 395"/>
          <p:cNvSpPr txBox="1">
            <a:spLocks noGrp="1"/>
          </p:cNvSpPr>
          <p:nvPr>
            <p:ph idx="1"/>
          </p:nvPr>
        </p:nvSpPr>
        <p:spPr>
          <a:xfrm>
            <a:off x="1155700" y="2603501"/>
            <a:ext cx="5874687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veces, queremos hacer una cosa si una expresión lógica es verdadera y otra cosa si la expresión es falsa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Es como una encrucijada – debemos elegir </a:t>
            </a:r>
            <a:r>
              <a:rPr lang="es-AR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 camino u otro</a:t>
            </a:r>
            <a:r>
              <a:rPr lang="es-AR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pero no podemos elegir ambos</a:t>
            </a:r>
            <a:endParaRPr lang="es-AR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s-ES" sz="32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s-E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s-E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s-E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Más grande')</a:t>
            </a:r>
            <a:endParaRPr lang="es-E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Sí</a:t>
            </a:r>
            <a:endParaRPr lang="es-E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>
            <a:off x="8805517" y="3910062"/>
            <a:ext cx="1209925" cy="581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7258210" y="4590645"/>
            <a:ext cx="3176051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s-ES" sz="32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s-E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s-E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s-E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 más grande')</a:t>
            </a:r>
            <a:endParaRPr lang="es-E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s-ES" sz="33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s-E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E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s-E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Todo Terminado'</a:t>
            </a:r>
            <a:endParaRPr lang="es-E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186440" y="226701"/>
            <a:ext cx="557784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sz="1800" b="1" dirty="0" smtClean="0">
                <a:solidFill>
                  <a:schemeClr val="bg1"/>
                </a:solidFill>
              </a:rPr>
              <a:t>Condicional – Parte 1</a:t>
            </a:r>
            <a:endParaRPr lang="es-ES" sz="1800" b="1" dirty="0">
              <a:solidFill>
                <a:schemeClr val="bg1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12409957" y="85659"/>
            <a:ext cx="2723823" cy="50400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86439" y="1333744"/>
            <a:ext cx="10128499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AR" sz="6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Decisiones Bidireccionales con </a:t>
            </a:r>
            <a:r>
              <a:rPr lang="es-AR" sz="6600" u="none" strike="noStrike" cap="none" dirty="0" err="1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else</a:t>
            </a:r>
            <a:r>
              <a:rPr lang="es-AR" sz="6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s-AR" sz="6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9861218" y="3130302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664986" y="4503101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s-ES" sz="32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s-E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s-E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'Más </a:t>
            </a:r>
            <a:r>
              <a:rPr lang="es-E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grande')</a:t>
            </a:r>
            <a:endParaRPr lang="es-E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095440" y="378180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322815" y="3799250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519048" y="6102760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563704" y="3182655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Sí</a:t>
            </a:r>
            <a:endParaRPr lang="es-E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02" name="Shape 402"/>
          <p:cNvSpPr txBox="1"/>
          <p:nvPr/>
        </p:nvSpPr>
        <p:spPr>
          <a:xfrm>
            <a:off x="9440943" y="3182655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  <a:endParaRPr lang="es-E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315544" y="5654856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503051" y="2538427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9942656" y="1641164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 rot="10800000" flipH="1">
            <a:off x="8686195" y="3805068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668745" y="3799250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7138888" y="447983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s-ES" sz="32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s-E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s-E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'No </a:t>
            </a:r>
            <a:r>
              <a:rPr lang="es-E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más grande')</a:t>
            </a:r>
            <a:endParaRPr lang="es-E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09" name="Shape 409"/>
          <p:cNvCxnSpPr/>
          <p:nvPr/>
        </p:nvCxnSpPr>
        <p:spPr>
          <a:xfrm flipH="1">
            <a:off x="8664380" y="6111486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638204" y="5666490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530682" y="6172563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9896120" y="6829879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s-ES" sz="33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s-E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E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s-E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Todo Terminado'</a:t>
            </a:r>
            <a:endParaRPr lang="es-E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" name="Shape 418"/>
          <p:cNvSpPr txBox="1"/>
          <p:nvPr/>
        </p:nvSpPr>
        <p:spPr>
          <a:xfrm>
            <a:off x="350521" y="3549412"/>
            <a:ext cx="5572698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E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x &gt; 2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s-E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('Más </a:t>
            </a:r>
            <a:r>
              <a:rPr lang="es-E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grande')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err="1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s-E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s-E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000" b="1" i="0" u="none" strike="noStrike" cap="none" dirty="0" err="1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('Más </a:t>
            </a:r>
            <a:r>
              <a:rPr lang="es-E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pequeño')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3000" b="1" i="0" u="none" strike="noStrike" cap="none" dirty="0" smtClean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s-ES" sz="3000" b="1" i="0" u="none" strike="noStrike" cap="none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3000" b="1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'Todo </a:t>
            </a:r>
            <a:r>
              <a:rPr lang="es-E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Terminado'</a:t>
            </a:r>
            <a:endParaRPr lang="es-ES"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186440" y="226701"/>
            <a:ext cx="557784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sz="1800" b="1" dirty="0" smtClean="0">
                <a:solidFill>
                  <a:schemeClr val="bg1"/>
                </a:solidFill>
              </a:rPr>
              <a:t>Condicional – Parte 1</a:t>
            </a:r>
            <a:endParaRPr lang="es-ES" sz="1800" b="1" dirty="0">
              <a:solidFill>
                <a:schemeClr val="bg1"/>
              </a:solidFill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12409957" y="85659"/>
            <a:ext cx="2723823" cy="50400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4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rgbClr val="FFFF00"/>
                </a:solidFill>
              </a:rPr>
              <a:t>Más Patrones de Ejecución Condicional</a:t>
            </a:r>
            <a:endParaRPr lang="es-AR" dirty="0">
              <a:solidFill>
                <a:srgbClr val="FFFF00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86440" y="226701"/>
            <a:ext cx="557784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sz="1800" b="1" dirty="0" smtClean="0">
                <a:solidFill>
                  <a:schemeClr val="bg1"/>
                </a:solidFill>
              </a:rPr>
              <a:t>Condicional – Parte 1</a:t>
            </a:r>
            <a:endParaRPr lang="es-ES" sz="1800" b="1" dirty="0">
              <a:solidFill>
                <a:schemeClr val="bg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2409957" y="85659"/>
            <a:ext cx="2723823" cy="50400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40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5854700" y="768096"/>
            <a:ext cx="9819054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Pasos Condicionales</a:t>
            </a:r>
            <a:endParaRPr lang="es-AR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68" name="Shape 568"/>
          <p:cNvSpPr txBox="1"/>
          <p:nvPr/>
        </p:nvSpPr>
        <p:spPr>
          <a:xfrm>
            <a:off x="13684012" y="3562350"/>
            <a:ext cx="2927588" cy="218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Resultado: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AR" sz="360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AR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Más pequeño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AR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</a:t>
            </a:r>
            <a:endParaRPr lang="es-AR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69" name="Shape 569"/>
          <p:cNvSpPr txBox="1"/>
          <p:nvPr/>
        </p:nvSpPr>
        <p:spPr>
          <a:xfrm>
            <a:off x="7799386" y="2873375"/>
            <a:ext cx="4535286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Programa: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AR" sz="3600" u="none" strike="noStrike" cap="none" dirty="0" smtClean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s-AR" sz="2800" b="1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AR" sz="28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s-AR" sz="2800" b="1" u="none" strike="noStrike" cap="none" dirty="0" smtClean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s-AR" sz="2800" b="1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&lt; 10: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s-AR" sz="2800" b="1" u="none" strike="noStrike" cap="none" dirty="0" smtClean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s-AR" sz="2800" b="1" u="none" strike="noStrike" cap="none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</a:t>
            </a:r>
            <a:r>
              <a:rPr lang="es-AR" sz="28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</a:t>
            </a:r>
            <a:r>
              <a:rPr lang="es-AR" sz="2800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'Más </a:t>
            </a:r>
            <a:r>
              <a:rPr lang="es-AR" sz="2800" b="1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Pequeño'</a:t>
            </a:r>
            <a:r>
              <a:rPr lang="es-AR" sz="28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s-AR" sz="2800" b="1" u="none" strike="noStrike" cap="none" dirty="0" smtClean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AR" sz="28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s-AR" sz="2800" b="1" u="none" strike="noStrike" cap="none" dirty="0" smtClean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s-AR" sz="2800" b="1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&gt; 20: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s-AR" sz="2800" b="1" u="none" strike="noStrike" cap="none" dirty="0" smtClean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s-AR" sz="2800" b="1" u="none" strike="noStrike" cap="none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</a:t>
            </a:r>
            <a:r>
              <a:rPr lang="es-AR" sz="28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</a:t>
            </a:r>
            <a:r>
              <a:rPr lang="es-AR" sz="2800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'Más </a:t>
            </a:r>
            <a:r>
              <a:rPr lang="es-AR" sz="2800" b="1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Grande'</a:t>
            </a:r>
            <a:r>
              <a:rPr lang="es-AR" sz="28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s-AR" sz="2800" b="1" u="none" strike="noStrike" cap="none" dirty="0" smtClean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AR" sz="2800" b="1" u="none" strike="noStrike" cap="none" dirty="0" smtClean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s-AR" sz="28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</a:t>
            </a:r>
            <a:r>
              <a:rPr lang="es-AR" sz="28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rint(</a:t>
            </a:r>
            <a:r>
              <a:rPr lang="es-AR" sz="2800" b="1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'Finis'</a:t>
            </a:r>
            <a:r>
              <a:rPr lang="es-AR" sz="28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s-AR" sz="2800" b="1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1244600" y="977900"/>
            <a:ext cx="2743199" cy="597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5</a:t>
            </a:r>
          </a:p>
        </p:txBody>
      </p:sp>
      <p:cxnSp>
        <p:nvCxnSpPr>
          <p:cNvPr id="571" name="Shape 571"/>
          <p:cNvCxnSpPr/>
          <p:nvPr/>
        </p:nvCxnSpPr>
        <p:spPr>
          <a:xfrm rot="10800000">
            <a:off x="2597149" y="15605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2" name="Shape 572"/>
          <p:cNvCxnSpPr>
            <a:endCxn id="569" idx="3"/>
          </p:cNvCxnSpPr>
          <p:nvPr/>
        </p:nvCxnSpPr>
        <p:spPr>
          <a:xfrm flipH="1">
            <a:off x="12334672" y="4948237"/>
            <a:ext cx="1206230" cy="417513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3" name="Shape 573"/>
          <p:cNvSpPr/>
          <p:nvPr/>
        </p:nvSpPr>
        <p:spPr>
          <a:xfrm>
            <a:off x="1181100" y="21209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&lt; 10 ?</a:t>
            </a:r>
          </a:p>
        </p:txBody>
      </p:sp>
      <p:cxnSp>
        <p:nvCxnSpPr>
          <p:cNvPr id="574" name="Shape 574"/>
          <p:cNvCxnSpPr/>
          <p:nvPr/>
        </p:nvCxnSpPr>
        <p:spPr>
          <a:xfrm rot="10800000">
            <a:off x="2597150" y="3338512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5" name="Shape 575"/>
          <p:cNvSpPr txBox="1"/>
          <p:nvPr/>
        </p:nvSpPr>
        <p:spPr>
          <a:xfrm>
            <a:off x="3327400" y="33528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27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27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Más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pequeño</a:t>
            </a:r>
            <a:r>
              <a:rPr lang="en-US" sz="27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27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76" name="Shape 576"/>
          <p:cNvCxnSpPr/>
          <p:nvPr/>
        </p:nvCxnSpPr>
        <p:spPr>
          <a:xfrm rot="10800000">
            <a:off x="4038599" y="27495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7" name="Shape 577"/>
          <p:cNvCxnSpPr/>
          <p:nvPr/>
        </p:nvCxnSpPr>
        <p:spPr>
          <a:xfrm rot="10800000" flipH="1">
            <a:off x="4783137" y="27495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8" name="Shape 578"/>
          <p:cNvCxnSpPr/>
          <p:nvPr/>
        </p:nvCxnSpPr>
        <p:spPr>
          <a:xfrm flipH="1">
            <a:off x="4783137" y="4087812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9" name="Shape 579"/>
          <p:cNvCxnSpPr/>
          <p:nvPr/>
        </p:nvCxnSpPr>
        <p:spPr>
          <a:xfrm>
            <a:off x="2649536" y="44196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0" name="Shape 580"/>
          <p:cNvSpPr/>
          <p:nvPr/>
        </p:nvSpPr>
        <p:spPr>
          <a:xfrm>
            <a:off x="1181100" y="48641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&gt; 20 ?</a:t>
            </a:r>
          </a:p>
        </p:txBody>
      </p:sp>
      <p:cxnSp>
        <p:nvCxnSpPr>
          <p:cNvPr id="581" name="Shape 581"/>
          <p:cNvCxnSpPr/>
          <p:nvPr/>
        </p:nvCxnSpPr>
        <p:spPr>
          <a:xfrm rot="10800000">
            <a:off x="2597150" y="6081711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2" name="Shape 582"/>
          <p:cNvSpPr txBox="1"/>
          <p:nvPr/>
        </p:nvSpPr>
        <p:spPr>
          <a:xfrm>
            <a:off x="3327400" y="60960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27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27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Más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Grande')</a:t>
            </a:r>
            <a:endParaRPr lang="en-US" sz="27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83" name="Shape 583"/>
          <p:cNvCxnSpPr/>
          <p:nvPr/>
        </p:nvCxnSpPr>
        <p:spPr>
          <a:xfrm rot="10800000">
            <a:off x="4038599" y="54927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4" name="Shape 584"/>
          <p:cNvCxnSpPr/>
          <p:nvPr/>
        </p:nvCxnSpPr>
        <p:spPr>
          <a:xfrm rot="10800000" flipH="1">
            <a:off x="4783137" y="54927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5" name="Shape 585"/>
          <p:cNvCxnSpPr/>
          <p:nvPr/>
        </p:nvCxnSpPr>
        <p:spPr>
          <a:xfrm flipH="1">
            <a:off x="4783137" y="6831011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6" name="Shape 586"/>
          <p:cNvCxnSpPr/>
          <p:nvPr/>
        </p:nvCxnSpPr>
        <p:spPr>
          <a:xfrm>
            <a:off x="2649536" y="71628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7" name="Shape 587"/>
          <p:cNvCxnSpPr/>
          <p:nvPr/>
        </p:nvCxnSpPr>
        <p:spPr>
          <a:xfrm flipH="1">
            <a:off x="11431588" y="5508625"/>
            <a:ext cx="2109314" cy="1654175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8" name="Shape 588"/>
          <p:cNvSpPr txBox="1"/>
          <p:nvPr/>
        </p:nvSpPr>
        <p:spPr>
          <a:xfrm>
            <a:off x="1244600" y="76581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9" name="Shape 589"/>
          <p:cNvSpPr txBox="1"/>
          <p:nvPr/>
        </p:nvSpPr>
        <p:spPr>
          <a:xfrm>
            <a:off x="4414837" y="2108200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Sí</a:t>
            </a:r>
            <a:endParaRPr lang="es-AR" sz="3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90" name="Shape 590"/>
          <p:cNvSpPr txBox="1"/>
          <p:nvPr/>
        </p:nvSpPr>
        <p:spPr>
          <a:xfrm>
            <a:off x="5747875" y="27850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s-AR" dirty="0"/>
          </a:p>
        </p:txBody>
      </p:sp>
      <p:sp>
        <p:nvSpPr>
          <p:cNvPr id="591" name="Shape 591"/>
          <p:cNvSpPr txBox="1"/>
          <p:nvPr/>
        </p:nvSpPr>
        <p:spPr>
          <a:xfrm>
            <a:off x="1438137" y="5987275"/>
            <a:ext cx="725399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186440" y="226701"/>
            <a:ext cx="557784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sz="1800" b="1" dirty="0" smtClean="0">
                <a:solidFill>
                  <a:schemeClr val="bg1"/>
                </a:solidFill>
              </a:rPr>
              <a:t>Condicional – Parte 1</a:t>
            </a:r>
            <a:endParaRPr lang="es-ES" sz="1800" b="1" dirty="0">
              <a:solidFill>
                <a:schemeClr val="bg1"/>
              </a:solidFill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12409957" y="85659"/>
            <a:ext cx="2723823" cy="50400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47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554315" y="657056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AR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Operadores de Comparación</a:t>
            </a:r>
            <a:endParaRPr lang="es-AR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2" name="Shape 282"/>
          <p:cNvSpPr txBox="1">
            <a:spLocks noGrp="1"/>
          </p:cNvSpPr>
          <p:nvPr>
            <p:ph idx="1"/>
          </p:nvPr>
        </p:nvSpPr>
        <p:spPr>
          <a:xfrm>
            <a:off x="1155700" y="2160253"/>
            <a:ext cx="6787984" cy="515868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45694">
              <a:spcBef>
                <a:spcPts val="0"/>
              </a:spcBef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s-AR" sz="2800" b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Las</a:t>
            </a:r>
            <a:r>
              <a:rPr lang="es-AR" sz="2800" b="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</a:t>
            </a:r>
            <a:r>
              <a:rPr lang="es-AR" sz="2800" b="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xpresiones booleanas </a:t>
            </a:r>
            <a:r>
              <a:rPr lang="es-AR" sz="2800" b="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formulan una pregunta y generan un </a:t>
            </a:r>
            <a:r>
              <a:rPr lang="es-AR" sz="2800" b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resultado Yes </a:t>
            </a:r>
            <a:r>
              <a:rPr lang="es-AR" sz="2800" b="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(afirmativo) </a:t>
            </a:r>
            <a:r>
              <a:rPr lang="es-AR" sz="2800" b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 No </a:t>
            </a:r>
            <a:r>
              <a:rPr lang="es-AR" sz="2800" b="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(negativo) </a:t>
            </a:r>
            <a:r>
              <a:rPr lang="es-AR" sz="2800" b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que </a:t>
            </a:r>
            <a:r>
              <a:rPr lang="es-AR" sz="2800" b="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utilizamos para controlar el flujo del programa </a:t>
            </a:r>
          </a:p>
          <a:p>
            <a:pPr marL="749300" lvl="0" indent="-345694">
              <a:spcBef>
                <a:spcPts val="3500"/>
              </a:spcBef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s-AR" sz="2800" b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Las expresiones booleanas </a:t>
            </a:r>
            <a:r>
              <a:rPr lang="es-AR" sz="2800" b="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utilizan </a:t>
            </a:r>
            <a:r>
              <a:rPr lang="es-AR" sz="2800" b="0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operadores de comparación</a:t>
            </a:r>
            <a:r>
              <a:rPr lang="es-AR" sz="2800" b="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para evaluar si es True (Verdadero) / False (Falso) o Yes (Sí) / No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s-AR" sz="2800" b="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Los operadores de comparación observan las variables pero no las modifican</a:t>
            </a:r>
            <a:endParaRPr lang="es-AR" sz="2800" b="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3" name="Shape 283"/>
          <p:cNvSpPr txBox="1"/>
          <p:nvPr/>
        </p:nvSpPr>
        <p:spPr>
          <a:xfrm>
            <a:off x="4377856" y="7762186"/>
            <a:ext cx="9042900" cy="481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http://en.wikipedia.org/wiki/George_Boole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8751728" y="6917437"/>
            <a:ext cx="6794231" cy="513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Recuerde:  </a:t>
            </a:r>
            <a:r>
              <a:rPr lang="es-AR" sz="3000" b="0" i="0" u="none" strike="noStrike" cap="none" dirty="0" smtClean="0">
                <a:solidFill>
                  <a:schemeClr val="lt1"/>
                </a:solidFill>
                <a:sym typeface="Arial"/>
              </a:rPr>
              <a:t>“</a:t>
            </a:r>
            <a:r>
              <a:rPr lang="es-AR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</a:t>
            </a:r>
            <a:r>
              <a:rPr lang="es-AR" sz="3000" b="0" i="0" u="none" strike="noStrike" cap="none" dirty="0" smtClean="0">
                <a:solidFill>
                  <a:schemeClr val="lt1"/>
                </a:solidFill>
                <a:sym typeface="Arial"/>
              </a:rPr>
              <a:t>”</a:t>
            </a:r>
            <a:r>
              <a:rPr lang="es-AR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 usa para asignación.</a:t>
            </a:r>
            <a:endParaRPr lang="es-AR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aphicFrame>
        <p:nvGraphicFramePr>
          <p:cNvPr id="285" name="Shape 285"/>
          <p:cNvGraphicFramePr/>
          <p:nvPr>
            <p:extLst>
              <p:ext uri="{D42A27DB-BD31-4B8C-83A1-F6EECF244321}">
                <p14:modId xmlns:p14="http://schemas.microsoft.com/office/powerpoint/2010/main" val="3196595777"/>
              </p:ext>
            </p:extLst>
          </p:nvPr>
        </p:nvGraphicFramePr>
        <p:xfrm>
          <a:off x="8440443" y="2530257"/>
          <a:ext cx="7105516" cy="3873170"/>
        </p:xfrm>
        <a:graphic>
          <a:graphicData uri="http://schemas.openxmlformats.org/drawingml/2006/table">
            <a:tbl>
              <a:tblPr>
                <a:noFill/>
                <a:tableStyleId>{B8F067E2-09F7-453C-9FDD-70E00E45BC5A}</a:tableStyleId>
              </a:tblPr>
              <a:tblGrid>
                <a:gridCol w="2276726"/>
                <a:gridCol w="4828790"/>
              </a:tblGrid>
              <a:tr h="579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Python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s-AR" sz="3300" b="0" i="0" u="none" noProof="0" dirty="0" smtClean="0">
                          <a:solidFill>
                            <a:srgbClr val="FFFF00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Significado</a:t>
                      </a:r>
                      <a:endParaRPr lang="es-AR" sz="3300" b="0" i="0" u="none" noProof="0" dirty="0">
                        <a:solidFill>
                          <a:srgbClr val="FFFF00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s-AR" sz="3100" b="0" i="0" u="none" noProof="0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Menor que</a:t>
                      </a:r>
                      <a:endParaRPr lang="es-AR" sz="3100" b="0" i="0" u="none" noProof="0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s-AR" sz="3100" b="0" i="0" u="none" noProof="0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Menor que o Igual a</a:t>
                      </a:r>
                      <a:endParaRPr lang="es-AR" sz="3100" b="0" i="0" u="none" noProof="0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 == 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s-AR" sz="3100" b="0" i="0" u="none" noProof="0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Igual a</a:t>
                      </a:r>
                      <a:endParaRPr lang="es-AR" sz="3100" b="0" i="0" u="none" noProof="0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s-AR" sz="3100" b="0" i="0" u="none" noProof="0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Mayor que o igual a</a:t>
                      </a:r>
                      <a:endParaRPr lang="es-AR" sz="3100" b="0" i="0" u="none" noProof="0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s-AR" sz="3100" b="0" i="0" u="none" noProof="0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Mayor que</a:t>
                      </a:r>
                      <a:endParaRPr lang="es-AR" sz="3100" b="0" i="0" u="none" noProof="0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!=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s-AR" sz="3100" b="0" i="0" u="none" noProof="0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No igual a</a:t>
                      </a:r>
                      <a:endParaRPr lang="es-AR" sz="3100" b="0" i="0" u="none" noProof="0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186440" y="226701"/>
            <a:ext cx="557784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sz="1800" b="1" dirty="0" smtClean="0">
                <a:solidFill>
                  <a:schemeClr val="bg1"/>
                </a:solidFill>
              </a:rPr>
              <a:t>Condicional – Parte 1</a:t>
            </a:r>
            <a:endParaRPr lang="es-ES" sz="1800" b="1" dirty="0">
              <a:solidFill>
                <a:schemeClr val="bg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2409957" y="85659"/>
            <a:ext cx="2723823" cy="50400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/>
        </p:nvSpPr>
        <p:spPr>
          <a:xfrm>
            <a:off x="1155700" y="2318469"/>
            <a:ext cx="8797769" cy="5471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E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x == 5 :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s-E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Igual a 5</a:t>
            </a:r>
            <a:r>
              <a:rPr lang="es-ES" sz="30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s-ES" sz="3000" b="1" i="0" u="none" strike="noStrike" cap="none" dirty="0" smtClean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E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x &gt; 4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s-E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ES" sz="30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30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Mayor que 4</a:t>
            </a:r>
            <a:r>
              <a:rPr lang="es-ES" sz="3000" b="1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err="1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E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x &gt;= 5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s-E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000" b="1" i="0" u="none" strike="noStrike" cap="none" dirty="0" err="1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Mayor que o Igual a 5</a:t>
            </a:r>
            <a:r>
              <a:rPr lang="es-ES" sz="30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s-ES" sz="3000" b="1" i="0" u="none" strike="noStrike" cap="none" dirty="0" smtClean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0000"/>
              </a:buClr>
              <a:buSzPct val="25000"/>
            </a:pPr>
            <a:r>
              <a:rPr lang="es-ES" sz="3000" b="1" i="0" u="none" strike="noStrike" cap="none" dirty="0" err="1" smtClean="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ES" sz="3000" b="1" i="0" u="none" strike="noStrike" cap="none" dirty="0" smtClean="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 x &lt; 6 : </a:t>
            </a:r>
            <a:r>
              <a:rPr lang="es-ES" sz="3000" b="1" i="0" u="none" strike="noStrike" cap="none" dirty="0" err="1" smtClean="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000" b="1" i="0" u="none" strike="noStrike" cap="none" dirty="0" smtClean="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3000" b="1" dirty="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000" b="1" i="0" u="none" strike="noStrike" cap="none" dirty="0" smtClean="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Menor que 6</a:t>
            </a:r>
            <a:r>
              <a:rPr lang="es-ES" sz="3000" b="1" dirty="0" smtClean="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') </a:t>
            </a:r>
            <a:endParaRPr lang="es-ES" sz="3000" b="1" i="0" u="none" strike="noStrike" cap="none" dirty="0" smtClean="0">
              <a:solidFill>
                <a:srgbClr val="D9D9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E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&lt;= 5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s-E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Menor que o Igual a 5</a:t>
            </a:r>
            <a:r>
              <a:rPr lang="es-E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E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x != 6 :</a:t>
            </a:r>
          </a:p>
          <a:p>
            <a:pPr lvl="0">
              <a:buClr>
                <a:srgbClr val="00FFFF"/>
              </a:buClr>
              <a:buSzPct val="25000"/>
            </a:pPr>
            <a:r>
              <a:rPr lang="es-E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000" b="1" i="0" u="none" strike="noStrike" cap="none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30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No igual a 6</a:t>
            </a:r>
            <a:r>
              <a:rPr lang="es-ES" sz="3000" b="1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s-ES"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10513900" y="2619264"/>
            <a:ext cx="5240762" cy="52028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AR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Igual a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AR" sz="3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Mayor que 4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s-AR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Mayor que o Igual a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s-AR" sz="3600" u="none" strike="noStrike" cap="none" dirty="0" smtClean="0">
                <a:solidFill>
                  <a:srgbClr val="CCCCCC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Menor que 6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AR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Menor que o Igual a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s-AR" sz="36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 igual a 6</a:t>
            </a:r>
            <a:endParaRPr lang="es-AR" sz="36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93" name="Shape 293"/>
          <p:cNvCxnSpPr/>
          <p:nvPr/>
        </p:nvCxnSpPr>
        <p:spPr>
          <a:xfrm flipH="1">
            <a:off x="8409482" y="5775884"/>
            <a:ext cx="1804067" cy="17956"/>
          </a:xfrm>
          <a:prstGeom prst="straightConnector1">
            <a:avLst/>
          </a:prstGeom>
          <a:noFill/>
          <a:ln w="76200" cap="rnd" cmpd="sng">
            <a:solidFill>
              <a:srgbClr val="CCCC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7" name="Shape 281"/>
          <p:cNvSpPr txBox="1"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s-AR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Operadores de Comparación</a:t>
            </a:r>
            <a:endParaRPr lang="en-US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86440" y="226701"/>
            <a:ext cx="557784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sz="1800" b="1" dirty="0" smtClean="0">
                <a:solidFill>
                  <a:schemeClr val="bg1"/>
                </a:solidFill>
              </a:rPr>
              <a:t>Condicional – Parte 1</a:t>
            </a:r>
            <a:endParaRPr lang="es-ES" sz="1800" b="1" dirty="0">
              <a:solidFill>
                <a:schemeClr val="bg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2409957" y="85659"/>
            <a:ext cx="2723823" cy="50400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1323340" y="546176"/>
            <a:ext cx="10296785" cy="1070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AR" sz="54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Decisiones Unidireccionales</a:t>
            </a:r>
            <a:endParaRPr lang="es-AR" sz="54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9" name="Shape 299"/>
          <p:cNvSpPr txBox="1"/>
          <p:nvPr/>
        </p:nvSpPr>
        <p:spPr>
          <a:xfrm>
            <a:off x="631900" y="1680371"/>
            <a:ext cx="5712000" cy="65057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s-ES" sz="3200" b="1" i="0" u="none" strike="noStrike" cap="none" dirty="0" err="1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2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2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Antes de 5</a:t>
            </a:r>
            <a:r>
              <a:rPr lang="es-ES" sz="32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ES" sz="3200" b="1" i="0" u="none" strike="noStrike" cap="none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ES" sz="32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x == 5 :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s-ES" sz="32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200" b="1" i="0" u="none" strike="noStrike" cap="none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2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3200" b="1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2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Es 5</a:t>
            </a:r>
            <a:r>
              <a:rPr lang="es-ES" sz="3200" b="1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s-ES" sz="32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200" b="1" i="0" u="none" strike="noStrike" cap="none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2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32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2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Sigue Siendo 5</a:t>
            </a:r>
            <a:r>
              <a:rPr lang="es-ES" sz="3200" b="1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s-ES" sz="32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200" b="1" i="0" u="none" strike="noStrike" cap="none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2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32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2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Tercer 5</a:t>
            </a:r>
            <a:r>
              <a:rPr lang="es-ES" sz="3200" b="1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s-ES" sz="3200" b="1" i="0" u="none" strike="noStrike" cap="none" dirty="0" err="1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2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2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Después de </a:t>
            </a:r>
            <a:r>
              <a:rPr lang="es-ES" sz="32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5')</a:t>
            </a:r>
            <a:endParaRPr lang="es-ES" sz="3200" b="1" i="0" u="none" strike="noStrike" cap="none" dirty="0" smtClean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s-ES" sz="3200" b="1" dirty="0" err="1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s-ES" sz="3200" b="1" i="0" u="none" strike="noStrike" cap="none" dirty="0" err="1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rint</a:t>
            </a:r>
            <a:r>
              <a:rPr lang="es-ES" sz="32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2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Antes de </a:t>
            </a:r>
            <a:r>
              <a:rPr lang="es-ES" sz="32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6')</a:t>
            </a:r>
            <a:endParaRPr lang="es-ES" sz="3200" b="1" i="0" u="none" strike="noStrike" cap="none" dirty="0" smtClean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ES" sz="32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E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x == 6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s-E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2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32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Es </a:t>
            </a:r>
            <a:r>
              <a:rPr lang="es-ES" sz="32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6')</a:t>
            </a:r>
            <a:endParaRPr lang="es-ES" sz="3200" b="1" dirty="0" smtClean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s-E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2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32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Sigue siendo </a:t>
            </a:r>
            <a:r>
              <a:rPr lang="es-ES" sz="32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6')</a:t>
            </a:r>
            <a:endParaRPr lang="es-ES" sz="3200" b="1" dirty="0" smtClean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s-E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2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32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Tercer </a:t>
            </a:r>
            <a:r>
              <a:rPr lang="es-ES" sz="32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6')</a:t>
            </a:r>
            <a:endParaRPr lang="es-ES" sz="3200" b="1" dirty="0" smtClean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s-ES" sz="3200" b="1" dirty="0" err="1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s-ES" sz="3200" b="1" i="0" u="none" strike="noStrike" cap="none" dirty="0" err="1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rint</a:t>
            </a:r>
            <a:r>
              <a:rPr lang="es-ES" sz="32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2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Después de 6</a:t>
            </a:r>
            <a:r>
              <a:rPr lang="es-ES" sz="32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s-ES" sz="32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7321666" y="2541442"/>
            <a:ext cx="3239654" cy="5505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s-AR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Antes de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AR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s-AR" sz="36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AR" sz="36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Sigue siendo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AR" sz="36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Tercer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s-AR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Después de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s-AR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Antes de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s-AR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Después de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s-AR" sz="3600" dirty="0" smtClean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s-AR" sz="3600" u="none" strike="noStrike" cap="none" dirty="0" smtClean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s-AR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01" name="Shape 301"/>
          <p:cNvCxnSpPr/>
          <p:nvPr/>
        </p:nvCxnSpPr>
        <p:spPr>
          <a:xfrm flipH="1" flipV="1">
            <a:off x="6225704" y="3830647"/>
            <a:ext cx="952760" cy="22835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/>
          <p:nvPr/>
        </p:nvCxnSpPr>
        <p:spPr>
          <a:xfrm flipH="1">
            <a:off x="5207416" y="6087482"/>
            <a:ext cx="2002850" cy="394638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2087268" y="1452094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4" name="Shape 304"/>
          <p:cNvSpPr/>
          <p:nvPr/>
        </p:nvSpPr>
        <p:spPr>
          <a:xfrm>
            <a:off x="10671332" y="2012445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 5 ?</a:t>
            </a:r>
          </a:p>
        </p:txBody>
      </p:sp>
      <p:cxnSp>
        <p:nvCxnSpPr>
          <p:cNvPr id="305" name="Shape 305"/>
          <p:cNvCxnSpPr/>
          <p:nvPr/>
        </p:nvCxnSpPr>
        <p:spPr>
          <a:xfrm rot="10800000">
            <a:off x="12087393" y="3230082"/>
            <a:ext cx="49200" cy="4060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6" name="Shape 306"/>
          <p:cNvCxnSpPr/>
          <p:nvPr/>
        </p:nvCxnSpPr>
        <p:spPr>
          <a:xfrm rot="10800000">
            <a:off x="13528956" y="2641094"/>
            <a:ext cx="724500" cy="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7" name="Shape 307"/>
          <p:cNvCxnSpPr/>
          <p:nvPr/>
        </p:nvCxnSpPr>
        <p:spPr>
          <a:xfrm rot="10800000" flipH="1">
            <a:off x="14273369" y="2641219"/>
            <a:ext cx="15899" cy="644400"/>
          </a:xfrm>
          <a:prstGeom prst="straightConnector1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8" name="Shape 308"/>
          <p:cNvCxnSpPr/>
          <p:nvPr/>
        </p:nvCxnSpPr>
        <p:spPr>
          <a:xfrm>
            <a:off x="12144418" y="6482120"/>
            <a:ext cx="21494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9" name="Shape 309"/>
          <p:cNvSpPr txBox="1"/>
          <p:nvPr/>
        </p:nvSpPr>
        <p:spPr>
          <a:xfrm>
            <a:off x="13365944" y="1803695"/>
            <a:ext cx="1114555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Sí</a:t>
            </a:r>
            <a:endParaRPr lang="es-AR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0" name="Shape 310"/>
          <p:cNvSpPr txBox="1"/>
          <p:nvPr/>
        </p:nvSpPr>
        <p:spPr>
          <a:xfrm>
            <a:off x="12817632" y="434924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s-ES" sz="30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s-E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s-E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s-E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Sigue siendo </a:t>
            </a:r>
            <a:r>
              <a:rPr lang="es-ES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s-E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12817632" y="545414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s-ES" sz="30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s-E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('Tercer </a:t>
            </a:r>
            <a:r>
              <a:rPr lang="es-ES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s-E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10988832" y="3307845"/>
            <a:ext cx="723900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2817632" y="324434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s-ES" sz="30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s-E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(‘Es </a:t>
            </a:r>
            <a:r>
              <a:rPr lang="es-ES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5’)</a:t>
            </a:r>
            <a:endParaRPr lang="es-E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14" name="Shape 314"/>
          <p:cNvCxnSpPr>
            <a:endCxn id="313" idx="2"/>
          </p:cNvCxnSpPr>
          <p:nvPr/>
        </p:nvCxnSpPr>
        <p:spPr>
          <a:xfrm rot="10800000" flipH="1">
            <a:off x="14267981" y="3993744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5" name="Shape 315"/>
          <p:cNvCxnSpPr/>
          <p:nvPr/>
        </p:nvCxnSpPr>
        <p:spPr>
          <a:xfrm rot="10800000" flipH="1">
            <a:off x="14267982" y="5136382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6" name="Shape 316"/>
          <p:cNvCxnSpPr/>
          <p:nvPr/>
        </p:nvCxnSpPr>
        <p:spPr>
          <a:xfrm rot="10800000" flipH="1">
            <a:off x="14276219" y="6202819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1" name="20 CuadroTexto"/>
          <p:cNvSpPr txBox="1"/>
          <p:nvPr/>
        </p:nvSpPr>
        <p:spPr>
          <a:xfrm>
            <a:off x="186440" y="226701"/>
            <a:ext cx="557784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sz="1800" b="1" dirty="0" smtClean="0">
                <a:solidFill>
                  <a:schemeClr val="bg1"/>
                </a:solidFill>
              </a:rPr>
              <a:t>Condicional – Parte 1</a:t>
            </a:r>
            <a:endParaRPr lang="es-ES" sz="1800" b="1" dirty="0">
              <a:solidFill>
                <a:schemeClr val="bg1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12409957" y="85659"/>
            <a:ext cx="2723823" cy="50400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s-AR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Indentación</a:t>
            </a:r>
            <a:endParaRPr lang="es-AR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2" name="Shape 322"/>
          <p:cNvSpPr txBox="1">
            <a:spLocks noGrp="1"/>
          </p:cNvSpPr>
          <p:nvPr>
            <p:ph idx="1"/>
          </p:nvPr>
        </p:nvSpPr>
        <p:spPr>
          <a:xfrm>
            <a:off x="632178" y="2152805"/>
            <a:ext cx="14269178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s-AR" sz="3200" b="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Aumentar la </a:t>
            </a:r>
            <a:r>
              <a:rPr lang="es-AR" sz="3200" b="0" u="none" strike="noStrike" cap="none" dirty="0" err="1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indentación</a:t>
            </a:r>
            <a:r>
              <a:rPr lang="es-AR" sz="3200" b="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AR" sz="32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sirve </a:t>
            </a:r>
            <a:r>
              <a:rPr lang="es-AR" sz="32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 </a:t>
            </a:r>
            <a:r>
              <a:rPr lang="es-AR" sz="3200" b="0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s-AR" sz="3200" b="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ndentar</a:t>
            </a:r>
            <a:r>
              <a:rPr lang="es-AR" sz="32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luego de un enunciado </a:t>
            </a:r>
            <a:r>
              <a:rPr lang="es-AR" sz="3200" b="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s-AR" sz="32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 </a:t>
            </a:r>
            <a:r>
              <a:rPr lang="es-AR" sz="3200" b="0" u="none" strike="noStrike" cap="none" dirty="0" err="1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s-AR" sz="32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(después: )</a:t>
            </a:r>
          </a:p>
          <a:p>
            <a:pPr marL="749300" lvl="0" indent="-345694">
              <a:spcBef>
                <a:spcPts val="3500"/>
              </a:spcBef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s-AR" sz="3200" b="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Mantener </a:t>
            </a:r>
            <a:r>
              <a:rPr lang="es-AR" sz="3200" b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 </a:t>
            </a:r>
            <a:r>
              <a:rPr lang="es-AR" sz="3200" b="0" dirty="0" err="1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indentación</a:t>
            </a:r>
            <a:r>
              <a:rPr lang="es-AR" sz="3200" b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AR" sz="32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sirve para indicar el </a:t>
            </a:r>
            <a:r>
              <a:rPr lang="es-AR" sz="3200" b="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alcance</a:t>
            </a:r>
            <a:r>
              <a:rPr lang="es-AR" sz="32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del bloque (qué líneas son afectadas por</a:t>
            </a:r>
            <a:r>
              <a:rPr lang="es-AR" sz="3200" b="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</a:t>
            </a:r>
            <a:r>
              <a:rPr lang="es-AR" sz="32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s-AR" sz="3200" b="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s-AR" sz="32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lvl="0" indent="-345694">
              <a:spcBef>
                <a:spcPts val="3500"/>
              </a:spcBef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s-AR" sz="3200" b="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Reducir </a:t>
            </a:r>
            <a:r>
              <a:rPr lang="es-AR" sz="3200" b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 </a:t>
            </a:r>
            <a:r>
              <a:rPr lang="es-AR" sz="3200" b="0" dirty="0" err="1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indentación</a:t>
            </a:r>
            <a:r>
              <a:rPr lang="es-AR" sz="3200" b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AR" sz="3200" b="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permite regresarla al nivel del enunciado </a:t>
            </a:r>
            <a:r>
              <a:rPr lang="es-AR" sz="3200" b="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s-AR" sz="32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 </a:t>
            </a:r>
            <a:r>
              <a:rPr lang="es-AR" sz="3200" b="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s-AR" sz="32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para indicar el final del bloque</a:t>
            </a:r>
          </a:p>
          <a:p>
            <a:pPr marL="749300" lvl="0" indent="-345694">
              <a:spcBef>
                <a:spcPts val="3500"/>
              </a:spcBef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s-AR" sz="3200" b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Las</a:t>
            </a:r>
            <a:r>
              <a:rPr lang="es-AR" sz="3200" b="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líneas en blanco</a:t>
            </a:r>
            <a:r>
              <a:rPr lang="es-AR" sz="3200" b="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son ignoradas y no afectan la </a:t>
            </a:r>
            <a:r>
              <a:rPr lang="es-AR" sz="3200" b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indentación </a:t>
            </a:r>
            <a:endParaRPr lang="es-AR" sz="3200" b="0" u="none" strike="noStrike" cap="none" dirty="0" smtClean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lvl="0" indent="-345694">
              <a:spcBef>
                <a:spcPts val="3500"/>
              </a:spcBef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s-AR" sz="32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Los</a:t>
            </a:r>
            <a:r>
              <a:rPr lang="es-AR" sz="3200" b="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comentarios</a:t>
            </a:r>
            <a:r>
              <a:rPr lang="es-AR" sz="32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en una línea en sí mismos se ignoran en lo que respecta a la </a:t>
            </a:r>
            <a:r>
              <a:rPr lang="es-AR" sz="3200" b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indentación </a:t>
            </a:r>
            <a:endParaRPr lang="es-AR" sz="3200" b="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6440" y="226701"/>
            <a:ext cx="557784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sz="1800" b="1" dirty="0" smtClean="0">
                <a:solidFill>
                  <a:schemeClr val="bg1"/>
                </a:solidFill>
              </a:rPr>
              <a:t>Condicional – Parte 1</a:t>
            </a:r>
            <a:endParaRPr lang="es-ES" sz="1800" b="1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2409957" y="85659"/>
            <a:ext cx="2723823" cy="50400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598086" y="589659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s-AR" sz="54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Advertencia: </a:t>
            </a:r>
            <a:r>
              <a:rPr lang="es-AR" sz="5400" u="none" strike="noStrike" cap="none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¡Deshabilite las Tabulaciones!</a:t>
            </a:r>
            <a:endParaRPr lang="es-AR" sz="54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8" name="Shape 328"/>
          <p:cNvSpPr txBox="1">
            <a:spLocks noGrp="1"/>
          </p:cNvSpPr>
          <p:nvPr>
            <p:ph idx="1"/>
          </p:nvPr>
        </p:nvSpPr>
        <p:spPr>
          <a:xfrm>
            <a:off x="598086" y="1955739"/>
            <a:ext cx="14752317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45694">
              <a:spcBef>
                <a:spcPts val="0"/>
              </a:spcBef>
              <a:buSzPct val="100000"/>
            </a:pPr>
            <a:endParaRPr lang="es-AR" sz="2800" b="0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lvl="0" indent="-345694">
              <a:spcBef>
                <a:spcPts val="0"/>
              </a:spcBef>
              <a:buSzPct val="100000"/>
            </a:pPr>
            <a:r>
              <a:rPr lang="es-AR" sz="24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Atom automáticamente usa los espacios para los archivos con la extensión ".py" (¡genial!)</a:t>
            </a:r>
          </a:p>
          <a:p>
            <a:pPr marL="749300" lvl="0" indent="-345694">
              <a:spcBef>
                <a:spcPts val="0"/>
              </a:spcBef>
              <a:buSzPct val="100000"/>
            </a:pPr>
            <a:endParaRPr lang="es-AR" sz="2400" b="0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24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 mayoría de los editores de texto pueden convertir las </a:t>
            </a:r>
            <a:r>
              <a:rPr lang="es-AR" sz="2400" b="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tabulaciones</a:t>
            </a:r>
            <a:r>
              <a:rPr lang="es-AR" sz="24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AR" sz="24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s-AR" sz="24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</a:t>
            </a:r>
            <a:r>
              <a:rPr lang="es-AR" sz="2400" b="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espacios</a:t>
            </a:r>
            <a:r>
              <a:rPr lang="es-AR" sz="24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– asegúrese de habilitar esta </a:t>
            </a:r>
            <a:r>
              <a:rPr lang="es-AR" sz="24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funcionalidad</a:t>
            </a:r>
            <a:endParaRPr lang="es-AR" sz="2400" b="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041400" lvl="1" indent="-345694"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–"/>
            </a:pPr>
            <a:r>
              <a:rPr lang="es-AR" sz="24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NotePad++:  Settings -&gt; Preferences -&gt; Language Menu/</a:t>
            </a:r>
            <a:r>
              <a:rPr lang="es-AR" sz="2400" b="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</a:t>
            </a:r>
            <a:r>
              <a:rPr lang="es-AR" sz="24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Settings</a:t>
            </a:r>
            <a:r>
              <a:rPr lang="es-AR" sz="2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AR" sz="24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(Configuración -&gt; Preferencias </a:t>
            </a:r>
            <a:r>
              <a:rPr lang="es-AR" sz="2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-&gt; </a:t>
            </a:r>
            <a:r>
              <a:rPr lang="es-AR" sz="24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Menú de Idiomas/Configuración de </a:t>
            </a:r>
            <a:r>
              <a:rPr lang="es-AR" sz="2400" b="0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Tabulación</a:t>
            </a:r>
            <a:r>
              <a:rPr lang="es-AR" sz="24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s-AR" sz="2400" b="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041400" lvl="1" indent="-345694"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–"/>
            </a:pPr>
            <a:r>
              <a:rPr lang="es-AR" sz="24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TextWrangler:  TextWrangler -&gt; Preferences -&gt; </a:t>
            </a:r>
            <a:r>
              <a:rPr lang="es-AR" sz="2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Editor Defaults (TextWrangler:  TextWrangler -&gt; </a:t>
            </a:r>
            <a:r>
              <a:rPr lang="es-AR" sz="24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Preferencias </a:t>
            </a:r>
            <a:r>
              <a:rPr lang="es-AR" sz="2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-&gt; </a:t>
            </a:r>
            <a:r>
              <a:rPr lang="es-AR" sz="24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Valores Predeterminados del Editor)</a:t>
            </a:r>
            <a:endParaRPr lang="es-AR" sz="2400" b="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lvl="0" indent="-345694"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24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Python le importa *mucho* cuánta indentación tiene una línea. Si usted mezcla </a:t>
            </a:r>
            <a:r>
              <a:rPr lang="es-AR" sz="2400" b="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tabulaciones</a:t>
            </a:r>
            <a:r>
              <a:rPr lang="es-AR" sz="24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AR" sz="24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  <a:r>
              <a:rPr lang="es-AR" sz="24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AR" sz="2400" b="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espacios</a:t>
            </a:r>
            <a:r>
              <a:rPr lang="es-AR" sz="24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tal vez obtenga </a:t>
            </a:r>
            <a:r>
              <a:rPr lang="es-AR" sz="2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s-AR" sz="2400" b="0" u="none" strike="noStrike" cap="none" dirty="0" err="1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  <a:r>
              <a:rPr lang="es-AR" sz="2400" b="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AR" sz="2400" b="0" u="none" strike="noStrike" cap="none" dirty="0" err="1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errors</a:t>
            </a:r>
            <a:r>
              <a:rPr lang="es-AR" sz="2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s-AR" sz="24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</a:t>
            </a:r>
            <a:r>
              <a:rPr lang="es-AR" sz="2400" b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errores de </a:t>
            </a:r>
            <a:r>
              <a:rPr lang="es-AR" sz="2400" b="0" dirty="0" err="1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indentación</a:t>
            </a:r>
            <a:r>
              <a:rPr lang="es-AR" sz="24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incluso aunque todo se vea bien</a:t>
            </a:r>
            <a:endParaRPr lang="es-AR" sz="24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6440" y="226701"/>
            <a:ext cx="557784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sz="1800" b="1" dirty="0" smtClean="0">
                <a:solidFill>
                  <a:schemeClr val="bg1"/>
                </a:solidFill>
              </a:rPr>
              <a:t>Condicional – Parte 1</a:t>
            </a:r>
            <a:endParaRPr lang="es-ES" sz="1800" b="1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2409957" y="85659"/>
            <a:ext cx="2723823" cy="50400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Shape 3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2228" y="932472"/>
            <a:ext cx="7693547" cy="5858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89424" y="3726578"/>
            <a:ext cx="7755120" cy="448359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/>
          <p:nvPr/>
        </p:nvSpPr>
        <p:spPr>
          <a:xfrm>
            <a:off x="1548726" y="1912038"/>
            <a:ext cx="1270000" cy="1270000"/>
          </a:xfrm>
          <a:prstGeom prst="rightArrow">
            <a:avLst>
              <a:gd name="adj1" fmla="val 41925"/>
              <a:gd name="adj2" fmla="val 23141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7" name="Shape 337"/>
          <p:cNvSpPr/>
          <p:nvPr/>
        </p:nvSpPr>
        <p:spPr>
          <a:xfrm>
            <a:off x="11611918" y="6615931"/>
            <a:ext cx="1270000" cy="1270000"/>
          </a:xfrm>
          <a:prstGeom prst="rightArrow">
            <a:avLst>
              <a:gd name="adj1" fmla="val 28791"/>
              <a:gd name="adj2" fmla="val 26088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8" name="Shape 338"/>
          <p:cNvSpPr txBox="1"/>
          <p:nvPr/>
        </p:nvSpPr>
        <p:spPr>
          <a:xfrm>
            <a:off x="9759140" y="1173951"/>
            <a:ext cx="5011681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Esto le ahorrará dolores de cabeza innecesarios.</a:t>
            </a:r>
            <a:endParaRPr lang="es-AR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86440" y="226701"/>
            <a:ext cx="557784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sz="1800" b="1" dirty="0" smtClean="0">
                <a:solidFill>
                  <a:schemeClr val="bg1"/>
                </a:solidFill>
              </a:rPr>
              <a:t>Condicional – Parte 1</a:t>
            </a:r>
            <a:endParaRPr lang="es-ES" sz="1800" b="1" dirty="0">
              <a:solidFill>
                <a:schemeClr val="bg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2409957" y="85659"/>
            <a:ext cx="2723823" cy="50400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/>
        </p:nvSpPr>
        <p:spPr>
          <a:xfrm>
            <a:off x="5395988" y="2404977"/>
            <a:ext cx="7918337" cy="60065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E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E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s-E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Mayor que </a:t>
            </a:r>
            <a:r>
              <a:rPr lang="es-ES" sz="32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2')</a:t>
            </a:r>
            <a:endParaRPr lang="es-ES" sz="32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s-E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s-E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Sigue siendo mayor</a:t>
            </a:r>
            <a:r>
              <a:rPr lang="es-ES" sz="32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s-ES" sz="32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s-E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32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Terminado con </a:t>
            </a:r>
            <a:r>
              <a:rPr lang="es-ES" sz="32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2')</a:t>
            </a:r>
            <a:endParaRPr lang="es-ES" sz="32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32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E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 in rango(5)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s-E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(i)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s-E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E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E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s-E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Mayor que </a:t>
            </a:r>
            <a:r>
              <a:rPr lang="es-ES" sz="32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2')</a:t>
            </a:r>
            <a:endParaRPr lang="es-ES" sz="32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s-E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s-E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32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'Terminado con </a:t>
            </a:r>
            <a:r>
              <a:rPr lang="es-E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i', i)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ES" sz="32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3200" b="1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('Todo </a:t>
            </a:r>
            <a:r>
              <a:rPr lang="es-ES" sz="32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Terminado') </a:t>
            </a:r>
            <a:endParaRPr lang="es-ES" sz="32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4" name="Shape 344"/>
          <p:cNvSpPr txBox="1"/>
          <p:nvPr/>
        </p:nvSpPr>
        <p:spPr>
          <a:xfrm>
            <a:off x="4144962" y="957300"/>
            <a:ext cx="8397558" cy="12572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AR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aumentar / </a:t>
            </a:r>
            <a:r>
              <a:rPr lang="es-AR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mantener</a:t>
            </a:r>
            <a:r>
              <a:rPr lang="es-AR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AR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después de if o for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lang="es-AR" sz="1200" dirty="0" smtClean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AR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reducir </a:t>
            </a:r>
            <a:r>
              <a:rPr lang="es-AR" sz="3600" u="none" strike="noStrike" cap="none" dirty="0" smtClean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 indicar el final del bloque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lang="es-AR" dirty="0"/>
          </a:p>
        </p:txBody>
      </p:sp>
      <p:cxnSp>
        <p:nvCxnSpPr>
          <p:cNvPr id="345" name="Shape 345"/>
          <p:cNvCxnSpPr/>
          <p:nvPr/>
        </p:nvCxnSpPr>
        <p:spPr>
          <a:xfrm>
            <a:off x="3261800" y="47879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/>
          <p:nvPr/>
        </p:nvCxnSpPr>
        <p:spPr>
          <a:xfrm rot="10800000">
            <a:off x="3818860" y="37210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7" name="Shape 347"/>
          <p:cNvCxnSpPr/>
          <p:nvPr/>
        </p:nvCxnSpPr>
        <p:spPr>
          <a:xfrm rot="10800000">
            <a:off x="4503199" y="71929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794955" y="76200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rot="10800000">
            <a:off x="3830000" y="6273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0" name="Shape 350"/>
          <p:cNvCxnSpPr/>
          <p:nvPr/>
        </p:nvCxnSpPr>
        <p:spPr>
          <a:xfrm rot="10800000">
            <a:off x="3830000" y="4241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3830000" y="67944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 rot="10800000">
            <a:off x="3261800" y="5718064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 rot="10800000">
            <a:off x="3395540" y="27050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4" name="Shape 354"/>
          <p:cNvCxnSpPr/>
          <p:nvPr/>
        </p:nvCxnSpPr>
        <p:spPr>
          <a:xfrm rot="10800000">
            <a:off x="3395540" y="31876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5" name="Shape 355"/>
          <p:cNvCxnSpPr/>
          <p:nvPr/>
        </p:nvCxnSpPr>
        <p:spPr>
          <a:xfrm>
            <a:off x="3261800" y="80772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5" name="14 CuadroTexto"/>
          <p:cNvSpPr txBox="1"/>
          <p:nvPr/>
        </p:nvSpPr>
        <p:spPr>
          <a:xfrm>
            <a:off x="186440" y="226701"/>
            <a:ext cx="557784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sz="1800" b="1" dirty="0" smtClean="0">
                <a:solidFill>
                  <a:schemeClr val="bg1"/>
                </a:solidFill>
              </a:rPr>
              <a:t>Condicional – Parte 1</a:t>
            </a:r>
            <a:endParaRPr lang="es-ES" sz="1800" b="1" dirty="0">
              <a:solidFill>
                <a:schemeClr val="bg1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12409957" y="85659"/>
            <a:ext cx="2723823" cy="50400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71215_powerpoint_template_b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449</TotalTime>
  <Words>1100</Words>
  <Application>Microsoft Office PowerPoint</Application>
  <PresentationFormat>Personalizado</PresentationFormat>
  <Paragraphs>209</Paragraphs>
  <Slides>14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071215_powerpoint_template_b</vt:lpstr>
      <vt:lpstr>Ejecución Condicional</vt:lpstr>
      <vt:lpstr>Pasos Condicionales</vt:lpstr>
      <vt:lpstr>Operadores de Comparación</vt:lpstr>
      <vt:lpstr>Operadores de Comparación</vt:lpstr>
      <vt:lpstr>Decisiones Unidireccionales</vt:lpstr>
      <vt:lpstr>Indentación</vt:lpstr>
      <vt:lpstr>Advertencia: ¡Deshabilite las Tabulaciones!</vt:lpstr>
      <vt:lpstr>Presentación de PowerPoint</vt:lpstr>
      <vt:lpstr>Presentación de PowerPoint</vt:lpstr>
      <vt:lpstr>Presentación de PowerPoint</vt:lpstr>
      <vt:lpstr>Presentación de PowerPoint</vt:lpstr>
      <vt:lpstr>Decisiones Bidireccionales</vt:lpstr>
      <vt:lpstr>Decisiones Bidireccionales con else:</vt:lpstr>
      <vt:lpstr>Más Patrones de Ejecución Condicional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Execution</dc:title>
  <dc:creator>Usuario</dc:creator>
  <cp:lastModifiedBy>Alicia</cp:lastModifiedBy>
  <cp:revision>113</cp:revision>
  <dcterms:modified xsi:type="dcterms:W3CDTF">2019-06-27T16:26:42Z</dcterms:modified>
</cp:coreProperties>
</file>