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3"/>
  </p:notesMasterIdLst>
  <p:sldIdLst>
    <p:sldId id="256" r:id="rId2"/>
    <p:sldId id="257" r:id="rId3"/>
    <p:sldId id="258" r:id="rId4"/>
    <p:sldId id="259" r:id="rId5"/>
    <p:sldId id="260" r:id="rId6"/>
    <p:sldId id="261" r:id="rId7"/>
    <p:sldId id="280" r:id="rId8"/>
    <p:sldId id="263" r:id="rId9"/>
    <p:sldId id="264" r:id="rId10"/>
    <p:sldId id="281" r:id="rId11"/>
    <p:sldId id="279" r:id="rId1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9"/>
    <p:restoredTop sz="87704" autoAdjust="0"/>
  </p:normalViewPr>
  <p:slideViewPr>
    <p:cSldViewPr snapToGrid="0" snapToObjects="1">
      <p:cViewPr>
        <p:scale>
          <a:sx n="50" d="100"/>
          <a:sy n="50" d="100"/>
        </p:scale>
        <p:origin x="-610" y="-15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latin typeface="+mn-lt"/>
                <a:ea typeface="+mn-ea"/>
                <a:cs typeface="+mn-cs"/>
              </a:rPr>
              <a:t>Nota de Chuck.</a:t>
            </a:r>
            <a:r>
              <a:rPr lang="es-AR" sz="1100" kern="1200" baseline="0" dirty="0" smtClean="0">
                <a:solidFill>
                  <a:schemeClr val="tx1"/>
                </a:solidFill>
                <a:latin typeface="+mn-lt"/>
                <a:ea typeface="+mn-ea"/>
                <a:cs typeface="+mn-cs"/>
              </a:rPr>
              <a:t> </a:t>
            </a:r>
            <a:r>
              <a:rPr lang="es-AR" sz="11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smtClean="0">
              <a:solidFill>
                <a:schemeClr val="tx1"/>
              </a:solidFill>
              <a:latin typeface="+mn-lt"/>
              <a:ea typeface="+mn-ea"/>
              <a:cs typeface="+mn-cs"/>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5357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23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7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4" name="Picture 13"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5" name="TextBox 14"/>
          <p:cNvSpPr txBox="1"/>
          <p:nvPr userDrawn="1"/>
        </p:nvSpPr>
        <p:spPr>
          <a:xfrm>
            <a:off x="160716" y="114157"/>
            <a:ext cx="2741017" cy="446276"/>
          </a:xfrm>
          <a:prstGeom prst="rect">
            <a:avLst/>
          </a:prstGeom>
          <a:noFill/>
        </p:spPr>
        <p:txBody>
          <a:bodyPr wrap="none" rtlCol="0">
            <a:spAutoFit/>
          </a:bodyPr>
          <a:lstStyle/>
          <a:p>
            <a:r>
              <a:rPr lang="en-US" sz="2300" dirty="0" smtClean="0">
                <a:solidFill>
                  <a:srgbClr val="FFFFFF"/>
                </a:solidFill>
                <a:latin typeface="Lucida Grande"/>
                <a:cs typeface="Lucida Grande"/>
              </a:rPr>
              <a:t>Functions</a:t>
            </a:r>
            <a:r>
              <a:rPr lang="en-US" sz="2300" baseline="0" dirty="0" smtClean="0">
                <a:solidFill>
                  <a:srgbClr val="FFFFFF"/>
                </a:solidFill>
                <a:latin typeface="Lucida Grande"/>
                <a:cs typeface="Lucida Grande"/>
              </a:rPr>
              <a:t> – Part 1</a:t>
            </a:r>
            <a:endParaRPr lang="en-US" sz="2300" dirty="0">
              <a:solidFill>
                <a:srgbClr val="FFFFFF"/>
              </a:solidFill>
              <a:latin typeface="Lucida Grande"/>
              <a:cs typeface="Lucida Grande"/>
            </a:endParaRPr>
          </a:p>
        </p:txBody>
      </p:sp>
      <p:sp>
        <p:nvSpPr>
          <p:cNvPr id="16" name="TextBox 15"/>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Funciones</a:t>
            </a:r>
            <a:endParaRPr lang="es-AR" sz="7600" u="none" strike="noStrike" cap="none" dirty="0">
              <a:solidFill>
                <a:srgbClr val="FFFF00"/>
              </a:solidFill>
              <a:latin typeface="Arial" charset="0"/>
              <a:ea typeface="Arial" charset="0"/>
              <a:cs typeface="Arial" charset="0"/>
              <a:sym typeface="Cabin"/>
            </a:endParaRPr>
          </a:p>
        </p:txBody>
      </p:sp>
      <p:sp>
        <p:nvSpPr>
          <p:cNvPr id="205" name="Shape 205"/>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u="none" strike="noStrike" cap="none" dirty="0" smtClean="0">
                <a:solidFill>
                  <a:schemeClr val="lt1"/>
                </a:solidFill>
                <a:latin typeface="Arial" charset="0"/>
                <a:ea typeface="Arial" charset="0"/>
                <a:cs typeface="Arial" charset="0"/>
                <a:sym typeface="Cabin"/>
              </a:rPr>
              <a:t>Capítulo 4</a:t>
            </a:r>
            <a:endParaRPr lang="es-AR" sz="4800" u="none" strike="noStrike" cap="none" dirty="0">
              <a:solidFill>
                <a:schemeClr val="lt1"/>
              </a:solidFill>
              <a:latin typeface="Arial" charset="0"/>
              <a:ea typeface="Arial" charset="0"/>
              <a:cs typeface="Arial" charset="0"/>
              <a:sym typeface="Cabin"/>
            </a:endParaRPr>
          </a:p>
        </p:txBody>
      </p:sp>
      <p:sp>
        <p:nvSpPr>
          <p:cNvPr id="206" name="Shape 206"/>
          <p:cNvSpPr txBox="1"/>
          <p:nvPr/>
        </p:nvSpPr>
        <p:spPr>
          <a:xfrm>
            <a:off x="3930675" y="7016745"/>
            <a:ext cx="8236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200" u="none" strike="noStrike" cap="none" dirty="0" smtClean="0">
                <a:solidFill>
                  <a:srgbClr val="FFFF00"/>
                </a:solidFill>
                <a:latin typeface="Arial" charset="0"/>
                <a:ea typeface="Arial" charset="0"/>
                <a:cs typeface="Arial" charset="0"/>
                <a:sym typeface="Cabin"/>
              </a:rPr>
              <a:t>Python para Todos</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07" name="Shape 207"/>
          <p:cNvPicPr preferRelativeResize="0"/>
          <p:nvPr/>
        </p:nvPicPr>
        <p:blipFill rotWithShape="1">
          <a:blip r:embed="rId4">
            <a:alphaModFix/>
          </a:blip>
          <a:srcRect/>
          <a:stretch/>
        </p:blipFill>
        <p:spPr>
          <a:xfrm>
            <a:off x="13957824" y="7425500"/>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
        <p:nvSpPr>
          <p:cNvPr id="7" name="6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8" name="7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FFFF00"/>
                </a:solidFill>
              </a:rPr>
              <a:t>Una Función Propia</a:t>
            </a:r>
            <a:endParaRPr lang="es-AR" dirty="0">
              <a:solidFill>
                <a:srgbClr val="FFFF00"/>
              </a:solidFill>
            </a:endParaRPr>
          </a:p>
        </p:txBody>
      </p:sp>
      <p:sp>
        <p:nvSpPr>
          <p:cNvPr id="3" name="2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4" name="3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extLst>
      <p:ext uri="{BB962C8B-B14F-4D97-AF65-F5344CB8AC3E}">
        <p14:creationId xmlns:p14="http://schemas.microsoft.com/office/powerpoint/2010/main" val="3068785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558462"/>
            <a:ext cx="13932000" cy="1736336"/>
          </a:xfrm>
          <a:prstGeom prst="rect">
            <a:avLst/>
          </a:prstGeom>
        </p:spPr>
        <p:txBody>
          <a:bodyPr lIns="91425" tIns="91425" rIns="91425" bIns="91425" anchor="ctr" anchorCtr="0">
            <a:noAutofit/>
          </a:bodyPr>
          <a:lstStyle/>
          <a:p>
            <a:pPr lvl="0"/>
            <a:r>
              <a:rPr lang="es-ES" sz="3600" b="1" dirty="0">
                <a:solidFill>
                  <a:srgbClr val="FFFF00"/>
                </a:solidFill>
              </a:rPr>
              <a:t>Agradecimientos / Colaboraciones</a:t>
            </a:r>
            <a:endParaRPr lang="en-US" sz="3600" b="1" dirty="0">
              <a:solidFill>
                <a:srgbClr val="FFFF00"/>
              </a:solidFill>
            </a:endParaRPr>
          </a:p>
        </p:txBody>
      </p:sp>
      <p:sp>
        <p:nvSpPr>
          <p:cNvPr id="411" name="Shape 411"/>
          <p:cNvSpPr txBox="1"/>
          <p:nvPr/>
        </p:nvSpPr>
        <p:spPr>
          <a:xfrm>
            <a:off x="1234676" y="2124684"/>
            <a:ext cx="6797699" cy="5919188"/>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Michigan y </a:t>
            </a:r>
            <a:r>
              <a:rPr lang="es-ES" sz="1800" u="sng" dirty="0" smtClean="0">
                <a:solidFill>
                  <a:srgbClr val="FFFF00"/>
                </a:solidFill>
                <a:hlinkClick r:id="rId4"/>
              </a:rPr>
              <a:t>open.umich.edu</a:t>
            </a:r>
            <a:r>
              <a:rPr lang="es-ES" sz="1800" u="sng" dirty="0" smtClean="0">
                <a:solidFill>
                  <a:srgbClr val="FFFF00"/>
                </a:solidFill>
              </a:rPr>
              <a:t>,</a:t>
            </a:r>
            <a:r>
              <a:rPr lang="es-ES" sz="1800" dirty="0" smtClean="0">
                <a:solidFill>
                  <a:srgbClr val="FFFFFF"/>
                </a:solidFill>
              </a:rPr>
              <a:t> </a:t>
            </a:r>
            <a:r>
              <a:rPr lang="es-ES" sz="1800" dirty="0">
                <a:solidFill>
                  <a:srgbClr val="FFFFFF"/>
                </a:solidFill>
              </a:rPr>
              <a:t>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p>
        </p:txBody>
      </p:sp>
      <p:pic>
        <p:nvPicPr>
          <p:cNvPr id="412" name="Shape 412"/>
          <p:cNvPicPr preferRelativeResize="0"/>
          <p:nvPr/>
        </p:nvPicPr>
        <p:blipFill rotWithShape="1">
          <a:blip r:embed="rId5">
            <a:alphaModFix/>
          </a:blip>
          <a:srcRect/>
          <a:stretch/>
        </p:blipFill>
        <p:spPr>
          <a:xfrm>
            <a:off x="437900" y="863322"/>
            <a:ext cx="1024800" cy="1024800"/>
          </a:xfrm>
          <a:prstGeom prst="rect">
            <a:avLst/>
          </a:prstGeom>
          <a:noFill/>
          <a:ln>
            <a:noFill/>
          </a:ln>
        </p:spPr>
      </p:pic>
      <p:pic>
        <p:nvPicPr>
          <p:cNvPr id="413" name="Shape 413"/>
          <p:cNvPicPr preferRelativeResize="0"/>
          <p:nvPr/>
        </p:nvPicPr>
        <p:blipFill rotWithShape="1">
          <a:blip r:embed="rId6">
            <a:alphaModFix/>
          </a:blip>
          <a:srcRect/>
          <a:stretch/>
        </p:blipFill>
        <p:spPr>
          <a:xfrm>
            <a:off x="13897687" y="1041522"/>
            <a:ext cx="1968599" cy="668400"/>
          </a:xfrm>
          <a:prstGeom prst="rect">
            <a:avLst/>
          </a:prstGeom>
          <a:noFill/>
          <a:ln>
            <a:noFill/>
          </a:ln>
        </p:spPr>
      </p:pic>
      <p:sp>
        <p:nvSpPr>
          <p:cNvPr id="414" name="Shape 414"/>
          <p:cNvSpPr txBox="1"/>
          <p:nvPr/>
        </p:nvSpPr>
        <p:spPr>
          <a:xfrm>
            <a:off x="8732976" y="2140854"/>
            <a:ext cx="6797699" cy="594587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
        <p:nvSpPr>
          <p:cNvPr id="7" name="6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8" name="7 CuadroTexto"/>
          <p:cNvSpPr txBox="1"/>
          <p:nvPr/>
        </p:nvSpPr>
        <p:spPr>
          <a:xfrm>
            <a:off x="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9" name="8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b="1" u="none" strike="noStrike" cap="none" dirty="0" smtClean="0">
                <a:solidFill>
                  <a:srgbClr val="FFFF00"/>
                </a:solidFill>
                <a:latin typeface="Arial" charset="0"/>
                <a:ea typeface="Arial" charset="0"/>
                <a:cs typeface="Arial" charset="0"/>
                <a:sym typeface="Cabin"/>
              </a:rPr>
              <a:t>Pasos </a:t>
            </a:r>
            <a:r>
              <a:rPr lang="es-AR" sz="7600" b="1" dirty="0" smtClean="0">
                <a:solidFill>
                  <a:srgbClr val="FFFF00"/>
                </a:solidFill>
                <a:latin typeface="Arial" charset="0"/>
                <a:ea typeface="Arial" charset="0"/>
                <a:cs typeface="Arial" charset="0"/>
                <a:sym typeface="Cabin"/>
              </a:rPr>
              <a:t>Almacenados </a:t>
            </a:r>
            <a:r>
              <a:rPr lang="es-AR" sz="7600" b="1" u="none" strike="noStrike" cap="none" dirty="0" smtClean="0">
                <a:solidFill>
                  <a:srgbClr val="FFFF00"/>
                </a:solidFill>
                <a:latin typeface="Arial" charset="0"/>
                <a:ea typeface="Arial" charset="0"/>
                <a:cs typeface="Arial" charset="0"/>
                <a:sym typeface="Cabin"/>
              </a:rPr>
              <a:t>(y reutilizados)</a:t>
            </a:r>
            <a:endParaRPr lang="es-AR" sz="7600" b="1" u="none" strike="noStrike" cap="none" dirty="0">
              <a:solidFill>
                <a:srgbClr val="FFFF00"/>
              </a:solidFill>
              <a:latin typeface="Arial" charset="0"/>
              <a:ea typeface="Arial" charset="0"/>
              <a:cs typeface="Arial" charset="0"/>
              <a:sym typeface="Cabin"/>
            </a:endParaRPr>
          </a:p>
        </p:txBody>
      </p:sp>
      <p:sp>
        <p:nvSpPr>
          <p:cNvPr id="214" name="Shape 214"/>
          <p:cNvSpPr txBox="1"/>
          <p:nvPr/>
        </p:nvSpPr>
        <p:spPr>
          <a:xfrm>
            <a:off x="12869861" y="3721100"/>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Diversión</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smtClean="0">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Diversión</a:t>
            </a:r>
            <a:endParaRPr lang="es-AR" sz="3600" u="none" strike="noStrike" cap="none" dirty="0">
              <a:solidFill>
                <a:srgbClr val="00FF00"/>
              </a:solidFill>
              <a:latin typeface="Arial" charset="0"/>
              <a:ea typeface="Arial" charset="0"/>
              <a:cs typeface="Arial" charset="0"/>
              <a:sym typeface="Cabin"/>
            </a:endParaRPr>
          </a:p>
        </p:txBody>
      </p:sp>
      <p:sp>
        <p:nvSpPr>
          <p:cNvPr id="215" name="Shape 215"/>
          <p:cNvSpPr txBox="1"/>
          <p:nvPr/>
        </p:nvSpPr>
        <p:spPr>
          <a:xfrm>
            <a:off x="7899399" y="2971800"/>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err="1" smtClean="0">
                <a:solidFill>
                  <a:srgbClr val="FFFF00"/>
                </a:solidFill>
                <a:latin typeface="Courier New"/>
                <a:ea typeface="Courier New"/>
                <a:cs typeface="Courier New"/>
                <a:sym typeface="Courier New"/>
              </a:rPr>
              <a:t>def</a:t>
            </a:r>
            <a:r>
              <a:rPr lang="es-AR" sz="2500" b="1" i="0" u="none" strike="noStrike" cap="none" dirty="0" smtClean="0">
                <a:solidFill>
                  <a:srgbClr val="FF7F00"/>
                </a:solidFill>
                <a:latin typeface="Courier New"/>
                <a:ea typeface="Courier New"/>
                <a:cs typeface="Courier New"/>
                <a:sym typeface="Courier New"/>
              </a:rPr>
              <a:t> objeto():</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    </a:t>
            </a: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rgbClr val="FF7F00"/>
                </a:solidFill>
                <a:latin typeface="Courier New"/>
                <a:ea typeface="Courier New"/>
                <a:cs typeface="Courier New"/>
                <a:sym typeface="Courier New"/>
              </a:rPr>
              <a:t>(</a:t>
            </a:r>
            <a:r>
              <a:rPr lang="es-AR" sz="2500" b="1" i="0" u="none" strike="noStrike" cap="none" dirty="0" smtClean="0">
                <a:solidFill>
                  <a:srgbClr val="FF7F00"/>
                </a:solidFill>
                <a:latin typeface="Courier New"/>
                <a:ea typeface="Courier New"/>
                <a:cs typeface="Courier New"/>
                <a:sym typeface="Courier New"/>
              </a:rPr>
              <a:t>'Hola</a:t>
            </a:r>
            <a:r>
              <a:rPr lang="es-AR" sz="2500" b="1" dirty="0" smtClean="0">
                <a:solidFill>
                  <a:srgbClr val="FF7F00"/>
                </a:solidFill>
                <a:latin typeface="Courier New"/>
                <a:ea typeface="Courier New"/>
                <a:cs typeface="Courier New"/>
                <a:sym typeface="Courier New"/>
              </a:rPr>
              <a:t>')</a:t>
            </a:r>
          </a:p>
          <a:p>
            <a:pPr lvl="0">
              <a:buClr>
                <a:srgbClr val="FF7F00"/>
              </a:buClr>
              <a:buSzPct val="25000"/>
            </a:pPr>
            <a:r>
              <a:rPr lang="es-AR" sz="2500" b="1" i="0" u="none" strike="noStrike" cap="none" dirty="0" smtClean="0">
                <a:solidFill>
                  <a:srgbClr val="FF7F00"/>
                </a:solidFill>
                <a:latin typeface="Courier New"/>
                <a:ea typeface="Courier New"/>
                <a:cs typeface="Courier New"/>
                <a:sym typeface="Courier New"/>
              </a:rPr>
              <a:t>    </a:t>
            </a:r>
            <a:r>
              <a:rPr lang="es-AR" sz="2500" b="1" i="0" u="none" strike="noStrike" cap="none" dirty="0" err="1" smtClean="0">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smtClean="0">
                <a:solidFill>
                  <a:srgbClr val="FF7F00"/>
                </a:solidFill>
                <a:latin typeface="Courier New"/>
                <a:ea typeface="Courier New"/>
                <a:cs typeface="Courier New"/>
                <a:sym typeface="Courier New"/>
              </a:rPr>
              <a:t>Diversión</a:t>
            </a:r>
            <a:r>
              <a:rPr lang="es-AR" sz="2500" b="1" dirty="0" smtClean="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objeto()</a:t>
            </a: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rgbClr val="FF7F00"/>
                </a:solidFill>
                <a:latin typeface="Courier New"/>
                <a:ea typeface="Courier New"/>
                <a:cs typeface="Courier New"/>
                <a:sym typeface="Courier New"/>
              </a:rPr>
              <a:t>(</a:t>
            </a:r>
            <a:r>
              <a:rPr lang="es-AR" sz="2500" b="1" i="0" u="none" strike="noStrike" cap="none" dirty="0" smtClean="0">
                <a:solidFill>
                  <a:srgbClr val="FF7F00"/>
                </a:solidFill>
                <a:latin typeface="Courier New"/>
                <a:ea typeface="Courier New"/>
                <a:cs typeface="Courier New"/>
                <a:sym typeface="Courier New"/>
              </a:rPr>
              <a:t>'Zip</a:t>
            </a:r>
            <a:r>
              <a:rPr lang="es-AR" sz="2500" b="1" dirty="0" smtClean="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objeto()</a:t>
            </a:r>
            <a:endParaRPr lang="es-AR" sz="2500" b="1" i="0" u="none" strike="noStrike" cap="none" dirty="0">
              <a:solidFill>
                <a:srgbClr val="FF7F00"/>
              </a:solidFill>
              <a:latin typeface="Courier New"/>
              <a:ea typeface="Courier New"/>
              <a:cs typeface="Courier New"/>
              <a:sym typeface="Courier New"/>
            </a:endParaRPr>
          </a:p>
        </p:txBody>
      </p:sp>
      <p:sp>
        <p:nvSpPr>
          <p:cNvPr id="216" name="Shape 216"/>
          <p:cNvSpPr txBox="1"/>
          <p:nvPr/>
        </p:nvSpPr>
        <p:spPr>
          <a:xfrm>
            <a:off x="762000" y="2730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313111"/>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416550"/>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615025"/>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608375"/>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err="1" smtClean="0">
                <a:solidFill>
                  <a:srgbClr val="FFFF00"/>
                </a:solidFill>
                <a:latin typeface="Arial" charset="0"/>
                <a:ea typeface="Arial" charset="0"/>
                <a:cs typeface="Arial" charset="0"/>
                <a:sym typeface="Cabin"/>
              </a:rPr>
              <a:t>print</a:t>
            </a:r>
            <a:r>
              <a:rPr lang="es-ES" sz="3000" dirty="0" smtClean="0">
                <a:solidFill>
                  <a:schemeClr val="lt1"/>
                </a:solidFill>
                <a:latin typeface="Arial" charset="0"/>
                <a:ea typeface="Arial" charset="0"/>
                <a:cs typeface="Arial" charset="0"/>
                <a:sym typeface="Cabin"/>
              </a:rPr>
              <a:t>(</a:t>
            </a:r>
            <a:r>
              <a:rPr lang="es-ES" sz="3000" u="none" strike="noStrike" cap="none" dirty="0" smtClean="0">
                <a:solidFill>
                  <a:schemeClr val="lt1"/>
                </a:solidFill>
                <a:latin typeface="Arial" charset="0"/>
                <a:ea typeface="Arial" charset="0"/>
                <a:cs typeface="Arial" charset="0"/>
                <a:sym typeface="Cabin"/>
              </a:rPr>
              <a:t>'Hola')</a:t>
            </a:r>
          </a:p>
          <a:p>
            <a:pPr lvl="0" algn="ctr">
              <a:buClr>
                <a:schemeClr val="lt1"/>
              </a:buClr>
              <a:buSzPct val="25000"/>
            </a:pPr>
            <a:r>
              <a:rPr lang="es-ES" sz="3000" dirty="0" err="1" smtClean="0">
                <a:solidFill>
                  <a:srgbClr val="FFFF00"/>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('Diversión</a:t>
            </a:r>
            <a:r>
              <a:rPr lang="es-ES" sz="3000" dirty="0" smtClean="0">
                <a:solidFill>
                  <a:schemeClr val="lt1"/>
                </a:solidFill>
                <a:latin typeface="Arial" charset="0"/>
                <a:ea typeface="Arial" charset="0"/>
                <a:cs typeface="Arial" charset="0"/>
                <a:sym typeface="Cabin"/>
              </a:rPr>
              <a:t>')</a:t>
            </a:r>
            <a:endParaRPr lang="es-ES" sz="3000" dirty="0">
              <a:solidFill>
                <a:schemeClr val="lt1"/>
              </a:solidFill>
              <a:latin typeface="Arial" charset="0"/>
              <a:ea typeface="Arial" charset="0"/>
              <a:cs typeface="Arial" charset="0"/>
              <a:sym typeface="Cabin"/>
            </a:endParaRPr>
          </a:p>
        </p:txBody>
      </p:sp>
      <p:sp>
        <p:nvSpPr>
          <p:cNvPr id="221" name="Shape 221"/>
          <p:cNvSpPr txBox="1"/>
          <p:nvPr/>
        </p:nvSpPr>
        <p:spPr>
          <a:xfrm>
            <a:off x="762000" y="509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smtClean="0">
                <a:solidFill>
                  <a:schemeClr val="lt1"/>
                </a:solidFill>
                <a:latin typeface="Arial" charset="0"/>
                <a:ea typeface="Arial" charset="0"/>
                <a:cs typeface="Arial" charset="0"/>
                <a:sym typeface="Cabin"/>
              </a:rPr>
              <a:t>Objeto</a:t>
            </a:r>
            <a:r>
              <a:rPr lang="es-ES" sz="3500" u="none" strike="noStrike" cap="none" dirty="0" smtClean="0">
                <a:solidFill>
                  <a:schemeClr val="lt1"/>
                </a:solidFill>
                <a:latin typeface="Arial" charset="0"/>
                <a:ea typeface="Arial" charset="0"/>
                <a:cs typeface="Arial" charset="0"/>
                <a:sym typeface="Cabin"/>
              </a:rPr>
              <a:t>()</a:t>
            </a:r>
            <a:endParaRPr lang="es-ES" sz="3500" u="none" strike="noStrike" cap="none" dirty="0">
              <a:solidFill>
                <a:schemeClr val="lt1"/>
              </a:solidFill>
              <a:latin typeface="Arial" charset="0"/>
              <a:ea typeface="Arial" charset="0"/>
              <a:cs typeface="Arial" charset="0"/>
              <a:sym typeface="Cabin"/>
            </a:endParaRPr>
          </a:p>
        </p:txBody>
      </p:sp>
      <p:cxnSp>
        <p:nvCxnSpPr>
          <p:cNvPr id="222" name="Shape 222"/>
          <p:cNvCxnSpPr/>
          <p:nvPr/>
        </p:nvCxnSpPr>
        <p:spPr>
          <a:xfrm rot="10800000">
            <a:off x="2114549" y="5713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099050"/>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723637"/>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028950"/>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3850696" y="7773866"/>
            <a:ext cx="8802689" cy="622199"/>
          </a:xfrm>
          <a:prstGeom prst="rect">
            <a:avLst/>
          </a:prstGeom>
          <a:noFill/>
          <a:ln>
            <a:noFill/>
          </a:ln>
        </p:spPr>
        <p:txBody>
          <a:bodyPr lIns="0" tIns="0" rIns="0" bIns="0" anchor="ctr" anchorCtr="0">
            <a:noAutofit/>
          </a:bodyPr>
          <a:lstStyle/>
          <a:p>
            <a:pPr lvl="0" algn="ctr">
              <a:buClr>
                <a:schemeClr val="lt1"/>
              </a:buClr>
              <a:buSzPct val="25000"/>
            </a:pPr>
            <a:r>
              <a:rPr lang="es-AR" sz="2800" u="none" strike="noStrike" cap="none" dirty="0" smtClean="0">
                <a:solidFill>
                  <a:schemeClr val="lt1"/>
                </a:solidFill>
                <a:latin typeface="Arial" charset="0"/>
                <a:ea typeface="Arial" charset="0"/>
                <a:cs typeface="Arial" charset="0"/>
                <a:sym typeface="Cabin"/>
              </a:rPr>
              <a:t>A estas </a:t>
            </a:r>
            <a:r>
              <a:rPr lang="es-AR" sz="2800" dirty="0">
                <a:solidFill>
                  <a:schemeClr val="lt1"/>
                </a:solidFill>
                <a:latin typeface="Arial" charset="0"/>
                <a:ea typeface="Arial" charset="0"/>
                <a:cs typeface="Arial" charset="0"/>
                <a:sym typeface="Cabin"/>
              </a:rPr>
              <a:t>piezas de códigos reutilizables </a:t>
            </a:r>
            <a:r>
              <a:rPr lang="es-AR" sz="2800" u="none" strike="noStrike" cap="none" dirty="0" smtClean="0">
                <a:solidFill>
                  <a:schemeClr val="lt1"/>
                </a:solidFill>
                <a:latin typeface="Arial" charset="0"/>
                <a:ea typeface="Arial" charset="0"/>
                <a:cs typeface="Arial" charset="0"/>
                <a:sym typeface="Cabin"/>
              </a:rPr>
              <a:t>las denominamos </a:t>
            </a:r>
            <a:r>
              <a:rPr lang="es-AR" sz="2800" b="0" i="0" u="none" strike="noStrike" cap="none" dirty="0" smtClean="0">
                <a:solidFill>
                  <a:schemeClr val="lt1"/>
                </a:solidFill>
                <a:sym typeface="Arial"/>
              </a:rPr>
              <a:t>“</a:t>
            </a:r>
            <a:r>
              <a:rPr lang="es-AR" sz="2800" u="none" strike="noStrike" cap="none" dirty="0" smtClean="0">
                <a:solidFill>
                  <a:schemeClr val="lt1"/>
                </a:solidFill>
                <a:latin typeface="Arial" charset="0"/>
                <a:ea typeface="Arial" charset="0"/>
                <a:cs typeface="Arial" charset="0"/>
                <a:sym typeface="Cabin"/>
              </a:rPr>
              <a:t>funciones</a:t>
            </a:r>
            <a:r>
              <a:rPr lang="es-AR" sz="2800" b="0" i="0" u="none" strike="noStrike" cap="none" dirty="0" smtClean="0">
                <a:solidFill>
                  <a:schemeClr val="lt1"/>
                </a:solidFill>
                <a:sym typeface="Arial"/>
              </a:rPr>
              <a:t>”</a:t>
            </a:r>
            <a:endParaRPr lang="es-AR" sz="2800" b="0" i="0" u="none" strike="noStrike" cap="none" dirty="0">
              <a:solidFill>
                <a:schemeClr val="lt1"/>
              </a:solidFill>
              <a:sym typeface="Arial"/>
            </a:endParaRPr>
          </a:p>
        </p:txBody>
      </p:sp>
      <p:sp>
        <p:nvSpPr>
          <p:cNvPr id="227" name="Shape 227"/>
          <p:cNvSpPr txBox="1"/>
          <p:nvPr/>
        </p:nvSpPr>
        <p:spPr>
          <a:xfrm>
            <a:off x="5038724" y="2997200"/>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dirty="0" smtClean="0">
                <a:solidFill>
                  <a:schemeClr val="lt1"/>
                </a:solidFill>
                <a:latin typeface="Arial" charset="0"/>
                <a:ea typeface="Arial" charset="0"/>
                <a:cs typeface="Arial" charset="0"/>
                <a:sym typeface="Cabin"/>
              </a:rPr>
              <a:t>objeto</a:t>
            </a:r>
            <a:r>
              <a:rPr lang="es-AR" sz="3600" u="none" strike="noStrike" cap="none" dirty="0" smtClean="0">
                <a:solidFill>
                  <a:schemeClr val="lt1"/>
                </a:solidFill>
                <a:latin typeface="Arial" charset="0"/>
                <a:ea typeface="Arial" charset="0"/>
                <a:cs typeface="Arial" charset="0"/>
                <a:sym typeface="Cabin"/>
              </a:rPr>
              <a:t>():</a:t>
            </a:r>
            <a:endParaRPr lang="es-AR" sz="3600" u="none" strike="noStrike" cap="none" dirty="0">
              <a:solidFill>
                <a:schemeClr val="lt1"/>
              </a:solidFill>
              <a:latin typeface="Arial" charset="0"/>
              <a:ea typeface="Arial" charset="0"/>
              <a:cs typeface="Arial" charset="0"/>
              <a:sym typeface="Cabin"/>
            </a:endParaRPr>
          </a:p>
        </p:txBody>
      </p:sp>
      <p:sp>
        <p:nvSpPr>
          <p:cNvPr id="228" name="Shape 228"/>
          <p:cNvSpPr txBox="1"/>
          <p:nvPr/>
        </p:nvSpPr>
        <p:spPr>
          <a:xfrm>
            <a:off x="762000" y="7302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smtClean="0">
                <a:solidFill>
                  <a:schemeClr val="lt1"/>
                </a:solidFill>
                <a:latin typeface="Arial" charset="0"/>
                <a:ea typeface="Arial" charset="0"/>
                <a:cs typeface="Arial" charset="0"/>
                <a:sym typeface="Cabin"/>
              </a:rPr>
              <a:t>Objeto</a:t>
            </a:r>
            <a:r>
              <a:rPr lang="es-ES" sz="3500" u="none" strike="noStrike" cap="none" dirty="0" smtClean="0">
                <a:solidFill>
                  <a:schemeClr val="lt1"/>
                </a:solidFill>
                <a:latin typeface="Arial" charset="0"/>
                <a:ea typeface="Arial" charset="0"/>
                <a:cs typeface="Arial" charset="0"/>
                <a:sym typeface="Cabin"/>
              </a:rPr>
              <a:t>()</a:t>
            </a:r>
            <a:endParaRPr lang="es-ES" sz="3500" u="none" strike="noStrike" cap="none" dirty="0">
              <a:solidFill>
                <a:schemeClr val="lt1"/>
              </a:solidFill>
              <a:latin typeface="Arial" charset="0"/>
              <a:ea typeface="Arial" charset="0"/>
              <a:cs typeface="Arial" charset="0"/>
              <a:sym typeface="Cabin"/>
            </a:endParaRPr>
          </a:p>
        </p:txBody>
      </p:sp>
      <p:cxnSp>
        <p:nvCxnSpPr>
          <p:cNvPr id="229" name="Shape 229"/>
          <p:cNvCxnSpPr/>
          <p:nvPr/>
        </p:nvCxnSpPr>
        <p:spPr>
          <a:xfrm rot="10800000">
            <a:off x="2114549" y="6729412"/>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2230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p>
        </p:txBody>
      </p:sp>
      <p:sp>
        <p:nvSpPr>
          <p:cNvPr id="20" name="19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21" name="20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Funciones de Python</a:t>
            </a:r>
            <a:endParaRPr lang="es-AR" sz="7600" u="none" strike="noStrike" cap="none" dirty="0">
              <a:solidFill>
                <a:srgbClr val="FFFF00"/>
              </a:solidFill>
              <a:latin typeface="Arial" charset="0"/>
              <a:ea typeface="Arial" charset="0"/>
              <a:cs typeface="Arial" charset="0"/>
              <a:sym typeface="Cabin"/>
            </a:endParaRPr>
          </a:p>
        </p:txBody>
      </p:sp>
      <p:sp>
        <p:nvSpPr>
          <p:cNvPr id="236" name="Shape 236"/>
          <p:cNvSpPr txBox="1">
            <a:spLocks noGrp="1"/>
          </p:cNvSpPr>
          <p:nvPr>
            <p:ph idx="1"/>
          </p:nvPr>
        </p:nvSpPr>
        <p:spPr>
          <a:xfrm>
            <a:off x="812800" y="1846886"/>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Existen dos tipos de funciones en Python.</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smtClean="0">
                <a:solidFill>
                  <a:srgbClr val="00FF00"/>
                </a:solidFill>
                <a:latin typeface="Arial" charset="0"/>
                <a:ea typeface="Arial" charset="0"/>
                <a:cs typeface="Arial" charset="0"/>
                <a:sym typeface="Cabin"/>
              </a:rPr>
              <a:t>Funciones incorporadas</a:t>
            </a:r>
            <a:r>
              <a:rPr lang="es-AR" sz="3600" b="0" u="none" strike="noStrike" cap="none" dirty="0" smtClean="0">
                <a:solidFill>
                  <a:srgbClr val="FFFFFF"/>
                </a:solidFill>
                <a:latin typeface="Arial" charset="0"/>
                <a:ea typeface="Arial" charset="0"/>
                <a:cs typeface="Arial" charset="0"/>
                <a:sym typeface="Cabin"/>
              </a:rPr>
              <a:t> que se presentan como parte de Python - </a:t>
            </a:r>
            <a:r>
              <a:rPr lang="es-AR" sz="3600" b="0" dirty="0" smtClean="0">
                <a:solidFill>
                  <a:srgbClr val="FFFFFF"/>
                </a:solidFill>
                <a:latin typeface="Arial" charset="0"/>
                <a:ea typeface="Arial" charset="0"/>
                <a:cs typeface="Arial" charset="0"/>
                <a:sym typeface="Cabin"/>
              </a:rPr>
              <a:t>print(), </a:t>
            </a:r>
            <a:r>
              <a:rPr lang="es-AR" sz="3600" b="0" u="none" strike="noStrike" cap="none" dirty="0" smtClean="0">
                <a:solidFill>
                  <a:srgbClr val="FFFFFF"/>
                </a:solidFill>
                <a:latin typeface="Arial" charset="0"/>
                <a:ea typeface="Arial" charset="0"/>
                <a:cs typeface="Arial" charset="0"/>
                <a:sym typeface="Cabin"/>
              </a:rPr>
              <a:t>input(), type(), float(), int() ...</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smtClean="0">
                <a:solidFill>
                  <a:srgbClr val="00FF00"/>
                </a:solidFill>
                <a:latin typeface="Arial" charset="0"/>
                <a:ea typeface="Arial" charset="0"/>
                <a:cs typeface="Arial" charset="0"/>
                <a:sym typeface="Cabin"/>
              </a:rPr>
              <a:t>Funciones que nosotros definimos</a:t>
            </a:r>
            <a:r>
              <a:rPr lang="es-AR" sz="3600" b="0" u="none" strike="noStrike" cap="none" dirty="0" smtClean="0">
                <a:solidFill>
                  <a:schemeClr val="lt1"/>
                </a:solidFill>
                <a:latin typeface="Arial" charset="0"/>
                <a:ea typeface="Arial" charset="0"/>
                <a:cs typeface="Arial" charset="0"/>
                <a:sym typeface="Cabin"/>
              </a:rPr>
              <a:t> y luego utilizamos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Tratamos a los nombres de las funciones incorporadas como </a:t>
            </a:r>
            <a:r>
              <a:rPr lang="es-AR" sz="3600" b="0" dirty="0" smtClean="0">
                <a:solidFill>
                  <a:schemeClr val="lt1"/>
                </a:solidFill>
                <a:latin typeface="Arial" charset="0"/>
                <a:ea typeface="Arial" charset="0"/>
                <a:cs typeface="Arial" charset="0"/>
                <a:sym typeface="Cabin"/>
              </a:rPr>
              <a:t>“</a:t>
            </a:r>
            <a:r>
              <a:rPr lang="es-AR" sz="3600" b="0" u="none" strike="noStrike" cap="none" dirty="0" smtClean="0">
                <a:solidFill>
                  <a:schemeClr val="lt1"/>
                </a:solidFill>
                <a:latin typeface="Arial" charset="0"/>
                <a:ea typeface="Arial" charset="0"/>
                <a:cs typeface="Arial" charset="0"/>
                <a:sym typeface="Cabin"/>
              </a:rPr>
              <a:t>nuevas</a:t>
            </a:r>
            <a:r>
              <a:rPr lang="es-AR" sz="3600" b="0" dirty="0" smtClean="0">
                <a:solidFill>
                  <a:schemeClr val="lt1"/>
                </a:solidFill>
                <a:latin typeface="Arial" charset="0"/>
                <a:ea typeface="Arial" charset="0"/>
                <a:cs typeface="Arial" charset="0"/>
                <a:sym typeface="Cabin"/>
              </a:rPr>
              <a:t>”</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FF00"/>
                </a:solidFill>
                <a:latin typeface="Arial" charset="0"/>
                <a:ea typeface="Arial" charset="0"/>
                <a:cs typeface="Arial" charset="0"/>
                <a:sym typeface="Cabin"/>
              </a:rPr>
              <a:t>palabras reservadas</a:t>
            </a:r>
            <a:r>
              <a:rPr lang="es-AR" sz="3600" b="0" dirty="0">
                <a:solidFill>
                  <a:schemeClr val="lt1"/>
                </a:solidFill>
                <a:latin typeface="Arial" charset="0"/>
                <a:ea typeface="Arial" charset="0"/>
                <a:cs typeface="Arial" charset="0"/>
                <a:sym typeface="Cabin"/>
              </a:rPr>
              <a:t> </a:t>
            </a:r>
            <a:r>
              <a:rPr lang="es-AR" sz="3600" b="0" u="none" strike="noStrike" cap="none" dirty="0" smtClean="0">
                <a:solidFill>
                  <a:schemeClr val="lt1"/>
                </a:solidFill>
                <a:latin typeface="Arial" charset="0"/>
                <a:ea typeface="Arial" charset="0"/>
                <a:cs typeface="Arial" charset="0"/>
                <a:sym typeface="Cabin"/>
              </a:rPr>
              <a:t>(es decir</a:t>
            </a:r>
            <a:r>
              <a:rPr lang="es-AR" sz="3600" b="0" dirty="0" smtClean="0">
                <a:solidFill>
                  <a:schemeClr val="lt1"/>
                </a:solidFill>
                <a:latin typeface="Arial" charset="0"/>
                <a:ea typeface="Arial" charset="0"/>
                <a:cs typeface="Arial" charset="0"/>
                <a:sym typeface="Cabin"/>
              </a:rPr>
              <a:t>,</a:t>
            </a:r>
            <a:r>
              <a:rPr lang="es-AR" sz="3600" b="0" u="none" strike="noStrike" cap="none" dirty="0" smtClean="0">
                <a:solidFill>
                  <a:schemeClr val="lt1"/>
                </a:solidFill>
                <a:latin typeface="Arial" charset="0"/>
                <a:ea typeface="Arial" charset="0"/>
                <a:cs typeface="Arial" charset="0"/>
                <a:sym typeface="Cabin"/>
              </a:rPr>
              <a:t> las evitamos como nombres de variables)</a:t>
            </a:r>
            <a:endParaRPr lang="es-AR" sz="3600" b="0" u="none" strike="noStrike" cap="none" dirty="0">
              <a:solidFill>
                <a:schemeClr val="lt1"/>
              </a:solidFill>
              <a:latin typeface="Arial" charset="0"/>
              <a:ea typeface="Arial" charset="0"/>
              <a:cs typeface="Arial" charset="0"/>
              <a:sym typeface="Cabin"/>
            </a:endParaRPr>
          </a:p>
        </p:txBody>
      </p:sp>
      <p:sp>
        <p:nvSpPr>
          <p:cNvPr id="4" name="3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5" name="4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Definición de la Función</a:t>
            </a:r>
            <a:endParaRPr lang="es-AR" sz="7600" u="none" strike="noStrike" cap="none" dirty="0">
              <a:solidFill>
                <a:srgbClr val="FFFF00"/>
              </a:solidFill>
              <a:latin typeface="Arial" charset="0"/>
              <a:ea typeface="Arial" charset="0"/>
              <a:cs typeface="Arial" charset="0"/>
              <a:sym typeface="Cabin"/>
            </a:endParaRPr>
          </a:p>
        </p:txBody>
      </p:sp>
      <p:sp>
        <p:nvSpPr>
          <p:cNvPr id="242" name="Shape 242"/>
          <p:cNvSpPr txBox="1">
            <a:spLocks noGrp="1"/>
          </p:cNvSpPr>
          <p:nvPr>
            <p:ph idx="1"/>
          </p:nvPr>
        </p:nvSpPr>
        <p:spPr>
          <a:xfrm>
            <a:off x="471883" y="1689163"/>
            <a:ext cx="14830057" cy="566523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En Python una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es un código reutilizable que toma </a:t>
            </a:r>
            <a:r>
              <a:rPr lang="es-AR" sz="3600" b="0" u="none" strike="noStrike" cap="none" dirty="0" smtClean="0">
                <a:solidFill>
                  <a:srgbClr val="FF7F00"/>
                </a:solidFill>
                <a:latin typeface="Arial" charset="0"/>
                <a:ea typeface="Arial" charset="0"/>
                <a:cs typeface="Arial" charset="0"/>
                <a:sym typeface="Cabin"/>
              </a:rPr>
              <a:t>argumentos</a:t>
            </a:r>
            <a:r>
              <a:rPr lang="es-AR" sz="3600" b="0" u="none" strike="noStrike" cap="none" dirty="0" smtClean="0">
                <a:solidFill>
                  <a:schemeClr val="lt1"/>
                </a:solidFill>
                <a:latin typeface="Arial" charset="0"/>
                <a:ea typeface="Arial" charset="0"/>
                <a:cs typeface="Arial" charset="0"/>
                <a:sym typeface="Cabin"/>
              </a:rPr>
              <a:t>(s) como input, realiza algunos cálculos y luego devuelve uno o más resultado(s)</a:t>
            </a:r>
          </a:p>
          <a:p>
            <a:pPr marL="749300" marR="0" lvl="0" indent="-371094" algn="l" rtl="0">
              <a:lnSpc>
                <a:spcPct val="115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Para definir una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utilizamos la palabra reservada </a:t>
            </a:r>
            <a:r>
              <a:rPr lang="es-AR" sz="3600" b="0" u="none" strike="noStrike" cap="none" dirty="0" smtClean="0">
                <a:solidFill>
                  <a:srgbClr val="FFFF00"/>
                </a:solidFill>
                <a:latin typeface="Arial" charset="0"/>
                <a:ea typeface="Arial" charset="0"/>
                <a:cs typeface="Arial" charset="0"/>
                <a:sym typeface="Cabin"/>
              </a:rPr>
              <a:t>def</a:t>
            </a:r>
            <a:endParaRPr lang="es-AR" sz="3600" b="0" u="none" strike="noStrike" cap="none" dirty="0" smtClean="0">
              <a:solidFill>
                <a:schemeClr val="lt1"/>
              </a:solidFill>
              <a:latin typeface="Arial" charset="0"/>
              <a:ea typeface="Arial" charset="0"/>
              <a:cs typeface="Arial" charset="0"/>
              <a:sym typeface="Cabin"/>
            </a:endParaRPr>
          </a:p>
          <a:p>
            <a:pPr marL="749300" lvl="0" indent="-371094">
              <a:lnSpc>
                <a:spcPct val="115000"/>
              </a:lnSpc>
              <a:spcBef>
                <a:spcPts val="3500"/>
              </a:spcBef>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Llamamos/Invocamos a la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a:t>
            </a:r>
            <a:r>
              <a:rPr lang="es-AR" sz="3600" b="0" dirty="0" smtClean="0">
                <a:solidFill>
                  <a:schemeClr val="lt1"/>
                </a:solidFill>
                <a:latin typeface="Arial" charset="0"/>
                <a:ea typeface="Arial" charset="0"/>
                <a:cs typeface="Arial" charset="0"/>
                <a:sym typeface="Cabin"/>
              </a:rPr>
              <a:t>utilizando </a:t>
            </a:r>
            <a:r>
              <a:rPr lang="es-AR" sz="3600" b="0" dirty="0">
                <a:solidFill>
                  <a:schemeClr val="lt1"/>
                </a:solidFill>
                <a:latin typeface="Arial" charset="0"/>
                <a:ea typeface="Arial" charset="0"/>
                <a:cs typeface="Arial" charset="0"/>
                <a:sym typeface="Cabin"/>
              </a:rPr>
              <a:t>una expresión </a:t>
            </a:r>
            <a:r>
              <a:rPr lang="es-AR" sz="3600" b="0" dirty="0" smtClean="0">
                <a:solidFill>
                  <a:schemeClr val="lt1"/>
                </a:solidFill>
                <a:latin typeface="Arial" charset="0"/>
                <a:ea typeface="Arial" charset="0"/>
                <a:cs typeface="Arial" charset="0"/>
                <a:sym typeface="Cabin"/>
              </a:rPr>
              <a:t>que contenga el nombre de la función</a:t>
            </a:r>
            <a:r>
              <a:rPr lang="es-AR" sz="3600" b="0" u="none" strike="noStrike" cap="none" dirty="0" smtClean="0">
                <a:solidFill>
                  <a:schemeClr val="lt1"/>
                </a:solidFill>
                <a:latin typeface="Arial" charset="0"/>
                <a:ea typeface="Arial" charset="0"/>
                <a:cs typeface="Arial" charset="0"/>
                <a:sym typeface="Cabin"/>
              </a:rPr>
              <a:t>, paréntes</a:t>
            </a:r>
            <a:r>
              <a:rPr lang="es-AR" sz="3600" b="0" dirty="0" smtClean="0">
                <a:solidFill>
                  <a:schemeClr val="lt1"/>
                </a:solidFill>
                <a:latin typeface="Arial" charset="0"/>
                <a:ea typeface="Arial" charset="0"/>
                <a:cs typeface="Arial" charset="0"/>
                <a:sym typeface="Cabin"/>
              </a:rPr>
              <a:t>i</a:t>
            </a:r>
            <a:r>
              <a:rPr lang="es-AR" sz="3600" b="0" u="none" strike="noStrike" cap="none" dirty="0" smtClean="0">
                <a:solidFill>
                  <a:schemeClr val="lt1"/>
                </a:solidFill>
                <a:latin typeface="Arial" charset="0"/>
                <a:ea typeface="Arial" charset="0"/>
                <a:cs typeface="Arial" charset="0"/>
                <a:sym typeface="Cabin"/>
              </a:rPr>
              <a:t>s y </a:t>
            </a:r>
            <a:r>
              <a:rPr lang="es-AR" sz="3600" b="0" u="none" strike="noStrike" cap="none" dirty="0" smtClean="0">
                <a:solidFill>
                  <a:srgbClr val="FF7F00"/>
                </a:solidFill>
                <a:latin typeface="Arial" charset="0"/>
                <a:ea typeface="Arial" charset="0"/>
                <a:cs typeface="Arial" charset="0"/>
                <a:sym typeface="Cabin"/>
              </a:rPr>
              <a:t>argumentos</a:t>
            </a:r>
            <a:endParaRPr lang="es-AR" sz="3600" b="0" u="none" strike="noStrike" cap="none" dirty="0">
              <a:solidFill>
                <a:schemeClr val="lt1"/>
              </a:solidFill>
              <a:latin typeface="Arial" charset="0"/>
              <a:ea typeface="Arial" charset="0"/>
              <a:cs typeface="Arial" charset="0"/>
              <a:sym typeface="Cabin"/>
            </a:endParaRPr>
          </a:p>
        </p:txBody>
      </p:sp>
      <p:sp>
        <p:nvSpPr>
          <p:cNvPr id="4" name="3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5" name="4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7513650"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smtClean="0">
                <a:solidFill>
                  <a:srgbClr val="00FF00"/>
                </a:solidFill>
                <a:latin typeface="Courier New"/>
                <a:ea typeface="Courier New"/>
                <a:cs typeface="Courier New"/>
                <a:sym typeface="Courier New"/>
              </a:rPr>
              <a:t>grande </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00FF"/>
                </a:solidFill>
                <a:latin typeface="Courier New"/>
                <a:ea typeface="Courier New"/>
                <a:cs typeface="Courier New"/>
                <a:sym typeface="Courier New"/>
              </a:rPr>
              <a:t>max</a:t>
            </a:r>
            <a:r>
              <a:rPr lang="es-AR" sz="3000" b="1" i="0" u="none" strike="noStrike" cap="none" dirty="0" smtClean="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grande</a:t>
            </a:r>
            <a:r>
              <a:rPr lang="es-AR"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smtClean="0">
                <a:solidFill>
                  <a:srgbClr val="00FF00"/>
                </a:solidFill>
                <a:latin typeface="Courier New"/>
                <a:ea typeface="Courier New"/>
                <a:cs typeface="Courier New"/>
                <a:sym typeface="Courier New"/>
              </a:rPr>
              <a:t>pequeño</a:t>
            </a:r>
            <a:r>
              <a:rPr lang="es-AR" sz="3000" b="1" i="0" u="none" strike="noStrike" cap="none" dirty="0" smtClean="0">
                <a:solidFill>
                  <a:schemeClr val="lt1"/>
                </a:solidFill>
                <a:latin typeface="Courier New"/>
                <a:ea typeface="Courier New"/>
                <a:cs typeface="Courier New"/>
                <a:sym typeface="Courier New"/>
              </a:rPr>
              <a:t> = </a:t>
            </a:r>
            <a:r>
              <a:rPr lang="es-AR" sz="3000" b="1" i="0" u="none" strike="noStrike" cap="none" dirty="0" smtClean="0">
                <a:solidFill>
                  <a:srgbClr val="FF00FF"/>
                </a:solidFill>
                <a:latin typeface="Courier New"/>
                <a:ea typeface="Courier New"/>
                <a:cs typeface="Courier New"/>
                <a:sym typeface="Courier New"/>
              </a:rPr>
              <a:t>min</a:t>
            </a:r>
            <a:r>
              <a:rPr lang="es-AR" sz="3000" b="1" i="0" u="none" strike="noStrike" cap="none" dirty="0" smtClean="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pequeño</a:t>
            </a:r>
            <a:r>
              <a:rPr lang="es-AR"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ourier New"/>
              <a:buNone/>
            </a:pPr>
            <a:endParaRPr lang="es-AR" sz="3000" b="1" dirty="0" smtClean="0">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a:t>
            </a:r>
            <a:endParaRPr lang="es-AR" sz="3000" b="1" i="0" u="none" strike="noStrike" cap="none" dirty="0">
              <a:solidFill>
                <a:schemeClr val="lt1"/>
              </a:solidFill>
              <a:latin typeface="Courier New"/>
              <a:ea typeface="Courier New"/>
              <a:cs typeface="Courier New"/>
              <a:sym typeface="Courier New"/>
            </a:endParaRPr>
          </a:p>
        </p:txBody>
      </p:sp>
      <p:sp>
        <p:nvSpPr>
          <p:cNvPr id="248" name="Shape 248"/>
          <p:cNvSpPr txBox="1"/>
          <p:nvPr/>
        </p:nvSpPr>
        <p:spPr>
          <a:xfrm>
            <a:off x="2032000" y="1714500"/>
            <a:ext cx="9176351"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AR" sz="4900" u="none" strike="noStrike" cap="none" dirty="0" smtClean="0">
                <a:solidFill>
                  <a:srgbClr val="00FF00"/>
                </a:solidFill>
                <a:latin typeface="Arial" charset="0"/>
                <a:ea typeface="Arial" charset="0"/>
                <a:cs typeface="Arial" charset="0"/>
                <a:sym typeface="Cabin"/>
              </a:rPr>
              <a:t>grande</a:t>
            </a:r>
            <a:r>
              <a:rPr lang="es-AR" sz="4900" u="none" strike="noStrike" cap="none" dirty="0" smtClean="0">
                <a:solidFill>
                  <a:schemeClr val="lt1"/>
                </a:solidFill>
                <a:latin typeface="Arial" charset="0"/>
                <a:ea typeface="Arial" charset="0"/>
                <a:cs typeface="Arial" charset="0"/>
                <a:sym typeface="Cabin"/>
              </a:rPr>
              <a:t> =  </a:t>
            </a:r>
            <a:r>
              <a:rPr lang="es-AR" sz="4900" u="none" strike="noStrike" cap="none" dirty="0" smtClean="0">
                <a:solidFill>
                  <a:srgbClr val="FF00FF"/>
                </a:solidFill>
                <a:latin typeface="Arial" charset="0"/>
                <a:ea typeface="Arial" charset="0"/>
                <a:cs typeface="Arial" charset="0"/>
                <a:sym typeface="Cabin"/>
              </a:rPr>
              <a:t>max</a:t>
            </a:r>
            <a:r>
              <a:rPr lang="es-AR" sz="4900" u="none" strike="noStrike" cap="none" dirty="0" smtClean="0">
                <a:solidFill>
                  <a:srgbClr val="FF40FF"/>
                </a:solidFill>
                <a:latin typeface="Arial" charset="0"/>
                <a:ea typeface="Arial" charset="0"/>
                <a:cs typeface="Arial" charset="0"/>
                <a:sym typeface="Cabin"/>
              </a:rPr>
              <a:t>(</a:t>
            </a:r>
            <a:r>
              <a:rPr lang="es-AR" sz="4900" u="none" strike="noStrike" cap="none" dirty="0" smtClean="0">
                <a:solidFill>
                  <a:schemeClr val="lt1"/>
                </a:solidFill>
                <a:latin typeface="Arial" charset="0"/>
                <a:ea typeface="Arial" charset="0"/>
                <a:cs typeface="Arial" charset="0"/>
                <a:sym typeface="Cabin"/>
              </a:rPr>
              <a:t>'Hola mundo'</a:t>
            </a:r>
            <a:r>
              <a:rPr lang="es-AR" sz="4900" u="none" strike="noStrike" cap="none" dirty="0" smtClean="0">
                <a:solidFill>
                  <a:srgbClr val="FF40FF"/>
                </a:solidFill>
                <a:latin typeface="Arial" charset="0"/>
                <a:ea typeface="Arial" charset="0"/>
                <a:cs typeface="Arial" charset="0"/>
                <a:sym typeface="Cabin"/>
              </a:rPr>
              <a:t>)</a:t>
            </a:r>
            <a:endParaRPr lang="es-AR" sz="4900" u="none" strike="noStrike" cap="none" dirty="0">
              <a:solidFill>
                <a:srgbClr val="FF40FF"/>
              </a:solidFill>
              <a:latin typeface="Arial" charset="0"/>
              <a:ea typeface="Arial" charset="0"/>
              <a:cs typeface="Arial" charset="0"/>
              <a:sym typeface="Cabin"/>
            </a:endParaRP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Argumento</a:t>
            </a:r>
            <a:endParaRPr lang="es-AR" sz="3600" u="none" strike="noStrike" cap="none" dirty="0">
              <a:solidFill>
                <a:schemeClr val="lt1"/>
              </a:solidFill>
              <a:latin typeface="Arial" charset="0"/>
              <a:ea typeface="Arial" charset="0"/>
              <a:cs typeface="Arial" charset="0"/>
              <a:sym typeface="Cabin"/>
            </a:endParaRP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'w'</a:t>
            </a:r>
          </a:p>
        </p:txBody>
      </p:sp>
      <p:cxnSp>
        <p:nvCxnSpPr>
          <p:cNvPr id="252" name="Shape 252"/>
          <p:cNvCxnSpPr/>
          <p:nvPr/>
        </p:nvCxnSpPr>
        <p:spPr>
          <a:xfrm>
            <a:off x="4387850" y="3927475"/>
            <a:ext cx="1214437" cy="709612"/>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751511" y="4406900"/>
            <a:ext cx="206778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400" u="none" strike="noStrike" cap="none" dirty="0" smtClean="0">
                <a:solidFill>
                  <a:srgbClr val="FFFF00"/>
                </a:solidFill>
                <a:latin typeface="Arial" charset="0"/>
                <a:ea typeface="Arial" charset="0"/>
                <a:cs typeface="Arial" charset="0"/>
                <a:sym typeface="Cabin"/>
              </a:rPr>
              <a:t>Resultado</a:t>
            </a:r>
            <a:endParaRPr lang="es-AR" sz="3400" u="none" strike="noStrike" cap="none" dirty="0">
              <a:solidFill>
                <a:srgbClr val="FFFF00"/>
              </a:solidFill>
              <a:latin typeface="Arial" charset="0"/>
              <a:ea typeface="Arial" charset="0"/>
              <a:cs typeface="Arial" charset="0"/>
              <a:sym typeface="Cabin"/>
            </a:endParaRP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400" u="none" strike="noStrike" cap="none" dirty="0" smtClean="0">
                <a:solidFill>
                  <a:srgbClr val="00FF00"/>
                </a:solidFill>
                <a:latin typeface="Arial" charset="0"/>
                <a:ea typeface="Arial" charset="0"/>
                <a:cs typeface="Arial" charset="0"/>
                <a:sym typeface="Cabin"/>
              </a:rPr>
              <a:t>Asignación</a:t>
            </a:r>
            <a:endParaRPr lang="es-AR" sz="3400" u="none" strike="noStrike" cap="none" dirty="0">
              <a:solidFill>
                <a:srgbClr val="00FF00"/>
              </a:solidFill>
              <a:latin typeface="Arial" charset="0"/>
              <a:ea typeface="Arial" charset="0"/>
              <a:cs typeface="Arial" charset="0"/>
              <a:sym typeface="Cabin"/>
            </a:endParaRP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
        <p:nvSpPr>
          <p:cNvPr id="12" name="11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13" name="12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Función Max</a:t>
            </a:r>
            <a:endParaRPr lang="es-AR" sz="7600" u="none" strike="noStrike" cap="none" dirty="0">
              <a:solidFill>
                <a:srgbClr val="FFFF00"/>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smtClean="0">
                <a:solidFill>
                  <a:srgbClr val="00FF00"/>
                </a:solidFill>
                <a:latin typeface="Courier New"/>
                <a:ea typeface="Courier New"/>
                <a:cs typeface="Courier New"/>
                <a:sym typeface="Courier New"/>
              </a:rPr>
              <a:t>grande </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00FF"/>
                </a:solidFill>
                <a:latin typeface="Courier New"/>
                <a:ea typeface="Courier New"/>
                <a:cs typeface="Courier New"/>
                <a:sym typeface="Courier New"/>
              </a:rPr>
              <a:t>max</a:t>
            </a:r>
            <a:r>
              <a:rPr lang="es-AR" sz="3000" b="1" i="0" u="none" strike="noStrike" cap="none" dirty="0" smtClean="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grande</a:t>
            </a:r>
            <a:r>
              <a:rPr lang="es-AR"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w</a:t>
            </a:r>
            <a:endParaRPr lang="es-AR" sz="3000" b="1" i="0" u="none" strike="noStrike" cap="none" dirty="0">
              <a:solidFill>
                <a:schemeClr val="lt1"/>
              </a:solidFill>
              <a:latin typeface="Courier New"/>
              <a:ea typeface="Courier New"/>
              <a:cs typeface="Courier New"/>
              <a:sym typeface="Courier New"/>
            </a:endParaRPr>
          </a:p>
        </p:txBody>
      </p:sp>
      <p:sp>
        <p:nvSpPr>
          <p:cNvPr id="263" name="Shape 263"/>
          <p:cNvSpPr txBox="1"/>
          <p:nvPr/>
        </p:nvSpPr>
        <p:spPr>
          <a:xfrm>
            <a:off x="6845300" y="4468805"/>
            <a:ext cx="2819400"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Función max()</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s-AR" sz="3600" dirty="0" smtClean="0">
                <a:solidFill>
                  <a:srgbClr val="FF7F00"/>
                </a:solidFill>
              </a:rPr>
              <a:t>'</a:t>
            </a:r>
            <a:r>
              <a:rPr lang="es-AR" sz="3600" u="none" strike="noStrike" cap="none" dirty="0" smtClean="0">
                <a:solidFill>
                  <a:srgbClr val="FF7F00"/>
                </a:solidFill>
                <a:latin typeface="Arial" charset="0"/>
                <a:ea typeface="Arial" charset="0"/>
                <a:cs typeface="Arial" charset="0"/>
                <a:sym typeface="Cabin"/>
              </a:rPr>
              <a:t>Hola mundo</a:t>
            </a:r>
            <a:r>
              <a:rPr lang="es-AR" sz="3600" dirty="0" smtClean="0">
                <a:solidFill>
                  <a:srgbClr val="FF7F00"/>
                </a:solidFill>
              </a:rPr>
              <a:t>'</a:t>
            </a:r>
            <a:r>
              <a:rPr lang="es-AR" sz="3600" u="none" strike="noStrike" cap="none" dirty="0" smtClean="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smtClean="0">
                <a:solidFill>
                  <a:srgbClr val="F3F3F3"/>
                </a:solidFill>
                <a:latin typeface="Arial" charset="0"/>
                <a:ea typeface="Arial" charset="0"/>
                <a:cs typeface="Arial" charset="0"/>
                <a:sym typeface="Cabin"/>
              </a:rPr>
              <a:t>(una cadena)</a:t>
            </a:r>
            <a:endParaRPr lang="es-AR" sz="3600" u="none" strike="noStrike" cap="none" dirty="0">
              <a:solidFill>
                <a:srgbClr val="F3F3F3"/>
              </a:solidFill>
              <a:latin typeface="Arial" charset="0"/>
              <a:ea typeface="Arial" charset="0"/>
              <a:cs typeface="Arial" charset="0"/>
              <a:sym typeface="Cabin"/>
            </a:endParaRPr>
          </a:p>
        </p:txBody>
      </p:sp>
      <p:sp>
        <p:nvSpPr>
          <p:cNvPr id="266" name="Shape 266"/>
          <p:cNvSpPr txBox="1"/>
          <p:nvPr/>
        </p:nvSpPr>
        <p:spPr>
          <a:xfrm>
            <a:off x="11642725" y="5300655"/>
            <a:ext cx="358278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s-AR" sz="3600" dirty="0" smtClean="0">
                <a:solidFill>
                  <a:srgbClr val="00FF00"/>
                </a:solidFill>
              </a:rPr>
              <a:t>'</a:t>
            </a:r>
            <a:r>
              <a:rPr lang="es-AR" sz="3600" u="none" strike="noStrike" cap="none" dirty="0" smtClean="0">
                <a:solidFill>
                  <a:srgbClr val="00FF00"/>
                </a:solidFill>
                <a:latin typeface="Arial" charset="0"/>
                <a:ea typeface="Arial" charset="0"/>
                <a:cs typeface="Arial" charset="0"/>
                <a:sym typeface="Cabin"/>
              </a:rPr>
              <a:t>w</a:t>
            </a:r>
            <a:r>
              <a:rPr lang="es-AR" sz="3600" dirty="0" smtClean="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smtClean="0">
                <a:solidFill>
                  <a:srgbClr val="FFFFFF"/>
                </a:solidFill>
                <a:latin typeface="Arial" charset="0"/>
                <a:ea typeface="Arial" charset="0"/>
                <a:cs typeface="Arial" charset="0"/>
                <a:sym typeface="Cabin"/>
              </a:rPr>
              <a:t>(una cadena)</a:t>
            </a:r>
            <a:endParaRPr lang="es-AR" sz="3600" u="none" strike="noStrike" cap="none" dirty="0">
              <a:solidFill>
                <a:srgbClr val="FFFFFF"/>
              </a:solidFill>
              <a:latin typeface="Arial" charset="0"/>
              <a:ea typeface="Arial" charset="0"/>
              <a:cs typeface="Arial" charset="0"/>
              <a:sym typeface="Cabin"/>
            </a:endParaRPr>
          </a:p>
        </p:txBody>
      </p:sp>
      <p:cxnSp>
        <p:nvCxnSpPr>
          <p:cNvPr id="267" name="Shape 267"/>
          <p:cNvCxnSpPr/>
          <p:nvPr/>
        </p:nvCxnSpPr>
        <p:spPr>
          <a:xfrm flipH="1">
            <a:off x="9680574" y="58721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20"/>
            <a:ext cx="4940400" cy="263515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Una </a:t>
            </a:r>
            <a:r>
              <a:rPr lang="es-AR" sz="3600" u="none" strike="noStrike" cap="none" dirty="0" smtClean="0">
                <a:solidFill>
                  <a:srgbClr val="FF00FF"/>
                </a:solidFill>
                <a:latin typeface="Arial" charset="0"/>
                <a:ea typeface="Arial" charset="0"/>
                <a:cs typeface="Arial" charset="0"/>
                <a:sym typeface="Cabin"/>
              </a:rPr>
              <a:t>función</a:t>
            </a:r>
            <a:r>
              <a:rPr lang="es-AR" sz="3600" u="none" strike="noStrike" cap="none" dirty="0" smtClean="0">
                <a:solidFill>
                  <a:schemeClr val="lt1"/>
                </a:solidFill>
                <a:latin typeface="Arial" charset="0"/>
                <a:ea typeface="Arial" charset="0"/>
                <a:cs typeface="Arial" charset="0"/>
                <a:sym typeface="Cabin"/>
              </a:rPr>
              <a:t> es </a:t>
            </a:r>
            <a:r>
              <a:rPr lang="es-AR" sz="3600" u="none" strike="noStrike" cap="none" dirty="0" smtClean="0">
                <a:solidFill>
                  <a:srgbClr val="FF00FF"/>
                </a:solidFill>
                <a:latin typeface="Arial" charset="0"/>
                <a:ea typeface="Arial" charset="0"/>
                <a:cs typeface="Arial" charset="0"/>
                <a:sym typeface="Cabin"/>
              </a:rPr>
              <a:t>un código almacenado</a:t>
            </a:r>
            <a:r>
              <a:rPr lang="es-AR" sz="3600" u="none" strike="noStrike" cap="none" dirty="0" smtClean="0">
                <a:solidFill>
                  <a:schemeClr val="lt1"/>
                </a:solidFill>
                <a:latin typeface="Arial" charset="0"/>
                <a:ea typeface="Arial" charset="0"/>
                <a:cs typeface="Arial" charset="0"/>
                <a:sym typeface="Cabin"/>
              </a:rPr>
              <a:t> que nosotros utilizamos. Una función toma un </a:t>
            </a:r>
            <a:r>
              <a:rPr lang="es-AR" sz="3600" u="none" strike="noStrike" cap="none" dirty="0" smtClean="0">
                <a:solidFill>
                  <a:srgbClr val="FF7F00"/>
                </a:solidFill>
                <a:latin typeface="Arial" charset="0"/>
                <a:ea typeface="Arial" charset="0"/>
                <a:cs typeface="Arial" charset="0"/>
                <a:sym typeface="Cabin"/>
              </a:rPr>
              <a:t>input </a:t>
            </a:r>
            <a:r>
              <a:rPr lang="es-AR" sz="3600" u="none" strike="noStrike" cap="none" dirty="0" smtClean="0">
                <a:solidFill>
                  <a:schemeClr val="lt1"/>
                </a:solidFill>
                <a:latin typeface="Arial" charset="0"/>
                <a:ea typeface="Arial" charset="0"/>
                <a:cs typeface="Arial" charset="0"/>
                <a:sym typeface="Cabin"/>
              </a:rPr>
              <a:t>y arroja un </a:t>
            </a:r>
            <a:r>
              <a:rPr lang="es-AR" sz="3600" dirty="0" smtClean="0">
                <a:solidFill>
                  <a:srgbClr val="00FF00"/>
                </a:solidFill>
                <a:latin typeface="Arial" charset="0"/>
                <a:ea typeface="Arial" charset="0"/>
                <a:cs typeface="Arial" charset="0"/>
                <a:sym typeface="Cabin"/>
              </a:rPr>
              <a:t>resultado</a:t>
            </a:r>
            <a:r>
              <a:rPr lang="es-AR" sz="3600" u="none" strike="noStrike" cap="none" dirty="0" smtClean="0">
                <a:solidFill>
                  <a:schemeClr val="lt1"/>
                </a:solidFill>
                <a:latin typeface="Arial" charset="0"/>
                <a:ea typeface="Arial" charset="0"/>
                <a:cs typeface="Arial" charset="0"/>
                <a:sym typeface="Cabin"/>
              </a:rPr>
              <a:t>.</a:t>
            </a:r>
            <a:endParaRPr lang="es-AR"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6045199" y="7618405"/>
            <a:ext cx="4521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Guido escribió este código</a:t>
            </a:r>
            <a:endParaRPr lang="es-AR" sz="3600" u="none" strike="noStrike" cap="none" dirty="0">
              <a:solidFill>
                <a:schemeClr val="lt1"/>
              </a:solidFill>
              <a:latin typeface="Arial" charset="0"/>
              <a:ea typeface="Arial" charset="0"/>
              <a:cs typeface="Arial" charset="0"/>
              <a:sym typeface="Cabin"/>
            </a:endParaRPr>
          </a:p>
        </p:txBody>
      </p:sp>
      <p:sp>
        <p:nvSpPr>
          <p:cNvPr id="11" name="10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12" name="11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AR" sz="7600" dirty="0">
                <a:solidFill>
                  <a:srgbClr val="FFFF00"/>
                </a:solidFill>
                <a:latin typeface="Arial" charset="0"/>
                <a:ea typeface="Arial" charset="0"/>
                <a:cs typeface="Arial" charset="0"/>
                <a:sym typeface="Cabin"/>
              </a:rPr>
              <a:t>Función Max</a:t>
            </a:r>
            <a:endParaRPr lang="en-US" sz="7600" u="none" strike="noStrike" cap="none" dirty="0">
              <a:solidFill>
                <a:srgbClr val="FFFF00"/>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smtClean="0">
                <a:solidFill>
                  <a:srgbClr val="00FF00"/>
                </a:solidFill>
                <a:latin typeface="Courier New"/>
                <a:ea typeface="Courier New"/>
                <a:cs typeface="Courier New"/>
                <a:sym typeface="Courier New"/>
              </a:rPr>
              <a:t>grande</a:t>
            </a:r>
            <a:r>
              <a:rPr lang="en-US" sz="3000" b="1" i="0" u="none" strike="noStrike" cap="none" dirty="0" smtClean="0">
                <a:solidFill>
                  <a:srgbClr val="00FF00"/>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max</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'Hola mundo')</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rgbClr val="00FF00"/>
                </a:solidFill>
                <a:latin typeface="Courier New"/>
                <a:ea typeface="Courier New"/>
                <a:cs typeface="Courier New"/>
                <a:sym typeface="Courier New"/>
              </a:rPr>
              <a:t>grande</a:t>
            </a:r>
            <a:r>
              <a:rPr lang="en-US" sz="3000" b="1" i="0" u="none" strike="noStrike" cap="none" dirty="0" smtClean="0">
                <a:solidFill>
                  <a:schemeClr val="bg1"/>
                </a:solidFill>
                <a:latin typeface="Courier New"/>
                <a:ea typeface="Courier New"/>
                <a:cs typeface="Courier New"/>
                <a:sym typeface="Courier New"/>
              </a:rPr>
              <a:t>)</a:t>
            </a:r>
            <a:endParaRPr lang="en-US" sz="3000" b="1" i="0" u="none" strike="noStrike" cap="none"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w</a:t>
            </a:r>
            <a:endParaRPr lang="en-US" sz="3000" b="1" i="0" u="none" strike="noStrike" cap="none" dirty="0">
              <a:solidFill>
                <a:schemeClr val="lt1"/>
              </a:solidFill>
              <a:latin typeface="Courier New"/>
              <a:ea typeface="Courier New"/>
              <a:cs typeface="Courier New"/>
              <a:sym typeface="Courier New"/>
            </a:endParaRPr>
          </a:p>
        </p:txBody>
      </p:sp>
      <p:sp>
        <p:nvSpPr>
          <p:cNvPr id="263" name="Shape 263"/>
          <p:cNvSpPr txBox="1"/>
          <p:nvPr/>
        </p:nvSpPr>
        <p:spPr>
          <a:xfrm>
            <a:off x="6845299" y="4468805"/>
            <a:ext cx="3178351"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rgbClr val="FFFF00"/>
              </a:buClr>
              <a:buSzPct val="25000"/>
            </a:pPr>
            <a:r>
              <a:rPr lang="en-US" sz="2400" b="1" dirty="0">
                <a:solidFill>
                  <a:srgbClr val="FFFF00"/>
                </a:solidFill>
                <a:latin typeface="Courier New"/>
                <a:ea typeface="Courier New"/>
                <a:cs typeface="Courier New"/>
                <a:sym typeface="Courier New"/>
              </a:rPr>
              <a:t> def</a:t>
            </a:r>
            <a:r>
              <a:rPr lang="en-US" sz="2400" b="1" dirty="0">
                <a:solidFill>
                  <a:schemeClr val="lt1"/>
                </a:solidFill>
                <a:latin typeface="Courier New"/>
                <a:ea typeface="Courier New"/>
                <a:cs typeface="Courier New"/>
                <a:sym typeface="Courier New"/>
              </a:rPr>
              <a:t> max(</a:t>
            </a:r>
            <a:r>
              <a:rPr lang="en-US" sz="2400" b="1" dirty="0">
                <a:solidFill>
                  <a:srgbClr val="00FFFF"/>
                </a:solidFill>
                <a:latin typeface="Courier New"/>
                <a:ea typeface="Courier New"/>
                <a:cs typeface="Courier New"/>
                <a:sym typeface="Courier New"/>
              </a:rPr>
              <a:t>inp</a:t>
            </a:r>
            <a:r>
              <a:rPr lang="en-US" sz="2400" b="1" dirty="0">
                <a:solidFill>
                  <a:schemeClr val="lt1"/>
                </a:solidFill>
                <a:latin typeface="Courier New"/>
                <a:ea typeface="Courier New"/>
                <a:cs typeface="Courier New"/>
                <a:sym typeface="Courier New"/>
              </a:rPr>
              <a:t>):</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a:t>
            </a:r>
            <a:r>
              <a:rPr lang="en-US" sz="2400" b="1" dirty="0">
                <a:solidFill>
                  <a:srgbClr val="FFFF00"/>
                </a:solidFill>
                <a:latin typeface="Courier New"/>
                <a:ea typeface="Courier New"/>
                <a:cs typeface="Courier New"/>
                <a:sym typeface="Courier New"/>
              </a:rPr>
              <a:t>for</a:t>
            </a:r>
            <a:r>
              <a:rPr lang="en-US" sz="2400" b="1" dirty="0">
                <a:solidFill>
                  <a:schemeClr val="lt1"/>
                </a:solidFill>
                <a:latin typeface="Courier New"/>
                <a:ea typeface="Courier New"/>
                <a:cs typeface="Courier New"/>
                <a:sym typeface="Courier New"/>
              </a:rPr>
              <a:t> x </a:t>
            </a:r>
            <a:r>
              <a:rPr lang="en-US" sz="2400" b="1" dirty="0">
                <a:solidFill>
                  <a:srgbClr val="FFFF00"/>
                </a:solidFill>
                <a:latin typeface="Courier New"/>
                <a:ea typeface="Courier New"/>
                <a:cs typeface="Courier New"/>
                <a:sym typeface="Courier New"/>
              </a:rPr>
              <a:t>in</a:t>
            </a:r>
            <a:r>
              <a:rPr lang="en-US" sz="2400" b="1" dirty="0">
                <a:solidFill>
                  <a:schemeClr val="lt1"/>
                </a:solidFill>
                <a:latin typeface="Courier New"/>
                <a:ea typeface="Courier New"/>
                <a:cs typeface="Courier New"/>
                <a:sym typeface="Courier New"/>
              </a:rPr>
              <a:t> </a:t>
            </a:r>
            <a:r>
              <a:rPr lang="en-US" sz="2400" b="1" dirty="0">
                <a:solidFill>
                  <a:srgbClr val="00FFFF"/>
                </a:solidFill>
                <a:latin typeface="Courier New"/>
                <a:ea typeface="Courier New"/>
                <a:cs typeface="Courier New"/>
                <a:sym typeface="Courier New"/>
              </a:rPr>
              <a:t>inp</a:t>
            </a:r>
            <a:r>
              <a:rPr lang="en-US" sz="2400" b="1"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lvl="0" algn="ctr">
              <a:buClr>
                <a:srgbClr val="FF7F00"/>
              </a:buClr>
              <a:buSzPct val="25000"/>
            </a:pPr>
            <a:r>
              <a:rPr lang="es-AR" sz="3600" dirty="0">
                <a:solidFill>
                  <a:srgbClr val="FF7F00"/>
                </a:solidFill>
              </a:rPr>
              <a:t>'</a:t>
            </a:r>
            <a:r>
              <a:rPr lang="es-AR" sz="3600"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dirty="0">
                <a:solidFill>
                  <a:srgbClr val="FF7F00"/>
                </a:solidFill>
                <a:latin typeface="Arial" charset="0"/>
                <a:ea typeface="Arial" charset="0"/>
                <a:cs typeface="Arial" charset="0"/>
                <a:sym typeface="Cabin"/>
              </a:rPr>
              <a:t> </a:t>
            </a:r>
          </a:p>
          <a:p>
            <a:pPr lvl="0" algn="ctr">
              <a:buClr>
                <a:srgbClr val="FF7F00"/>
              </a:buClr>
              <a:buSzPct val="25000"/>
            </a:pPr>
            <a:r>
              <a:rPr lang="es-AR" sz="3600" dirty="0">
                <a:solidFill>
                  <a:srgbClr val="F3F3F3"/>
                </a:solidFill>
                <a:latin typeface="Arial" charset="0"/>
                <a:ea typeface="Arial" charset="0"/>
                <a:cs typeface="Arial" charset="0"/>
                <a:sym typeface="Cabin"/>
              </a:rPr>
              <a:t>(una cadena</a:t>
            </a:r>
            <a:r>
              <a:rPr lang="en-US" sz="3600" u="none" strike="noStrike" cap="none" dirty="0" smtClean="0">
                <a:solidFill>
                  <a:srgbClr val="F3F3F3"/>
                </a:solidFill>
                <a:latin typeface="Arial" charset="0"/>
                <a:ea typeface="Arial" charset="0"/>
                <a:cs typeface="Arial" charset="0"/>
                <a:sym typeface="Cabin"/>
              </a:rPr>
              <a:t>)</a:t>
            </a:r>
            <a:endParaRPr lang="en-US" sz="3600" u="none" strike="noStrike" cap="none" dirty="0">
              <a:solidFill>
                <a:srgbClr val="F3F3F3"/>
              </a:solidFill>
              <a:latin typeface="Arial" charset="0"/>
              <a:ea typeface="Arial" charset="0"/>
              <a:cs typeface="Arial" charset="0"/>
              <a:sym typeface="Cabin"/>
            </a:endParaRPr>
          </a:p>
        </p:txBody>
      </p:sp>
      <p:sp>
        <p:nvSpPr>
          <p:cNvPr id="266" name="Shape 266"/>
          <p:cNvSpPr txBox="1"/>
          <p:nvPr/>
        </p:nvSpPr>
        <p:spPr>
          <a:xfrm>
            <a:off x="11642725" y="5300655"/>
            <a:ext cx="338391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smtClean="0">
                <a:solidFill>
                  <a:srgbClr val="FFFFFF"/>
                </a:solidFill>
                <a:latin typeface="Arial" charset="0"/>
                <a:ea typeface="Arial" charset="0"/>
                <a:cs typeface="Arial" charset="0"/>
                <a:sym typeface="Cabin"/>
              </a:rPr>
              <a:t>(</a:t>
            </a:r>
            <a:r>
              <a:rPr lang="es-AR" sz="3600" u="none" strike="noStrike" cap="none" dirty="0" smtClean="0">
                <a:solidFill>
                  <a:srgbClr val="FFFFFF"/>
                </a:solidFill>
                <a:latin typeface="Arial" charset="0"/>
                <a:ea typeface="Arial" charset="0"/>
                <a:cs typeface="Arial" charset="0"/>
                <a:sym typeface="Cabin"/>
              </a:rPr>
              <a:t>una cadena)</a:t>
            </a:r>
            <a:endParaRPr lang="es-AR" sz="3600" u="none" strike="noStrike" cap="none" dirty="0">
              <a:solidFill>
                <a:srgbClr val="FFFFFF"/>
              </a:solidFill>
              <a:latin typeface="Arial" charset="0"/>
              <a:ea typeface="Arial" charset="0"/>
              <a:cs typeface="Arial" charset="0"/>
              <a:sym typeface="Cabin"/>
            </a:endParaRPr>
          </a:p>
        </p:txBody>
      </p:sp>
      <p:cxnSp>
        <p:nvCxnSpPr>
          <p:cNvPr id="267" name="Shape 267"/>
          <p:cNvCxnSpPr/>
          <p:nvPr/>
        </p:nvCxnSpPr>
        <p:spPr>
          <a:xfrm flipH="1">
            <a:off x="10173870" y="5872155"/>
            <a:ext cx="998954" cy="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18"/>
            <a:ext cx="4940400" cy="2635150"/>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Una </a:t>
            </a:r>
            <a:r>
              <a:rPr lang="es-AR" sz="3600" dirty="0">
                <a:solidFill>
                  <a:srgbClr val="FF00FF"/>
                </a:solidFill>
                <a:latin typeface="Arial" charset="0"/>
                <a:ea typeface="Arial" charset="0"/>
                <a:cs typeface="Arial" charset="0"/>
                <a:sym typeface="Cabin"/>
              </a:rPr>
              <a:t>función</a:t>
            </a:r>
            <a:r>
              <a:rPr lang="es-AR" sz="3600" dirty="0">
                <a:solidFill>
                  <a:schemeClr val="lt1"/>
                </a:solidFill>
                <a:latin typeface="Arial" charset="0"/>
                <a:ea typeface="Arial" charset="0"/>
                <a:cs typeface="Arial" charset="0"/>
                <a:sym typeface="Cabin"/>
              </a:rPr>
              <a:t> es </a:t>
            </a:r>
            <a:r>
              <a:rPr lang="es-AR" sz="3600" dirty="0">
                <a:solidFill>
                  <a:srgbClr val="FF00FF"/>
                </a:solidFill>
                <a:latin typeface="Arial" charset="0"/>
                <a:ea typeface="Arial" charset="0"/>
                <a:cs typeface="Arial" charset="0"/>
                <a:sym typeface="Cabin"/>
              </a:rPr>
              <a:t>un código almacenado</a:t>
            </a:r>
            <a:r>
              <a:rPr lang="es-AR" sz="3600" dirty="0">
                <a:solidFill>
                  <a:schemeClr val="lt1"/>
                </a:solidFill>
                <a:latin typeface="Arial" charset="0"/>
                <a:ea typeface="Arial" charset="0"/>
                <a:cs typeface="Arial" charset="0"/>
                <a:sym typeface="Cabin"/>
              </a:rPr>
              <a:t> que nosotros utilizamos. Una función toma un </a:t>
            </a:r>
            <a:r>
              <a:rPr lang="es-AR" sz="3600" dirty="0" smtClean="0">
                <a:solidFill>
                  <a:srgbClr val="FF7F00"/>
                </a:solidFill>
                <a:latin typeface="Arial" charset="0"/>
                <a:ea typeface="Arial" charset="0"/>
                <a:cs typeface="Arial" charset="0"/>
                <a:sym typeface="Cabin"/>
              </a:rPr>
              <a:t>input </a:t>
            </a:r>
            <a:r>
              <a:rPr lang="es-AR" sz="3600" dirty="0" smtClean="0">
                <a:solidFill>
                  <a:schemeClr val="lt1"/>
                </a:solidFill>
                <a:latin typeface="Arial" charset="0"/>
                <a:ea typeface="Arial" charset="0"/>
                <a:cs typeface="Arial" charset="0"/>
                <a:sym typeface="Cabin"/>
              </a:rPr>
              <a:t>y </a:t>
            </a:r>
            <a:r>
              <a:rPr lang="es-AR" sz="3600" dirty="0">
                <a:solidFill>
                  <a:schemeClr val="lt1"/>
                </a:solidFill>
                <a:latin typeface="Arial" charset="0"/>
                <a:ea typeface="Arial" charset="0"/>
                <a:cs typeface="Arial" charset="0"/>
                <a:sym typeface="Cabin"/>
              </a:rPr>
              <a:t>arroja un </a:t>
            </a:r>
            <a:r>
              <a:rPr lang="es-AR" sz="3600" dirty="0">
                <a:solidFill>
                  <a:srgbClr val="00FF00"/>
                </a:solidFill>
                <a:latin typeface="Arial" charset="0"/>
                <a:ea typeface="Arial" charset="0"/>
                <a:cs typeface="Arial" charset="0"/>
                <a:sym typeface="Cabin"/>
              </a:rPr>
              <a:t>resultado</a:t>
            </a:r>
            <a:r>
              <a:rPr lang="en-US" sz="3600" u="none" strike="noStrike" cap="none" dirty="0" smtClean="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5953125" y="7618405"/>
            <a:ext cx="4521200" cy="622299"/>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Guido escribió este código</a:t>
            </a:r>
          </a:p>
        </p:txBody>
      </p:sp>
      <p:sp>
        <p:nvSpPr>
          <p:cNvPr id="11" name="10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12" name="11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extLst>
      <p:ext uri="{BB962C8B-B14F-4D97-AF65-F5344CB8AC3E}">
        <p14:creationId xmlns:p14="http://schemas.microsoft.com/office/powerpoint/2010/main" val="290090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FF00FF"/>
              </a:buClr>
              <a:buSzPct val="25000"/>
              <a:buFont typeface="Cabin"/>
              <a:buNone/>
            </a:pPr>
            <a:r>
              <a:rPr lang="es-AR" sz="7000" u="none" strike="noStrike" cap="none" dirty="0" smtClean="0">
                <a:solidFill>
                  <a:srgbClr val="FFFF00"/>
                </a:solidFill>
                <a:latin typeface="Arial" charset="0"/>
                <a:ea typeface="Arial" charset="0"/>
                <a:cs typeface="Arial" charset="0"/>
                <a:sym typeface="Cabin"/>
              </a:rPr>
              <a:t>Conversiones</a:t>
            </a:r>
            <a:r>
              <a:rPr lang="es-AR" sz="7600" u="none" strike="noStrike" cap="none" dirty="0" smtClean="0">
                <a:solidFill>
                  <a:srgbClr val="FFFF00"/>
                </a:solidFill>
                <a:latin typeface="Arial" charset="0"/>
                <a:ea typeface="Arial" charset="0"/>
                <a:cs typeface="Arial" charset="0"/>
                <a:sym typeface="Cabin"/>
              </a:rPr>
              <a:t> de </a:t>
            </a:r>
            <a:r>
              <a:rPr lang="es-AR" sz="7600" u="none" strike="noStrike" cap="none" dirty="0" err="1" smtClean="0">
                <a:solidFill>
                  <a:srgbClr val="FFFF00"/>
                </a:solidFill>
                <a:latin typeface="Arial" charset="0"/>
                <a:ea typeface="Arial" charset="0"/>
                <a:cs typeface="Arial" charset="0"/>
                <a:sym typeface="Cabin"/>
              </a:rPr>
              <a:t>Type</a:t>
            </a:r>
            <a:r>
              <a:rPr lang="es-AR" sz="7600" u="none" strike="noStrike" cap="none" dirty="0" smtClean="0">
                <a:solidFill>
                  <a:srgbClr val="FFFF00"/>
                </a:solidFill>
                <a:latin typeface="Arial" charset="0"/>
                <a:ea typeface="Arial" charset="0"/>
                <a:cs typeface="Arial" charset="0"/>
                <a:sym typeface="Cabin"/>
              </a:rPr>
              <a:t> (Tipo)</a:t>
            </a:r>
            <a:endParaRPr lang="es-AR" sz="7600" u="none" strike="noStrike" cap="none" dirty="0">
              <a:solidFill>
                <a:srgbClr val="FFFF00"/>
              </a:solidFill>
              <a:latin typeface="Arial" charset="0"/>
              <a:ea typeface="Arial" charset="0"/>
              <a:cs typeface="Arial" charset="0"/>
              <a:sym typeface="Cabin"/>
            </a:endParaRPr>
          </a:p>
        </p:txBody>
      </p:sp>
      <p:sp>
        <p:nvSpPr>
          <p:cNvPr id="288" name="Shape 288"/>
          <p:cNvSpPr txBox="1">
            <a:spLocks noGrp="1"/>
          </p:cNvSpPr>
          <p:nvPr>
            <p:ph idx="1"/>
          </p:nvPr>
        </p:nvSpPr>
        <p:spPr>
          <a:xfrm>
            <a:off x="1155700" y="2139460"/>
            <a:ext cx="587375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Cuando coloca un número entero y un punto flotante en una expresión, el número entero </a:t>
            </a:r>
            <a:r>
              <a:rPr lang="es-AR" sz="3600" b="0" u="none" strike="noStrike" cap="none" dirty="0" smtClean="0">
                <a:solidFill>
                  <a:srgbClr val="FFFF00"/>
                </a:solidFill>
                <a:latin typeface="Arial" charset="0"/>
                <a:ea typeface="Arial" charset="0"/>
                <a:cs typeface="Arial" charset="0"/>
                <a:sym typeface="Cabin"/>
              </a:rPr>
              <a:t>implícitamente</a:t>
            </a:r>
            <a:r>
              <a:rPr lang="es-AR" sz="3600" b="0" u="none" strike="noStrike" cap="none" dirty="0" smtClean="0">
                <a:solidFill>
                  <a:schemeClr val="lt1"/>
                </a:solidFill>
                <a:latin typeface="Arial" charset="0"/>
                <a:ea typeface="Arial" charset="0"/>
                <a:cs typeface="Arial" charset="0"/>
                <a:sym typeface="Cabin"/>
              </a:rPr>
              <a:t> se convierte en decimal</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Puede controlar esto con las funciones incorporadas int() y float()</a:t>
            </a:r>
            <a:endParaRPr lang="es-AR" sz="3600" b="0" u="none" strike="noStrike" cap="none" dirty="0">
              <a:solidFill>
                <a:schemeClr val="lt1"/>
              </a:solidFill>
              <a:latin typeface="Arial" charset="0"/>
              <a:ea typeface="Arial" charset="0"/>
              <a:cs typeface="Arial" charset="0"/>
              <a:sym typeface="Cabin"/>
            </a:endParaRPr>
          </a:p>
        </p:txBody>
      </p:sp>
      <p:sp>
        <p:nvSpPr>
          <p:cNvPr id="289" name="Shape 289"/>
          <p:cNvSpPr txBox="1"/>
          <p:nvPr/>
        </p:nvSpPr>
        <p:spPr>
          <a:xfrm>
            <a:off x="7940325" y="2024533"/>
            <a:ext cx="7874399" cy="659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FF00"/>
                </a:solidFill>
                <a:latin typeface="Courier New"/>
                <a:ea typeface="Courier New"/>
                <a:cs typeface="Courier New"/>
                <a:sym typeface="Courier New"/>
              </a:rPr>
              <a:t>print</a:t>
            </a:r>
            <a:r>
              <a:rPr lang="es-AR" sz="2800" b="1" i="0" u="none" strike="noStrike" cap="none" dirty="0" smtClean="0">
                <a:solidFill>
                  <a:schemeClr val="lt1"/>
                </a:solidFill>
                <a:latin typeface="Courier New"/>
                <a:ea typeface="Courier New"/>
                <a:cs typeface="Courier New"/>
                <a:sym typeface="Courier New"/>
              </a:rPr>
              <a:t> </a:t>
            </a:r>
            <a:r>
              <a:rPr lang="es-AR" sz="2800" b="1" i="0" u="none" strike="noStrike" cap="none" dirty="0" smtClean="0">
                <a:solidFill>
                  <a:srgbClr val="FF00FF"/>
                </a:solidFill>
                <a:latin typeface="Courier New"/>
                <a:ea typeface="Courier New"/>
                <a:cs typeface="Courier New"/>
                <a:sym typeface="Courier New"/>
              </a:rPr>
              <a:t>float</a:t>
            </a:r>
            <a:r>
              <a:rPr lang="es-AR" sz="2800" b="1" i="0" u="none" strike="noStrike" cap="none" dirty="0" smtClean="0">
                <a:solidFill>
                  <a:schemeClr val="lt1"/>
                </a:solidFill>
                <a:latin typeface="Courier New"/>
                <a:ea typeface="Courier New"/>
                <a:cs typeface="Courier New"/>
                <a:sym typeface="Courier New"/>
              </a:rPr>
              <a:t>(99)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00FF"/>
                </a:solidFill>
                <a:latin typeface="Courier New"/>
                <a:ea typeface="Courier New"/>
                <a:cs typeface="Courier New"/>
                <a:sym typeface="Courier New"/>
              </a:rPr>
              <a:t>type</a:t>
            </a:r>
            <a:r>
              <a:rPr lang="es-AR" sz="2800" b="1" i="0" u="none" strike="noStrike" cap="none" dirty="0" smtClean="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f = </a:t>
            </a:r>
            <a:r>
              <a:rPr lang="es-AR" sz="2800" b="1" i="0" u="none" strike="noStrike" cap="none" dirty="0" smtClean="0">
                <a:solidFill>
                  <a:srgbClr val="FF00FF"/>
                </a:solidFill>
                <a:latin typeface="Courier New"/>
                <a:ea typeface="Courier New"/>
                <a:cs typeface="Courier New"/>
                <a:sym typeface="Courier New"/>
              </a:rPr>
              <a:t>float</a:t>
            </a:r>
            <a:r>
              <a:rPr lang="es-AR" sz="2800" b="1" i="0" u="none" strike="noStrike" cap="none" dirty="0" smtClean="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FF00"/>
                </a:solidFill>
                <a:latin typeface="Courier New"/>
                <a:ea typeface="Courier New"/>
                <a:cs typeface="Courier New"/>
                <a:sym typeface="Courier New"/>
              </a:rPr>
              <a:t>print</a:t>
            </a:r>
            <a:r>
              <a:rPr lang="es-AR" sz="2800" b="1" dirty="0" smtClean="0">
                <a:solidFill>
                  <a:schemeClr val="lt1"/>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00FF"/>
                </a:solidFill>
                <a:latin typeface="Courier New"/>
                <a:ea typeface="Courier New"/>
                <a:cs typeface="Courier New"/>
                <a:sym typeface="Courier New"/>
              </a:rPr>
              <a:t>type</a:t>
            </a:r>
            <a:r>
              <a:rPr lang="es-AR" sz="2800" b="1" i="0" u="none" strike="noStrike" cap="none" dirty="0" smtClean="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FF00"/>
                </a:solidFill>
                <a:latin typeface="Courier New"/>
                <a:ea typeface="Courier New"/>
                <a:cs typeface="Courier New"/>
                <a:sym typeface="Courier New"/>
              </a:rPr>
              <a:t>print</a:t>
            </a:r>
            <a:r>
              <a:rPr lang="es-AR" sz="2800" b="1" dirty="0" smtClean="0">
                <a:solidFill>
                  <a:schemeClr val="lt1"/>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1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2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a:t>
            </a:r>
            <a:r>
              <a:rPr lang="es-AR" sz="2800" b="1" i="0" u="none" strike="noStrike" cap="none" dirty="0" smtClean="0">
                <a:solidFill>
                  <a:srgbClr val="FF00FF"/>
                </a:solidFill>
                <a:latin typeface="Courier New"/>
                <a:ea typeface="Courier New"/>
                <a:cs typeface="Courier New"/>
                <a:sym typeface="Courier New"/>
              </a:rPr>
              <a:t>float</a:t>
            </a:r>
            <a:r>
              <a:rPr lang="es-AR" sz="2800" b="1" i="0" u="none" strike="noStrike" cap="none" dirty="0" smtClean="0">
                <a:solidFill>
                  <a:schemeClr val="lt1"/>
                </a:solidFill>
                <a:latin typeface="Courier New"/>
                <a:ea typeface="Courier New"/>
                <a:cs typeface="Courier New"/>
                <a:sym typeface="Courier New"/>
              </a:rPr>
              <a:t>(3) </a:t>
            </a:r>
            <a:r>
              <a:rPr lang="es-AR" sz="2800" b="1" i="0" u="none" strike="noStrike" cap="none" dirty="0" smtClean="0">
                <a:solidFill>
                  <a:srgbClr val="00FFFF"/>
                </a:solidFill>
                <a:latin typeface="Courier New"/>
                <a:ea typeface="Courier New"/>
                <a:cs typeface="Courier New"/>
                <a:sym typeface="Courier New"/>
              </a:rPr>
              <a:t>/</a:t>
            </a:r>
            <a:r>
              <a:rPr lang="es-AR" sz="2800" b="1" dirty="0" smtClean="0">
                <a:solidFill>
                  <a:schemeClr val="lt1"/>
                </a:solidFill>
                <a:latin typeface="Courier New"/>
                <a:ea typeface="Courier New"/>
                <a:cs typeface="Courier New"/>
                <a:sym typeface="Courier New"/>
              </a:rPr>
              <a:t> </a:t>
            </a:r>
            <a:r>
              <a:rPr lang="es-AR" sz="2800" b="1" i="0" u="none" strike="noStrike" cap="none" dirty="0" smtClean="0">
                <a:solidFill>
                  <a:schemeClr val="lt1"/>
                </a:solidFill>
                <a:latin typeface="Courier New"/>
                <a:ea typeface="Courier New"/>
                <a:cs typeface="Courier New"/>
                <a:sym typeface="Courier New"/>
              </a:rPr>
              <a:t>4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endParaRPr lang="es-AR" sz="2800" b="1" i="0" u="none" strike="noStrike" cap="none" dirty="0">
              <a:solidFill>
                <a:schemeClr val="lt1"/>
              </a:solidFill>
              <a:latin typeface="Courier New"/>
              <a:ea typeface="Courier New"/>
              <a:cs typeface="Courier New"/>
              <a:sym typeface="Courier New"/>
            </a:endParaRPr>
          </a:p>
        </p:txBody>
      </p:sp>
      <p:sp>
        <p:nvSpPr>
          <p:cNvPr id="5" name="4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6" name="5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810450" y="803563"/>
            <a:ext cx="6504750" cy="215394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Conversiones de Cadenas</a:t>
            </a:r>
            <a:endParaRPr lang="es-AR" sz="7600" u="none" strike="noStrike" cap="none" dirty="0">
              <a:solidFill>
                <a:srgbClr val="FFFF00"/>
              </a:solidFill>
              <a:latin typeface="Arial" charset="0"/>
              <a:ea typeface="Arial" charset="0"/>
              <a:cs typeface="Arial" charset="0"/>
              <a:sym typeface="Cabin"/>
            </a:endParaRPr>
          </a:p>
        </p:txBody>
      </p:sp>
      <p:sp>
        <p:nvSpPr>
          <p:cNvPr id="295" name="Shape 295"/>
          <p:cNvSpPr txBox="1">
            <a:spLocks noGrp="1"/>
          </p:cNvSpPr>
          <p:nvPr>
            <p:ph idx="1"/>
          </p:nvPr>
        </p:nvSpPr>
        <p:spPr>
          <a:xfrm>
            <a:off x="810450" y="2192615"/>
            <a:ext cx="6310572"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También puede usar </a:t>
            </a:r>
            <a:r>
              <a:rPr lang="es-AR" sz="3600" b="0" u="none" strike="noStrike" cap="none" dirty="0" smtClean="0">
                <a:solidFill>
                  <a:srgbClr val="FFFF00"/>
                </a:solidFill>
                <a:latin typeface="Arial" charset="0"/>
                <a:ea typeface="Arial" charset="0"/>
                <a:cs typeface="Arial" charset="0"/>
                <a:sym typeface="Cabin"/>
              </a:rPr>
              <a:t>int()</a:t>
            </a:r>
            <a:r>
              <a:rPr lang="es-AR" sz="3600" b="0" u="none" strike="noStrike" cap="none" dirty="0" smtClean="0">
                <a:solidFill>
                  <a:schemeClr val="lt1"/>
                </a:solidFill>
                <a:latin typeface="Arial" charset="0"/>
                <a:ea typeface="Arial" charset="0"/>
                <a:cs typeface="Arial" charset="0"/>
                <a:sym typeface="Cabin"/>
              </a:rPr>
              <a:t> y </a:t>
            </a:r>
            <a:r>
              <a:rPr lang="es-AR" sz="3600" b="0" u="none" strike="noStrike" cap="none" dirty="0" smtClean="0">
                <a:solidFill>
                  <a:srgbClr val="FFFF00"/>
                </a:solidFill>
                <a:latin typeface="Arial" charset="0"/>
                <a:ea typeface="Arial" charset="0"/>
                <a:cs typeface="Arial" charset="0"/>
                <a:sym typeface="Cabin"/>
              </a:rPr>
              <a:t>float()</a:t>
            </a:r>
            <a:r>
              <a:rPr lang="es-AR" sz="3600" b="0" u="none" strike="noStrike" cap="none" dirty="0" smtClean="0">
                <a:solidFill>
                  <a:schemeClr val="lt1"/>
                </a:solidFill>
                <a:latin typeface="Arial" charset="0"/>
                <a:ea typeface="Arial" charset="0"/>
                <a:cs typeface="Arial" charset="0"/>
                <a:sym typeface="Cabin"/>
              </a:rPr>
              <a:t> para convertir entre cadenas y valores enteros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Se mostrará </a:t>
            </a:r>
            <a:r>
              <a:rPr lang="es-AR" sz="3600" b="0" u="none" strike="noStrike" cap="none" dirty="0" smtClean="0">
                <a:solidFill>
                  <a:srgbClr val="E06666"/>
                </a:solidFill>
                <a:latin typeface="Arial" charset="0"/>
                <a:ea typeface="Arial" charset="0"/>
                <a:cs typeface="Arial" charset="0"/>
                <a:sym typeface="Cabin"/>
              </a:rPr>
              <a:t>error</a:t>
            </a:r>
            <a:r>
              <a:rPr lang="es-AR" sz="3600" b="0" u="none" strike="noStrike" cap="none" dirty="0" smtClean="0">
                <a:solidFill>
                  <a:schemeClr val="lt1"/>
                </a:solidFill>
                <a:latin typeface="Arial" charset="0"/>
                <a:ea typeface="Arial" charset="0"/>
                <a:cs typeface="Arial" charset="0"/>
                <a:sym typeface="Cabin"/>
              </a:rPr>
              <a:t> si la cadena no contiene caracteres numéricos</a:t>
            </a:r>
            <a:endParaRPr lang="es-AR" sz="3600" b="0" u="none" strike="noStrike" cap="none" dirty="0">
              <a:solidFill>
                <a:schemeClr val="lt1"/>
              </a:solidFill>
              <a:latin typeface="Arial" charset="0"/>
              <a:ea typeface="Arial" charset="0"/>
              <a:cs typeface="Arial" charset="0"/>
              <a:sym typeface="Cabin"/>
            </a:endParaRPr>
          </a:p>
        </p:txBody>
      </p:sp>
      <p:sp>
        <p:nvSpPr>
          <p:cNvPr id="296" name="Shape 296"/>
          <p:cNvSpPr txBox="1"/>
          <p:nvPr/>
        </p:nvSpPr>
        <p:spPr>
          <a:xfrm>
            <a:off x="7946600" y="1009650"/>
            <a:ext cx="7369199"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00FF"/>
                </a:solidFill>
                <a:latin typeface="Courier New"/>
                <a:ea typeface="Courier New"/>
                <a:cs typeface="Courier New"/>
                <a:sym typeface="Courier New"/>
              </a:rPr>
              <a:t>type</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&lt;class 'str'&gt;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 </a:t>
            </a:r>
            <a:r>
              <a:rPr lang="es-AR" sz="2500" b="1" i="0" u="none" strike="noStrike" cap="none" dirty="0" smtClean="0">
                <a:solidFill>
                  <a:srgbClr val="00FFFF"/>
                </a:solidFill>
                <a:latin typeface="Courier New"/>
                <a:ea typeface="Courier New"/>
                <a:cs typeface="Courier New"/>
                <a:sym typeface="Courier New"/>
              </a:rPr>
              <a:t>+</a:t>
            </a:r>
            <a:r>
              <a:rPr lang="es-AR" sz="2500" b="1" i="0" u="none" strike="noStrike" cap="none" dirty="0" smtClean="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Traza de rastreo (llamada más reciente a lo último):</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  Archivo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ival</a:t>
            </a:r>
            <a:r>
              <a:rPr lang="es-AR" sz="2500" b="1" i="0" u="none" strike="noStrike" cap="none" dirty="0" smtClean="0">
                <a:solidFill>
                  <a:schemeClr val="lt1"/>
                </a:solidFill>
                <a:latin typeface="Courier New"/>
                <a:ea typeface="Courier New"/>
                <a:cs typeface="Courier New"/>
                <a:sym typeface="Courier New"/>
              </a:rPr>
              <a:t> = </a:t>
            </a:r>
            <a:r>
              <a:rPr lang="es-AR" sz="2500" b="1" i="0" u="none" strike="noStrike" cap="none" dirty="0" smtClean="0">
                <a:solidFill>
                  <a:srgbClr val="FF00FF"/>
                </a:solidFill>
                <a:latin typeface="Courier New"/>
                <a:ea typeface="Courier New"/>
                <a:cs typeface="Courier New"/>
                <a:sym typeface="Courier New"/>
              </a:rPr>
              <a:t>int</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00FF"/>
                </a:solidFill>
                <a:latin typeface="Courier New"/>
                <a:ea typeface="Courier New"/>
                <a:cs typeface="Courier New"/>
                <a:sym typeface="Courier New"/>
              </a:rPr>
              <a:t>type</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ival</a:t>
            </a:r>
            <a:r>
              <a:rPr lang="es-AR"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ival</a:t>
            </a:r>
            <a:r>
              <a:rPr lang="es-AR" sz="2500" b="1" i="0" u="none" strike="noStrike" cap="none" dirty="0" smtClean="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nsv</a:t>
            </a:r>
            <a:r>
              <a:rPr lang="es-AR" sz="2500" b="1" i="0" u="none" strike="noStrike" cap="none" dirty="0" smtClean="0">
                <a:solidFill>
                  <a:schemeClr val="lt1"/>
                </a:solidFill>
                <a:latin typeface="Courier New"/>
                <a:ea typeface="Courier New"/>
                <a:cs typeface="Courier New"/>
                <a:sym typeface="Courier New"/>
              </a:rPr>
              <a:t> = 'hola bob'</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niv</a:t>
            </a:r>
            <a:r>
              <a:rPr lang="es-AR" sz="2500" b="1" i="0" u="none" strike="noStrike" cap="none" dirty="0" smtClean="0">
                <a:solidFill>
                  <a:schemeClr val="lt1"/>
                </a:solidFill>
                <a:latin typeface="Courier New"/>
                <a:ea typeface="Courier New"/>
                <a:cs typeface="Courier New"/>
                <a:sym typeface="Courier New"/>
              </a:rPr>
              <a:t> = </a:t>
            </a:r>
            <a:r>
              <a:rPr lang="es-AR" sz="2500" b="1" i="0" u="none" strike="noStrike" cap="none" dirty="0" smtClean="0">
                <a:solidFill>
                  <a:srgbClr val="FF00FF"/>
                </a:solidFill>
                <a:latin typeface="Courier New"/>
                <a:ea typeface="Courier New"/>
                <a:cs typeface="Courier New"/>
                <a:sym typeface="Courier New"/>
              </a:rPr>
              <a:t>int</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nsv</a:t>
            </a:r>
            <a:r>
              <a:rPr lang="es-AR" sz="2500" b="1" i="0" u="none" strike="noStrike" cap="none" dirty="0" smtClean="0">
                <a:solidFill>
                  <a:schemeClr val="lt1"/>
                </a:solidFill>
                <a:latin typeface="Courier New"/>
                <a:ea typeface="Courier New"/>
                <a:cs typeface="Courier New"/>
                <a:sym typeface="Courier New"/>
              </a:rPr>
              <a:t>)</a:t>
            </a:r>
          </a:p>
          <a:p>
            <a:pPr lvl="0">
              <a:buClr>
                <a:srgbClr val="FF0000"/>
              </a:buClr>
              <a:buSzPct val="25000"/>
            </a:pPr>
            <a:r>
              <a:rPr lang="es-AR" sz="2500" b="1" dirty="0">
                <a:solidFill>
                  <a:srgbClr val="E06666"/>
                </a:solidFill>
                <a:latin typeface="Courier New"/>
                <a:ea typeface="Courier New"/>
                <a:cs typeface="Courier New"/>
                <a:sym typeface="Courier New"/>
              </a:rPr>
              <a:t>Traza de rastreo (llamada más reciente a lo último):</a:t>
            </a:r>
            <a:endParaRPr lang="es-AR" sz="2500" b="1" i="0" u="none" strike="noStrike" cap="none" dirty="0" smtClean="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  </a:t>
            </a:r>
            <a:r>
              <a:rPr lang="es-AR" sz="2500" b="1" i="0" u="none" strike="noStrike" cap="none" dirty="0" err="1" smtClean="0">
                <a:solidFill>
                  <a:srgbClr val="E06666"/>
                </a:solidFill>
                <a:latin typeface="Courier New"/>
                <a:ea typeface="Courier New"/>
                <a:cs typeface="Courier New"/>
                <a:sym typeface="Courier New"/>
              </a:rPr>
              <a:t>Arhivo</a:t>
            </a:r>
            <a:r>
              <a:rPr lang="es-AR" sz="2500" b="1" i="0" u="none" strike="noStrike" cap="none" dirty="0" smtClean="0">
                <a:solidFill>
                  <a:srgbClr val="E06666"/>
                </a:solidFill>
                <a:latin typeface="Courier New"/>
                <a:ea typeface="Courier New"/>
                <a:cs typeface="Courier New"/>
                <a:sym typeface="Courier New"/>
              </a:rPr>
              <a:t>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ValueError: invalid literal for int() </a:t>
            </a:r>
            <a:endParaRPr lang="es-AR" sz="2500" b="1" i="0" u="none" strike="noStrike" cap="none" dirty="0">
              <a:solidFill>
                <a:srgbClr val="E06666"/>
              </a:solidFill>
              <a:latin typeface="Courier New"/>
              <a:ea typeface="Courier New"/>
              <a:cs typeface="Courier New"/>
              <a:sym typeface="Courier New"/>
            </a:endParaRPr>
          </a:p>
        </p:txBody>
      </p:sp>
      <p:sp>
        <p:nvSpPr>
          <p:cNvPr id="5" name="4 CuadroTexto"/>
          <p:cNvSpPr txBox="1"/>
          <p:nvPr/>
        </p:nvSpPr>
        <p:spPr>
          <a:xfrm>
            <a:off x="95000" y="169666"/>
            <a:ext cx="5577840" cy="369332"/>
          </a:xfrm>
          <a:prstGeom prst="rect">
            <a:avLst/>
          </a:prstGeom>
          <a:solidFill>
            <a:srgbClr val="002060"/>
          </a:solidFill>
        </p:spPr>
        <p:txBody>
          <a:bodyPr wrap="square" rtlCol="0">
            <a:spAutoFit/>
          </a:bodyPr>
          <a:lstStyle/>
          <a:p>
            <a:r>
              <a:rPr lang="es-ES" sz="1800" b="1" dirty="0" smtClean="0">
                <a:solidFill>
                  <a:schemeClr val="bg1"/>
                </a:solidFill>
              </a:rPr>
              <a:t>Funciones – Parte 1</a:t>
            </a:r>
            <a:endParaRPr lang="es-ES" sz="1800" b="1" dirty="0">
              <a:solidFill>
                <a:schemeClr val="bg1"/>
              </a:solidFill>
            </a:endParaRPr>
          </a:p>
        </p:txBody>
      </p:sp>
      <p:sp>
        <p:nvSpPr>
          <p:cNvPr id="6" name="5 CuadroTexto"/>
          <p:cNvSpPr txBox="1"/>
          <p:nvPr/>
        </p:nvSpPr>
        <p:spPr>
          <a:xfrm>
            <a:off x="12501689" y="106978"/>
            <a:ext cx="2723823" cy="468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218</TotalTime>
  <Words>830</Words>
  <Application>Microsoft Office PowerPoint</Application>
  <PresentationFormat>Personalizado</PresentationFormat>
  <Paragraphs>145</Paragraphs>
  <Slides>11</Slides>
  <Notes>10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150831 Lung MOOC Hayman Early Stage Definitive_JK-090815</vt:lpstr>
      <vt:lpstr>Funciones</vt:lpstr>
      <vt:lpstr>Pasos Almacenados (y reutilizados)</vt:lpstr>
      <vt:lpstr>Funciones de Python</vt:lpstr>
      <vt:lpstr>Definición de la Función</vt:lpstr>
      <vt:lpstr>Presentación de PowerPoint</vt:lpstr>
      <vt:lpstr>Función Max</vt:lpstr>
      <vt:lpstr>Función Max</vt:lpstr>
      <vt:lpstr>Conversiones de Type (Tipo)</vt:lpstr>
      <vt:lpstr>Conversiones de Cadenas</vt:lpstr>
      <vt:lpstr>Una Función Propia</vt:lpstr>
      <vt:lpstr>Agradecimientos / Colaboraciones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Usuario</dc:creator>
  <cp:lastModifiedBy>Alicia</cp:lastModifiedBy>
  <cp:revision>71</cp:revision>
  <dcterms:modified xsi:type="dcterms:W3CDTF">2019-06-27T16:36:14Z</dcterms:modified>
</cp:coreProperties>
</file>