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7" r:id="rId15"/>
    <p:sldId id="279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/>
    <p:restoredTop sz="94518"/>
  </p:normalViewPr>
  <p:slideViewPr>
    <p:cSldViewPr snapToGrid="0" snapToObjects="1">
      <p:cViewPr varScale="1">
        <p:scale>
          <a:sx n="57" d="100"/>
          <a:sy n="57" d="100"/>
        </p:scale>
        <p:origin x="-269" y="-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2741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Functions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Construyendo Nuestras Propias Funciones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415879" y="2142413"/>
            <a:ext cx="15100301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Creamos una nueva función usando la palabra clave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seguida de parámetros opcionales entre paréntesis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Indentamos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 cuerpo de la función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Esto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función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pero 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ejecuta el cuerpo de la función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“Soy un leñador, y estoy bien.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‘Duermo toda la noche y trabajo todo el día.')</a:t>
            </a:r>
            <a:endParaRPr lang="es-AR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8344" y="156312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632177" y="905084"/>
            <a:ext cx="15466076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7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Múltiples </a:t>
            </a:r>
            <a:r>
              <a:rPr lang="es-AR" sz="72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Parámetros</a:t>
            </a:r>
            <a:r>
              <a:rPr lang="es-AR" sz="7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s-AR" sz="72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Argumentos</a:t>
            </a:r>
            <a:endParaRPr lang="es-AR" sz="72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632178" y="2154742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definir más de un </a:t>
            </a:r>
            <a:r>
              <a:rPr lang="es-AR" sz="3600" b="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parámetro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la </a:t>
            </a:r>
            <a:r>
              <a:rPr lang="es-AR" sz="36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definición </a:t>
            </a: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la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función</a:t>
            </a:r>
            <a:endParaRPr lang="es-AR" sz="3600" b="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Simplemente agregamos más 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argumentos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cuando llamamos a la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función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Hacemos coincidir el número y orden de los argumentos y parámetros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9966100" y="2290368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agregado = </a:t>
            </a:r>
            <a:r>
              <a:rPr lang="es-AR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AR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agregado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s-AR" sz="3000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s-AR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s-AR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lang="es-AR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04439" y="104637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 Nulas (no fructíferas)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idx="1"/>
          </p:nvPr>
        </p:nvSpPr>
        <p:spPr>
          <a:xfrm>
            <a:off x="812800" y="78653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una función no retorna un valor, la denominamos una función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(</a:t>
            </a:r>
            <a:r>
              <a:rPr lang="es-AR" sz="36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nula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funciones que retornan valores son las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 “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fructíferas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endParaRPr lang="es-AR" sz="36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spcBef>
                <a:spcPts val="3500"/>
              </a:spcBef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s-AR" sz="36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funciones </a:t>
            </a:r>
            <a:r>
              <a:rPr lang="es-AR" sz="3600" b="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s-AR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Nulas) </a:t>
            </a:r>
            <a:r>
              <a:rPr lang="es-AR" sz="36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son </a:t>
            </a:r>
            <a:r>
              <a:rPr lang="es-AR" sz="36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s-AR" sz="36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fructíferas</a:t>
            </a:r>
            <a:r>
              <a:rPr lang="es-AR" sz="36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endParaRPr lang="es-AR" sz="3600" b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0375" y="156312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Funcionar o no funcionar...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idx="1"/>
          </p:nvPr>
        </p:nvSpPr>
        <p:spPr>
          <a:xfrm>
            <a:off x="632178" y="1948788"/>
            <a:ext cx="14991644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Organice su código en 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párrafos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capture una idea completa y “póngale un nombre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se repita, hágalo funcionar una vez y luego reutilícelo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 algo se vuelve demasiado largo o complejo, desglose en bloques lógicos y coloque esos bloques en funciones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Haga una biblioteca de objetos comunes que usted repite todo el tiempo, tal vez deba compartirlo con sus amigos...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04438" y="205646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632178" y="726828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Síntesis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idx="1"/>
          </p:nvPr>
        </p:nvSpPr>
        <p:spPr>
          <a:xfrm>
            <a:off x="1155700" y="2403579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Resultados (funciones fructíferas)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 </a:t>
            </a:r>
            <a:r>
              <a:rPr lang="es-AR" sz="3600" b="0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(nulas, </a:t>
            </a: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fructíferas)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¿Por qué usar funciones?</a:t>
            </a:r>
            <a:endParaRPr lang="es-AR"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9556007" y="2340914"/>
            <a:ext cx="6699994" cy="49672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Funciones incorporadas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Conversiones </a:t>
            </a:r>
            <a:r>
              <a:rPr lang="es-AR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</a:t>
            </a:r>
            <a:r>
              <a:rPr lang="es-AR" b="0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s-AR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tipo) (int,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Conversiones de cadenas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Parámetros</a:t>
            </a:r>
            <a:endParaRPr lang="es-AR"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04439" y="156312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Ejercicio</a:t>
            </a:r>
            <a:endParaRPr lang="es-AR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972853" y="1569491"/>
            <a:ext cx="11870147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Reescriba el cálculo de su salario con una-hora-y-media para las horas extras y cree una función llamada </a:t>
            </a:r>
            <a:r>
              <a:rPr lang="es-AR" sz="3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 (calcular salario)</a:t>
            </a: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toma dos parámetros (horas y tarifa).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s-AR" sz="38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Ingresar Horas: </a:t>
            </a:r>
            <a:r>
              <a:rPr lang="es-AR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Ingresar Tarifa: </a:t>
            </a:r>
            <a:r>
              <a:rPr lang="es-AR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s-AR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Salario: 475.0</a:t>
            </a:r>
            <a:endParaRPr lang="es-AR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9746384" y="6592672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28176" y="106978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155700" y="558462"/>
            <a:ext cx="13932000" cy="173633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s-ES" sz="3600" b="1" dirty="0">
                <a:solidFill>
                  <a:srgbClr val="FFFF00"/>
                </a:solidFill>
              </a:rPr>
              <a:t>Agradecimientos / Colaboraciones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1800" dirty="0">
                <a:solidFill>
                  <a:srgbClr val="FFFFFF"/>
                </a:solidFill>
              </a:rPr>
              <a:t>Estas diapositivas están protegidas por derechos de autor 2010-  Charles R. Severance (</a:t>
            </a:r>
            <a:r>
              <a:rPr lang="es-E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s-ES" sz="1800" dirty="0">
                <a:solidFill>
                  <a:srgbClr val="FFFFFF"/>
                </a:solidFill>
              </a:rPr>
              <a:t>) de la Facultad de Información de la Universidad de Michigan y </a:t>
            </a:r>
            <a:r>
              <a:rPr lang="es-ES" sz="1800" u="sng" dirty="0" smtClean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s-ES" sz="1800" dirty="0">
                <a:solidFill>
                  <a:srgbClr val="FFFFFF"/>
                </a:solidFill>
              </a:rPr>
              <a:t>, </a:t>
            </a:r>
            <a:r>
              <a:rPr lang="es-ES" sz="1800" dirty="0">
                <a:solidFill>
                  <a:srgbClr val="FFFFFF"/>
                </a:solidFill>
              </a:rPr>
              <a:t>y se ponen a disposición bajo licencia de Creative Commons Attribution 4.0. Por favor, conserve esta última diapositiva en </a:t>
            </a:r>
            <a:r>
              <a:rPr lang="es-ES" sz="1800" dirty="0">
                <a:solidFill>
                  <a:srgbClr val="FFFFFF"/>
                </a:solidFill>
              </a:rPr>
              <a:t>todas las copias del documento para cumplir con los requisitos de atribución de la licencia. Si realiza algún cambio, siéntase libre de agregar su nombre y el de su organización a la lista de colaboradores en esta página cuando republique los materiales.</a:t>
            </a:r>
          </a:p>
          <a:p>
            <a:pPr lvl="0"/>
            <a:endParaRPr lang="es-ES" sz="1800" dirty="0">
              <a:solidFill>
                <a:srgbClr val="FFFFFF"/>
              </a:solidFill>
            </a:endParaRPr>
          </a:p>
          <a:p>
            <a:pPr lvl="0"/>
            <a:r>
              <a:rPr lang="es-ES" sz="1800" dirty="0">
                <a:solidFill>
                  <a:srgbClr val="FFFFFF"/>
                </a:solidFill>
              </a:rPr>
              <a:t>Desarrollo inicial: Charles Severance, Facultad de Información de la Universidad de Michigan</a:t>
            </a:r>
          </a:p>
          <a:p>
            <a:pPr lvl="0"/>
            <a:endParaRPr lang="es-ES" sz="1800" dirty="0">
              <a:solidFill>
                <a:srgbClr val="FFFFFF"/>
              </a:solidFill>
            </a:endParaRPr>
          </a:p>
          <a:p>
            <a:pPr lvl="0"/>
            <a:r>
              <a:rPr lang="es-ES" sz="1800" dirty="0">
                <a:solidFill>
                  <a:srgbClr val="FFFFFF"/>
                </a:solidFill>
              </a:rPr>
              <a:t>… Ingrese nuevos colaboradores y traductores aquí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92406" y="189130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AR" sz="2800" b="1" dirty="0" smtClean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Soy </a:t>
            </a:r>
            <a:r>
              <a:rPr lang="es-AR" sz="2800" b="1" dirty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un leñador, y estoy </a:t>
            </a:r>
            <a:r>
              <a:rPr lang="es-AR" sz="2800" b="1" dirty="0" smtClean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bien</a:t>
            </a:r>
            <a:r>
              <a:rPr lang="en-US" sz="2800" b="1" dirty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.</a:t>
            </a:r>
            <a:r>
              <a:rPr lang="en-US" sz="2800" b="1" dirty="0" smtClean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")</a:t>
            </a:r>
            <a:endParaRPr lang="en-US" sz="2800" b="1" dirty="0">
              <a:solidFill>
                <a:schemeClr val="lt1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2800" b="1" dirty="0" smtClean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Duermo </a:t>
            </a:r>
            <a:r>
              <a:rPr lang="es-AR" sz="2800" b="1" dirty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toda la noche y trabajo todo el día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.')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'Yo')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s-AR" sz="2500" dirty="0" smtClean="0">
                <a:solidFill>
                  <a:schemeClr val="lt1"/>
                </a:solidFill>
                <a:latin typeface="+mj-lt"/>
                <a:ea typeface="Courier New"/>
                <a:cs typeface="Courier New"/>
                <a:sym typeface="Courier New"/>
              </a:rPr>
              <a:t>Soy </a:t>
            </a:r>
            <a:r>
              <a:rPr lang="es-AR" sz="2500" dirty="0">
                <a:solidFill>
                  <a:schemeClr val="lt1"/>
                </a:solidFill>
                <a:latin typeface="+mj-lt"/>
                <a:ea typeface="Courier New"/>
                <a:cs typeface="Courier New"/>
                <a:sym typeface="Courier New"/>
              </a:rPr>
              <a:t>un leñador, y estoy bien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+mj-lt"/>
                <a:ea typeface="Arial" charset="0"/>
                <a:cs typeface="Arial" charset="0"/>
                <a:sym typeface="Cabin"/>
              </a:rPr>
              <a:t>."    </a:t>
            </a:r>
            <a:endParaRPr lang="en-US" sz="2500" u="none" strike="noStrike" cap="none" dirty="0">
              <a:solidFill>
                <a:schemeClr val="lt1"/>
              </a:solidFill>
              <a:latin typeface="+mj-lt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AR" sz="2500" dirty="0" smtClean="0">
                <a:solidFill>
                  <a:schemeClr val="lt1"/>
                </a:solidFill>
                <a:latin typeface="+mj-lt"/>
                <a:ea typeface="Courier New"/>
                <a:cs typeface="Courier New"/>
                <a:sym typeface="Courier New"/>
              </a:rPr>
              <a:t>Duermo </a:t>
            </a:r>
            <a:r>
              <a:rPr lang="es-AR" sz="2500" dirty="0">
                <a:solidFill>
                  <a:schemeClr val="lt1"/>
                </a:solidFill>
                <a:latin typeface="+mj-lt"/>
                <a:ea typeface="Courier New"/>
                <a:cs typeface="Courier New"/>
                <a:sym typeface="Courier New"/>
              </a:rPr>
              <a:t>toda la noche y trabajo todo el día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089941" y="1657354"/>
            <a:ext cx="2506950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04439" y="104637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32178" y="949648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Definiciones y Usos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idx="1"/>
          </p:nvPr>
        </p:nvSpPr>
        <p:spPr>
          <a:xfrm>
            <a:off x="812799" y="786535"/>
            <a:ext cx="15019345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vez que hemos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definido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una función, podemos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llamarla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invocarla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todas las veces que queramos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Este es el patrón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almacenar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reutilizar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0376" y="104637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AR" sz="3200" b="1" dirty="0" smtClean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Soy </a:t>
            </a:r>
            <a:r>
              <a:rPr lang="es-AR" sz="3200" b="1" dirty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un leñador, y estoy bien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200" b="1" dirty="0" smtClean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Duermo </a:t>
            </a:r>
            <a:r>
              <a:rPr lang="es-AR" sz="3200" b="1" dirty="0">
                <a:solidFill>
                  <a:schemeClr val="lt1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toda la noche y trabajo todo el día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'Yo')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7277986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Soy un leñador, y estoy bien.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Duermo toda la noche</a:t>
            </a:r>
            <a:r>
              <a:rPr lang="es-AR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trabajo todo el día</a:t>
            </a: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4" name="Shape 324"/>
          <p:cNvCxnSpPr/>
          <p:nvPr/>
        </p:nvCxnSpPr>
        <p:spPr>
          <a:xfrm flipH="1" flipV="1">
            <a:off x="4416754" y="5755341"/>
            <a:ext cx="4353900" cy="95576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" name="4 CuadroTexto"/>
          <p:cNvSpPr txBox="1"/>
          <p:nvPr/>
        </p:nvSpPr>
        <p:spPr>
          <a:xfrm>
            <a:off x="216470" y="156312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632178" y="782533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idx="1"/>
          </p:nvPr>
        </p:nvSpPr>
        <p:spPr>
          <a:xfrm>
            <a:off x="1155700" y="2315029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un valor que informamos a la </a:t>
            </a:r>
            <a:r>
              <a:rPr lang="es-AR" sz="3600" b="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función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como su </a:t>
            </a:r>
            <a:r>
              <a:rPr lang="es-AR" sz="3600" b="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ntrada (input)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cuando llamamos a la función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Utilizamos 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argumentos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poder instruir a la </a:t>
            </a:r>
            <a:r>
              <a:rPr lang="es-AR" sz="3600" b="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función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realice diferentes tareas cuando la llamamos en 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diferentes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oportunidades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Colocamos los 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argumentos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entre paréntesis luego del </a:t>
            </a:r>
            <a:r>
              <a:rPr lang="es-AR" sz="3600" b="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nombre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la función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4487536" y="6570340"/>
            <a:ext cx="8784711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49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s-AR" sz="49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rande </a:t>
            </a:r>
            <a:r>
              <a:rPr lang="es-AR" sz="49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s-AR" sz="49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s-AR" sz="49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AR" sz="49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'Hola mundo'</a:t>
            </a:r>
            <a:r>
              <a:rPr lang="es-AR" sz="49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AR" sz="49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1130500" y="769126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</a:t>
            </a:r>
            <a:endParaRPr lang="es-AR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9841700" y="7383139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6 CuadroTexto"/>
          <p:cNvSpPr txBox="1"/>
          <p:nvPr/>
        </p:nvSpPr>
        <p:spPr>
          <a:xfrm>
            <a:off x="180375" y="106978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547321"/>
            <a:ext cx="13345391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Parámetros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218595" y="1715274"/>
            <a:ext cx="86222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3600" b="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</a:t>
            </a:r>
            <a:r>
              <a:rPr lang="es-AR" sz="3600" b="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parámetro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una variable que utilizamos </a:t>
            </a:r>
            <a:r>
              <a:rPr lang="es-AR" sz="3600" b="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la función </a:t>
            </a:r>
            <a:r>
              <a:rPr lang="es-AR" sz="3600" b="0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s-AR" sz="36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(definición)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Es una </a:t>
            </a:r>
            <a:r>
              <a:rPr lang="es-AR" sz="3600" b="0" dirty="0" smtClean="0">
                <a:solidFill>
                  <a:schemeClr val="lt1"/>
                </a:solidFill>
              </a:rPr>
              <a:t>“</a:t>
            </a:r>
            <a:r>
              <a:rPr lang="es-AR" sz="3600" b="0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s-AR" sz="3600" b="0" dirty="0" smtClean="0">
                <a:solidFill>
                  <a:schemeClr val="lt1"/>
                </a:solidFill>
              </a:rPr>
              <a:t>” (palanca)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permite al código de la función acceder a los </a:t>
            </a:r>
            <a:r>
              <a:rPr lang="es-AR" sz="3600" b="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argumentos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invocar una función en particular.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175582" y="1813912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s-AR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s-AR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s-AR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s-AR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s-AR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s-AR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s-AR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8595" y="156312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 de Retorno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idx="1"/>
          </p:nvPr>
        </p:nvSpPr>
        <p:spPr>
          <a:xfrm>
            <a:off x="1155700" y="2043776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menudo, una función tomará sus argumentos, hará algunos cálculos, y 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retornará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 valor que se usará como el valor de la llamada de la función en la </a:t>
            </a:r>
            <a:r>
              <a:rPr lang="es-AR" sz="3600" b="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expresión de llamada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La palabra clave 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(retorno)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 utiliza para esto.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395358" y="4815676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s-AR" sz="32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-AR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s-AR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AR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2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AR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AR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s-AR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3200" b="1" i="0" u="none" strike="noStrike" cap="none" dirty="0" smtClean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s-AR" sz="32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saludo ()</a:t>
            </a:r>
            <a:r>
              <a:rPr lang="es-AR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s-AR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s-AR" sz="32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saludo ()</a:t>
            </a:r>
            <a:r>
              <a:rPr lang="es-AR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"Sally")</a:t>
            </a:r>
            <a:endParaRPr lang="es-AR"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466304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AR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Hola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AR" sz="36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  <a:endParaRPr lang="es-AR" sz="3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0375" y="106978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632178" y="760251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s-AR" sz="7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 </a:t>
            </a: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Retorno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idx="1"/>
          </p:nvPr>
        </p:nvSpPr>
        <p:spPr>
          <a:xfrm>
            <a:off x="459554" y="1537678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función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b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fructífera</a:t>
            </a:r>
            <a:r>
              <a:rPr lang="es-AR" sz="3600" b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la que arroja un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b="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 </a:t>
            </a:r>
            <a:r>
              <a:rPr lang="es-AR" sz="3600" b="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 de </a:t>
            </a:r>
            <a:r>
              <a:rPr lang="es-AR" sz="36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retorno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enunciado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termina la ejecución de la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función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</a:t>
            </a:r>
            <a:r>
              <a:rPr lang="es-A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devuelve” el </a:t>
            </a:r>
            <a:r>
              <a:rPr lang="es-AR" sz="3600" b="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la </a:t>
            </a:r>
            <a:r>
              <a:rPr lang="es-AR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función</a:t>
            </a:r>
            <a:endParaRPr lang="es-AR" sz="3600" b="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9372135" y="1969217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5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s-E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5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s-E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5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lang="es-ES" sz="25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5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s-E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s-E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5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25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r>
              <a:rPr lang="es-ES" sz="25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5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25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-ES" sz="25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s-E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s-E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ES" sz="25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 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25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s-E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s-E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s-E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6470" y="106978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155700" y="870410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1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Argumentos</a:t>
            </a:r>
            <a:r>
              <a:rPr lang="es-AR" sz="71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s-AR" sz="71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71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Parámetros</a:t>
            </a:r>
            <a:r>
              <a:rPr lang="es-AR" sz="71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 </a:t>
            </a:r>
            <a:r>
              <a:rPr lang="es-AR" sz="71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Resultados</a:t>
            </a:r>
            <a:endParaRPr lang="es-AR" sz="71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grande 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AR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AR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grande</a:t>
            </a:r>
            <a:r>
              <a:rPr lang="es-AR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s-AR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300438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s-AR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s-AR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-AR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s-AR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s-AR"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s-AR" sz="3600" dirty="0" smtClean="0">
                <a:solidFill>
                  <a:srgbClr val="FF7F00"/>
                </a:solidFill>
              </a:rPr>
              <a:t>'</a:t>
            </a:r>
            <a:r>
              <a:rPr lang="es-AR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 mundo</a:t>
            </a:r>
            <a:r>
              <a:rPr lang="es-AR" sz="3600" dirty="0" smtClean="0">
                <a:solidFill>
                  <a:srgbClr val="FF7F00"/>
                </a:solidFill>
              </a:rPr>
              <a:t>'</a:t>
            </a:r>
            <a:r>
              <a:rPr lang="es-AR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s-AR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rgbClr val="00FF00"/>
                </a:solidFill>
              </a:rPr>
              <a:t>'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 dirty="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375615" y="5594350"/>
            <a:ext cx="1270409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Argumento</a:t>
            </a:r>
            <a:endParaRPr lang="es-AR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Parámetro</a:t>
            </a:r>
            <a:endParaRPr lang="es-AR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20638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</a:t>
            </a:r>
            <a:endParaRPr lang="es-AR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14 CuadroTexto"/>
          <p:cNvSpPr txBox="1"/>
          <p:nvPr/>
        </p:nvSpPr>
        <p:spPr>
          <a:xfrm>
            <a:off x="238455" y="115362"/>
            <a:ext cx="557784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800" b="1" dirty="0" smtClean="0">
                <a:solidFill>
                  <a:schemeClr val="bg1"/>
                </a:solidFill>
              </a:rPr>
              <a:t>Funciones – Parte </a:t>
            </a:r>
            <a:r>
              <a:rPr lang="es-E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243</TotalTime>
  <Words>1105</Words>
  <Application>Microsoft Office PowerPoint</Application>
  <PresentationFormat>Personalizado</PresentationFormat>
  <Paragraphs>185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150831 Lung MOOC Hayman Early Stage Definitive_JK-090815</vt:lpstr>
      <vt:lpstr>Construyendo Nuestras Propias Funciones</vt:lpstr>
      <vt:lpstr>Presentación de PowerPoint</vt:lpstr>
      <vt:lpstr>Definiciones y Usos</vt:lpstr>
      <vt:lpstr>Presentación de PowerPoint</vt:lpstr>
      <vt:lpstr>Argumentos</vt:lpstr>
      <vt:lpstr>Parámetros</vt:lpstr>
      <vt:lpstr>Valores de Retorno</vt:lpstr>
      <vt:lpstr>Valor de Retorno</vt:lpstr>
      <vt:lpstr>Argumentos, Parámetros, y Resultados</vt:lpstr>
      <vt:lpstr>Múltiples Parámetros / Argumentos</vt:lpstr>
      <vt:lpstr>Funciones Nulas (no fructíferas)</vt:lpstr>
      <vt:lpstr>Funcionar o no funcionar...</vt:lpstr>
      <vt:lpstr>Síntesis</vt:lpstr>
      <vt:lpstr>Presentación de PowerPoint</vt:lpstr>
      <vt:lpstr>Agradecimientos / Colaboraciones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Usuario</dc:creator>
  <cp:lastModifiedBy>Alicia</cp:lastModifiedBy>
  <cp:revision>77</cp:revision>
  <dcterms:modified xsi:type="dcterms:W3CDTF">2019-06-27T16:41:00Z</dcterms:modified>
</cp:coreProperties>
</file>