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307" r:id="rId1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8"/>
    <p:restoredTop sz="92848" autoAdjust="0"/>
  </p:normalViewPr>
  <p:slideViewPr>
    <p:cSldViewPr snapToGrid="0" snapToObjects="1">
      <p:cViewPr varScale="1">
        <p:scale>
          <a:sx n="56" d="100"/>
          <a:sy n="56" d="100"/>
        </p:scale>
        <p:origin x="-643" y="-91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s-A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 de Chuck.</a:t>
            </a:r>
            <a:r>
              <a:rPr lang="es-AR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está usando estos materiales, puede retirar el logotipo de UM y reemplazarlo por el suyo pero, por favor, conserve el logo de CC-BY en la primera página así como también retenga la(s) página(s) de agradecimientos al final. </a:t>
            </a:r>
            <a:endParaRPr lang="es-E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 de Chuck.</a:t>
            </a:r>
            <a:r>
              <a:rPr lang="es-AR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está usando estos materiales, puede retirar el logotipo de UM y reemplazarlo por el suyo pero, por favor, conserve el logo de CC-BY en la primera página así como también retenga la(s) página(s) de agradecimientos al final. </a:t>
            </a:r>
            <a:endParaRPr lang="es-E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1323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Loops and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Iteration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Bucles e Iteración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Capítulo 5</a:t>
            </a:r>
            <a:endParaRPr lang="es-AR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para Todos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s-AR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8 CuadroTexto"/>
          <p:cNvSpPr txBox="1"/>
          <p:nvPr/>
        </p:nvSpPr>
        <p:spPr>
          <a:xfrm>
            <a:off x="12501688" y="109033"/>
            <a:ext cx="2723823" cy="432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1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¿Verdadero?</a:t>
            </a:r>
            <a:endParaRPr lang="es-ES" sz="3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8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('Terminado')</a:t>
            </a:r>
            <a:endParaRPr lang="es-E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  <a:endParaRPr lang="es-AR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638925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lang="es-ES" sz="3000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línea[0]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s-ES" sz="3000" b="1" i="0" u="none" strike="noStrike" cap="none" dirty="0" smtClean="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lang="es-ES" sz="3000" b="1" i="0" u="none" strike="noStrike" cap="none" dirty="0" smtClean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'terminado' 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'Terminado')</a:t>
            </a:r>
            <a:endParaRPr lang="es-E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5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endParaRPr lang="es-AR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" name="26 CuadroTexto"/>
          <p:cNvSpPr txBox="1"/>
          <p:nvPr/>
        </p:nvSpPr>
        <p:spPr>
          <a:xfrm>
            <a:off x="12509687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28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1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Bucles Indefinidos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idx="1"/>
          </p:nvPr>
        </p:nvSpPr>
        <p:spPr>
          <a:xfrm>
            <a:off x="600531" y="1287897"/>
            <a:ext cx="1444212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bucles while se llaman </a:t>
            </a:r>
            <a:r>
              <a:rPr lang="es-AR" sz="36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“bucles indefinidos”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porque continúan hasta que una condición lógica se vuelve </a:t>
            </a:r>
            <a:r>
              <a:rPr lang="es-AR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 (Falsa)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bucles que hemos visto hasta ahora son bastante fáciles de examinar para determinar si terminarán o si serán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“bucles infinitos”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veces, es más difícil saber con seguridad si un bucle terminará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1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Bucles Definidos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1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s-ES" sz="3600" b="1" dirty="0">
                <a:solidFill>
                  <a:srgbClr val="FFFF00"/>
                </a:solidFill>
              </a:rPr>
              <a:t>Agradecimientos / Colaboraciones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1800" dirty="0">
                <a:solidFill>
                  <a:srgbClr val="FFFFFF"/>
                </a:solidFill>
              </a:rPr>
              <a:t>Estas diapositivas están protegidas por derechos de autor 2010-  Charles R. Severance (</a:t>
            </a:r>
            <a:r>
              <a:rPr lang="es-E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s-ES" sz="1800" dirty="0">
                <a:solidFill>
                  <a:srgbClr val="FFFFFF"/>
                </a:solidFill>
              </a:rPr>
              <a:t>) de la Facultad de Información de la Universidad de Michigan y </a:t>
            </a:r>
            <a:r>
              <a:rPr lang="es-ES" sz="1800" u="sng" dirty="0" smtClean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s-ES" sz="1800" dirty="0">
                <a:solidFill>
                  <a:srgbClr val="FFFFFF"/>
                </a:solidFill>
              </a:rPr>
              <a:t>, </a:t>
            </a:r>
            <a:r>
              <a:rPr lang="es-ES" sz="1800" dirty="0">
                <a:solidFill>
                  <a:srgbClr val="FFFFFF"/>
                </a:solidFill>
              </a:rPr>
              <a:t>y se ponen a disposición bajo licencia de Creative Commons </a:t>
            </a:r>
            <a:r>
              <a:rPr lang="es-ES" sz="1800" dirty="0">
                <a:solidFill>
                  <a:srgbClr val="FFFFFF"/>
                </a:solidFill>
              </a:rPr>
              <a:t>Attribution 4.0. Por favor, conserve esta última diapositiva en todas las copias del documento para cumplir con los requisitos de atribución de la licencia. Si realiza algún cambio, </a:t>
            </a:r>
            <a:r>
              <a:rPr lang="es-ES" sz="1800" dirty="0" smtClean="0">
                <a:solidFill>
                  <a:srgbClr val="FFFFFF"/>
                </a:solidFill>
              </a:rPr>
              <a:t>siéntase libre de agregar su </a:t>
            </a:r>
            <a:r>
              <a:rPr lang="es-ES" sz="1800" dirty="0">
                <a:solidFill>
                  <a:srgbClr val="FFFFFF"/>
                </a:solidFill>
              </a:rPr>
              <a:t>nombre y el de su organización a la lista de colaboradores en esta página cuando republique los materiales.</a:t>
            </a:r>
          </a:p>
          <a:p>
            <a:pPr lvl="0"/>
            <a:endParaRPr lang="es-ES" sz="1800" dirty="0">
              <a:solidFill>
                <a:srgbClr val="FFFFFF"/>
              </a:solidFill>
            </a:endParaRPr>
          </a:p>
          <a:p>
            <a:pPr lvl="0"/>
            <a:r>
              <a:rPr lang="es-ES" sz="1800" dirty="0">
                <a:solidFill>
                  <a:srgbClr val="FFFFFF"/>
                </a:solidFill>
              </a:rPr>
              <a:t>Desarrollo inicial: Charles Severance, Facultad de Información de la Universidad de Michigan</a:t>
            </a:r>
          </a:p>
          <a:p>
            <a:pPr lvl="0"/>
            <a:endParaRPr lang="es-ES" sz="1800" dirty="0">
              <a:solidFill>
                <a:srgbClr val="FFFFFF"/>
              </a:solidFill>
            </a:endParaRPr>
          </a:p>
          <a:p>
            <a:pPr lvl="0"/>
            <a:r>
              <a:rPr lang="es-ES" sz="1800" dirty="0">
                <a:solidFill>
                  <a:srgbClr val="FFFFFF"/>
                </a:solidFill>
              </a:rPr>
              <a:t>… Ingrese nuevos colaboradores y traductores aquí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1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032342" y="787883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7200" b="1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Pasos Repetidos</a:t>
            </a:r>
            <a:endParaRPr lang="es-AR" sz="72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7686665" y="2053376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dirty="0" err="1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Blastoff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E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01376" y="3407469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26005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031393" y="662369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bucles (pasos repetidos) tienen </a:t>
            </a:r>
            <a:r>
              <a:rPr lang="es-AR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de iteración</a:t>
            </a:r>
            <a:r>
              <a:rPr lang="es-AR" sz="32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que cambian cada vez </a:t>
            </a: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través del bucle</a:t>
            </a: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A menudo, estas </a:t>
            </a:r>
            <a:r>
              <a:rPr lang="es-AR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de iteración </a:t>
            </a: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atraviesan una secuencia de números.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0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s-ES" sz="30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</a:t>
            </a:r>
            <a:r>
              <a:rPr lang="es-E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s-E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  <a:endParaRPr lang="es-AR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0" y="1875476"/>
            <a:ext cx="305434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Resultado: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3600" u="none" strike="noStrike" cap="none" dirty="0" smtClean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</a:t>
            </a:r>
            <a:r>
              <a:rPr lang="es-ES" sz="36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</a:t>
            </a:r>
            <a:r>
              <a:rPr lang="es-E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s-E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" name="26 CuadroTexto"/>
          <p:cNvSpPr txBox="1"/>
          <p:nvPr/>
        </p:nvSpPr>
        <p:spPr>
          <a:xfrm>
            <a:off x="12501688" y="124978"/>
            <a:ext cx="2723823" cy="432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28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1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200" b="1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Bucle Infinito</a:t>
            </a:r>
            <a:endParaRPr lang="es-AR" sz="72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9414613" y="328428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Enjabonar'</a:t>
            </a:r>
            <a:r>
              <a:rPr lang="es-E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s-ES" sz="3000" b="1" i="0" u="none" strike="noStrike" cap="none" dirty="0" smtClean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Enjuagar'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Secar'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E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5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E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'Secar</a:t>
            </a:r>
            <a:r>
              <a:rPr lang="es-E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endParaRPr lang="es-E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  <a:endParaRPr lang="es-AR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'Enjabonar</a:t>
            </a:r>
            <a:r>
              <a:rPr lang="es-E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s-ES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'Enjuagar</a:t>
            </a:r>
            <a:r>
              <a:rPr lang="es-E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s-ES" sz="3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9" y="7013629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es lo que está mal en este bucle?</a:t>
            </a:r>
            <a:endParaRPr lang="es-AR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23 CuadroTexto"/>
          <p:cNvSpPr txBox="1"/>
          <p:nvPr/>
        </p:nvSpPr>
        <p:spPr>
          <a:xfrm>
            <a:off x="12501689" y="124978"/>
            <a:ext cx="2723823" cy="432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1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200" b="1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Otro Bucle</a:t>
            </a:r>
            <a:endParaRPr lang="es-AR" sz="72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9286632" y="3299522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Enjabonar'</a:t>
            </a:r>
            <a:r>
              <a:rPr lang="es-E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s-ES" sz="3000" b="1" i="0" u="none" strike="noStrike" cap="none" dirty="0" smtClean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Enjuagar'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Secar!'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E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5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E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'Secar</a:t>
            </a:r>
            <a:r>
              <a:rPr lang="es-E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endParaRPr lang="es-E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  <a:endParaRPr lang="es-AR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'Enjabonar</a:t>
            </a:r>
            <a:r>
              <a:rPr lang="es-E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s-ES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'Enjuagar</a:t>
            </a:r>
            <a:r>
              <a:rPr lang="es-E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s-ES" sz="3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443568" y="6985055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es lo que está haciendo este bucle?</a:t>
            </a:r>
            <a:endParaRPr lang="es-AR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23 CuadroTexto"/>
          <p:cNvSpPr txBox="1"/>
          <p:nvPr/>
        </p:nvSpPr>
        <p:spPr>
          <a:xfrm>
            <a:off x="12501688" y="124978"/>
            <a:ext cx="2723823" cy="432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1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Romper un Bucle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idx="1"/>
          </p:nvPr>
        </p:nvSpPr>
        <p:spPr>
          <a:xfrm>
            <a:off x="1155700" y="222601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enunciado 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(romper) 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 el bucle actual y salta al enunciado que le sigue inmediatamente a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bucle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como una prueba de bucle que puede suceder en cualquier lado en el cuerpo del bucle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11299614" y="4979821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AR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hola</a:t>
            </a:r>
            <a:endParaRPr lang="es-AR" sz="32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AR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finalizado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AR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terminado</a:t>
            </a:r>
            <a:endParaRPr lang="es-AR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2610865" y="4935239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AR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s-AR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s-AR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AR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AR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000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'terminado</a:t>
            </a:r>
            <a:r>
              <a:rPr lang="es-AR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AR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AR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AR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AR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'terminado</a:t>
            </a:r>
            <a:r>
              <a:rPr lang="es-AR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AR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517163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1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s-AR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Romper un Bucle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idx="1"/>
          </p:nvPr>
        </p:nvSpPr>
        <p:spPr>
          <a:xfrm>
            <a:off x="1155700" y="222172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enunciado </a:t>
            </a:r>
            <a:r>
              <a:rPr lang="es-AR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(romper) </a:t>
            </a:r>
            <a:r>
              <a:rPr lang="es-AR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 el bucle actual y salta al enunciado que le sigue inmediatamente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 bucle</a:t>
            </a:r>
            <a:endParaRPr lang="es-AR" sz="36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>
              <a:spcBef>
                <a:spcPts val="3500"/>
              </a:spcBef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como una prueba de bucle que puede suceder en cualquier lado en el cuerpo del bucle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4843685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AR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AR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hola</a:t>
            </a:r>
            <a:endParaRPr lang="es-AR" sz="3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AR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hola</a:t>
            </a:r>
            <a:endParaRPr lang="es-AR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AR" sz="32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finalizado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AR" sz="32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AR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terminado</a:t>
            </a:r>
            <a:endParaRPr lang="es-AR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350777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82749" y="6817379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005036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'terminado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'Terminado')</a:t>
            </a:r>
            <a:endParaRPr lang="es-E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1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728592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288943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s-AR" sz="2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 </a:t>
            </a:r>
            <a:r>
              <a:rPr lang="es-AR" sz="2600" u="none" strike="noStrike" cap="none" dirty="0" err="1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Verdade</a:t>
            </a:r>
            <a:r>
              <a:rPr lang="es-AR" sz="2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-ro</a:t>
            </a:r>
            <a:r>
              <a:rPr lang="en-US" sz="2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2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597143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917568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321143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551743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933468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7061217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923954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7041543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174643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677043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28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('Terminado')</a:t>
            </a:r>
            <a:endParaRPr lang="es-E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174643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  <a:endParaRPr lang="es-AR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1760200" y="2571643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365643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851254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316654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'terminado'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'terminado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312400" y="3085225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357568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4044843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5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</a:t>
            </a:r>
            <a:endParaRPr lang="es-AR" sz="3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6092741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977092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28 CuadroTexto"/>
          <p:cNvSpPr txBox="1"/>
          <p:nvPr/>
        </p:nvSpPr>
        <p:spPr>
          <a:xfrm>
            <a:off x="12525324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30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1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236272" y="1101291"/>
            <a:ext cx="16019728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Finalizar una Iteración con Continue</a:t>
            </a:r>
            <a:endParaRPr lang="es-AR" sz="6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idx="1"/>
          </p:nvPr>
        </p:nvSpPr>
        <p:spPr>
          <a:xfrm>
            <a:off x="1303383" y="257054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enunciado 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 (continuar)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 la iteración actual y salta a la parte superior del bucle y comienza la siguiente iteración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2960988" y="3676082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s-E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lang="es-ES" sz="3000" b="1" i="0" u="none" strike="noStrike" cap="none" dirty="0" smtClean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'terminado'</a:t>
            </a:r>
            <a:r>
              <a:rPr lang="es-E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'Terminado')</a:t>
            </a:r>
            <a:endParaRPr lang="es-E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1102137" y="4224723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E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hola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Hola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E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no imprimir esto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E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Imprimir esto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imprimir esto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E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Terminado</a:t>
            </a:r>
            <a:endParaRPr lang="es-E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2501688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1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1303370" y="2520202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enunciado </a:t>
            </a:r>
            <a:r>
              <a:rPr lang="es-AR" sz="3600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 (continuar)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termina 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</a:t>
            </a:r>
            <a:r>
              <a:rPr lang="es-AR" sz="3600" b="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iteración actual </a:t>
            </a:r>
            <a:r>
              <a:rPr lang="es-AR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 salta a la </a:t>
            </a:r>
            <a:r>
              <a:rPr lang="es-AR" sz="3600" b="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parte superior del bucle</a:t>
            </a:r>
            <a:r>
              <a:rPr lang="es-AR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comienza la siguiente iteración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2987796" y="3813949"/>
            <a:ext cx="6865888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lang="es-E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línea[0]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lang="es-E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lang="es-ES" sz="3000" b="1" i="0" u="none" strike="noStrike" cap="none" dirty="0" smtClean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'terminado'</a:t>
            </a:r>
            <a:r>
              <a:rPr lang="es-E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E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'Terminado')</a:t>
            </a:r>
            <a:endParaRPr lang="es-ES" sz="3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2" name="Shape 352"/>
          <p:cNvCxnSpPr/>
          <p:nvPr/>
        </p:nvCxnSpPr>
        <p:spPr>
          <a:xfrm flipH="1">
            <a:off x="2987796" y="4755751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4757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9" name="Shape 343"/>
          <p:cNvSpPr txBox="1">
            <a:spLocks noGrp="1"/>
          </p:cNvSpPr>
          <p:nvPr>
            <p:ph type="title"/>
          </p:nvPr>
        </p:nvSpPr>
        <p:spPr>
          <a:xfrm>
            <a:off x="236272" y="1101291"/>
            <a:ext cx="16019728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s-AR" sz="6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Finalizar una Iteración con Continue</a:t>
            </a:r>
            <a:endParaRPr lang="en-US" sz="6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2501689" y="106978"/>
            <a:ext cx="2723823" cy="46800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PYTHON PARA TODOS</a:t>
            </a:r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11" name="Shape 342"/>
          <p:cNvSpPr txBox="1"/>
          <p:nvPr/>
        </p:nvSpPr>
        <p:spPr>
          <a:xfrm>
            <a:off x="11102137" y="4224723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E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hola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E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no imprimir esto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E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Imprimir esto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imprimir esto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s-E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terminado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Terminado</a:t>
            </a:r>
            <a:endParaRPr lang="es-E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3898076" cy="4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148634" y="176715"/>
            <a:ext cx="3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bg1"/>
                </a:solidFill>
              </a:rPr>
              <a:t>Bucles e Iteración  – Parte 1</a:t>
            </a:r>
            <a:endParaRPr lang="es-A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6987</TotalTime>
  <Words>998</Words>
  <Application>Microsoft Office PowerPoint</Application>
  <PresentationFormat>Personalizado</PresentationFormat>
  <Paragraphs>191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150831 Lung MOOC Hayman Early Stage Definitive_JK-090815</vt:lpstr>
      <vt:lpstr>Bucles e Iteración</vt:lpstr>
      <vt:lpstr>Pasos Repetidos</vt:lpstr>
      <vt:lpstr>Un Bucle Infinito</vt:lpstr>
      <vt:lpstr>Otro Bucle</vt:lpstr>
      <vt:lpstr>Romper un Bucle</vt:lpstr>
      <vt:lpstr>Romper un Bucle</vt:lpstr>
      <vt:lpstr>Presentación de PowerPoint</vt:lpstr>
      <vt:lpstr>Finalizar una Iteración con Continue</vt:lpstr>
      <vt:lpstr>Finalizar una Iteración con Continue</vt:lpstr>
      <vt:lpstr>Presentación de PowerPoint</vt:lpstr>
      <vt:lpstr>Bucles Indefinidos</vt:lpstr>
      <vt:lpstr>Bucles Definidos</vt:lpstr>
      <vt:lpstr>Agradecimientos / Colaboraciones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dc:creator>Usuario</dc:creator>
  <cp:lastModifiedBy>Alicia</cp:lastModifiedBy>
  <cp:revision>81</cp:revision>
  <dcterms:modified xsi:type="dcterms:W3CDTF">2019-06-27T16:44:23Z</dcterms:modified>
</cp:coreProperties>
</file>