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12"/>
  </p:notesMasterIdLst>
  <p:sldIdLst>
    <p:sldId id="267" r:id="rId2"/>
    <p:sldId id="268" r:id="rId3"/>
    <p:sldId id="269" r:id="rId4"/>
    <p:sldId id="270" r:id="rId5"/>
    <p:sldId id="271" r:id="rId6"/>
    <p:sldId id="272" r:id="rId7"/>
    <p:sldId id="273" r:id="rId8"/>
    <p:sldId id="274" r:id="rId9"/>
    <p:sldId id="319" r:id="rId10"/>
    <p:sldId id="307" r:id="rId1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4" autoAdjust="0"/>
    <p:restoredTop sz="92472" autoAdjust="0"/>
  </p:normalViewPr>
  <p:slideViewPr>
    <p:cSldViewPr snapToGrid="0" snapToObjects="1">
      <p:cViewPr varScale="1">
        <p:scale>
          <a:sx n="56" d="100"/>
          <a:sy n="56" d="100"/>
        </p:scale>
        <p:origin x="-590" y="-82"/>
      </p:cViewPr>
      <p:guideLst>
        <p:guide orient="horz" pos="2880"/>
        <p:guide pos="5120"/>
      </p:guideLst>
    </p:cSldViewPr>
  </p:slideViewPr>
  <p:outlineViewPr>
    <p:cViewPr>
      <p:scale>
        <a:sx n="33" d="100"/>
        <a:sy n="33" d="100"/>
      </p:scale>
      <p:origin x="0" y="-272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5091871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237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Shape 7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3" name="Shape 7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1314878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026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567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14" name="Shape 4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068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0461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504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3545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09" name="Shape 5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757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r>
              <a:rPr lang="es-AR" sz="1100" kern="1200" dirty="0" smtClean="0">
                <a:solidFill>
                  <a:schemeClr val="tx1"/>
                </a:solidFill>
                <a:latin typeface="+mn-lt"/>
                <a:ea typeface="+mn-ea"/>
                <a:cs typeface="+mn-cs"/>
              </a:rPr>
              <a:t>Nota de Chuck.</a:t>
            </a:r>
            <a:r>
              <a:rPr lang="es-AR" sz="1100" kern="1200" baseline="0" dirty="0" smtClean="0">
                <a:solidFill>
                  <a:schemeClr val="tx1"/>
                </a:solidFill>
                <a:latin typeface="+mn-lt"/>
                <a:ea typeface="+mn-ea"/>
                <a:cs typeface="+mn-cs"/>
              </a:rPr>
              <a:t> </a:t>
            </a:r>
            <a:r>
              <a:rPr lang="es-AR" sz="1100" kern="1200" dirty="0" smtClean="0">
                <a:solidFill>
                  <a:schemeClr val="tx1"/>
                </a:solidFill>
                <a:latin typeface="+mn-lt"/>
                <a:ea typeface="+mn-ea"/>
                <a:cs typeface="+mn-cs"/>
              </a:rPr>
              <a:t>Si está usando estos materiales, puede retirar el logotipo de UM y reemplazarlo por el suyo pero, por favor, conserve el logo de CC-BY en la primera página así como también retenga la(s) página(s) de agradecimientos al final. </a:t>
            </a:r>
            <a:endParaRPr lang="es-ES" sz="1100" kern="1200" dirty="0">
              <a:solidFill>
                <a:schemeClr val="tx1"/>
              </a:solidFill>
              <a:latin typeface="+mn-lt"/>
              <a:ea typeface="+mn-ea"/>
              <a:cs typeface="+mn-cs"/>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673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817418"/>
            <a:ext cx="13932000" cy="17224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16029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19830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smtClean="0"/>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Picture 10" descr="Top_Bar_Background.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12" name="TextBox 11"/>
          <p:cNvSpPr txBox="1"/>
          <p:nvPr userDrawn="1"/>
        </p:nvSpPr>
        <p:spPr>
          <a:xfrm>
            <a:off x="160716" y="114157"/>
            <a:ext cx="4132393" cy="446276"/>
          </a:xfrm>
          <a:prstGeom prst="rect">
            <a:avLst/>
          </a:prstGeom>
          <a:noFill/>
        </p:spPr>
        <p:txBody>
          <a:bodyPr wrap="none" rtlCol="0">
            <a:spAutoFit/>
          </a:bodyPr>
          <a:lstStyle/>
          <a:p>
            <a:r>
              <a:rPr lang="en-US" sz="2300" dirty="0" smtClean="0">
                <a:solidFill>
                  <a:srgbClr val="FFFFFF"/>
                </a:solidFill>
                <a:latin typeface="Lucida Grande"/>
                <a:cs typeface="Lucida Grande"/>
              </a:rPr>
              <a:t>Loops and</a:t>
            </a:r>
            <a:r>
              <a:rPr lang="en-US" sz="2300" baseline="0" dirty="0" smtClean="0">
                <a:solidFill>
                  <a:srgbClr val="FFFFFF"/>
                </a:solidFill>
                <a:latin typeface="Lucida Grande"/>
                <a:cs typeface="Lucida Grande"/>
              </a:rPr>
              <a:t> Iteration – Part 2</a:t>
            </a:r>
            <a:endParaRPr lang="en-US" sz="2300" dirty="0">
              <a:solidFill>
                <a:srgbClr val="FFFFFF"/>
              </a:solidFill>
              <a:latin typeface="Lucida Grande"/>
              <a:cs typeface="Lucida Grande"/>
            </a:endParaRP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smtClean="0">
                <a:solidFill>
                  <a:schemeClr val="bg1"/>
                </a:solidFill>
                <a:latin typeface="Georgia"/>
                <a:cs typeface="Georgia"/>
              </a:rPr>
              <a:t>PYTHON</a:t>
            </a:r>
            <a:r>
              <a:rPr lang="en-US" sz="1700" baseline="0" dirty="0" smtClean="0">
                <a:solidFill>
                  <a:schemeClr val="bg1"/>
                </a:solidFill>
                <a:latin typeface="Georgia"/>
                <a:cs typeface="Georgia"/>
              </a:rPr>
              <a:t> FOR</a:t>
            </a:r>
          </a:p>
          <a:p>
            <a:pPr algn="ctr"/>
            <a:r>
              <a:rPr lang="en-US" sz="1700" baseline="0" dirty="0" smtClean="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05" r:id="rId11"/>
  </p:sldLayoutIdLst>
  <p:timing>
    <p:tnLst>
      <p:par>
        <p:cTn id="1" dur="indefinite" restart="never" nodeType="tmRoot"/>
      </p:par>
    </p:tnLst>
  </p:timing>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dr-chuck.com" TargetMode="External"/><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open.umich.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u="none" strike="noStrike" cap="none" dirty="0" smtClean="0">
                <a:solidFill>
                  <a:srgbClr val="FFFF00"/>
                </a:solidFill>
                <a:latin typeface="Arial" charset="0"/>
                <a:ea typeface="Arial" charset="0"/>
                <a:cs typeface="Arial" charset="0"/>
                <a:sym typeface="Cabin"/>
              </a:rPr>
              <a:t>Bucles Definidos</a:t>
            </a:r>
            <a:endParaRPr lang="es-ES" sz="7600" u="none" strike="noStrike" cap="none" dirty="0">
              <a:solidFill>
                <a:srgbClr val="FFFF00"/>
              </a:solidFill>
              <a:latin typeface="Arial" charset="0"/>
              <a:ea typeface="Arial" charset="0"/>
              <a:cs typeface="Arial" charset="0"/>
              <a:sym typeface="Cabin"/>
            </a:endParaRPr>
          </a:p>
        </p:txBody>
      </p:sp>
      <p:sp>
        <p:nvSpPr>
          <p:cNvPr id="393" name="Shape 393"/>
          <p:cNvSpPr txBox="1">
            <a:spLocks noGrp="1"/>
          </p:cNvSpPr>
          <p:nvPr>
            <p:ph idx="1"/>
          </p:nvPr>
        </p:nvSpPr>
        <p:spPr>
          <a:xfrm>
            <a:off x="812800" y="2152805"/>
            <a:ext cx="14630400" cy="6124092"/>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Con bastante frecuencia tenemos una </a:t>
            </a:r>
            <a:r>
              <a:rPr lang="es-ES" sz="3600" b="0" u="none" strike="noStrike" cap="none" dirty="0" smtClean="0">
                <a:solidFill>
                  <a:srgbClr val="FF7F00"/>
                </a:solidFill>
                <a:latin typeface="Arial" charset="0"/>
                <a:ea typeface="Arial" charset="0"/>
                <a:cs typeface="Arial" charset="0"/>
                <a:sym typeface="Cabin"/>
              </a:rPr>
              <a:t>lista</a:t>
            </a:r>
            <a:r>
              <a:rPr lang="es-ES" sz="3600" b="0" u="none" strike="noStrike" cap="none" dirty="0" smtClean="0">
                <a:solidFill>
                  <a:schemeClr val="lt1"/>
                </a:solidFill>
                <a:latin typeface="Arial" charset="0"/>
                <a:ea typeface="Arial" charset="0"/>
                <a:cs typeface="Arial" charset="0"/>
                <a:sym typeface="Cabin"/>
              </a:rPr>
              <a:t> de los ítems de las </a:t>
            </a:r>
            <a:r>
              <a:rPr lang="es-ES" sz="3600" b="0" u="none" strike="noStrike" cap="none" dirty="0" smtClean="0">
                <a:solidFill>
                  <a:srgbClr val="FF7F00"/>
                </a:solidFill>
                <a:latin typeface="Arial" charset="0"/>
                <a:ea typeface="Arial" charset="0"/>
                <a:cs typeface="Arial" charset="0"/>
                <a:sym typeface="Cabin"/>
              </a:rPr>
              <a:t>líneas en un archivo</a:t>
            </a:r>
            <a:r>
              <a:rPr lang="es-ES" sz="3600" b="0" u="none" strike="noStrike" cap="none" dirty="0" smtClean="0">
                <a:solidFill>
                  <a:schemeClr val="lt1"/>
                </a:solidFill>
                <a:latin typeface="Arial" charset="0"/>
                <a:ea typeface="Arial" charset="0"/>
                <a:cs typeface="Arial" charset="0"/>
                <a:sym typeface="Cabin"/>
              </a:rPr>
              <a:t>, es decir un </a:t>
            </a:r>
            <a:r>
              <a:rPr lang="es-ES" sz="3600" b="0" u="none" strike="noStrike" cap="none" dirty="0" smtClean="0">
                <a:solidFill>
                  <a:srgbClr val="FFFF00"/>
                </a:solidFill>
                <a:latin typeface="Arial" charset="0"/>
                <a:ea typeface="Arial" charset="0"/>
                <a:cs typeface="Arial" charset="0"/>
                <a:sym typeface="Cabin"/>
              </a:rPr>
              <a:t>conjunto finito</a:t>
            </a:r>
            <a:r>
              <a:rPr lang="es-ES" sz="3600" b="0" u="none" strike="noStrike" cap="none" dirty="0" smtClean="0">
                <a:solidFill>
                  <a:schemeClr val="lt1"/>
                </a:solidFill>
                <a:latin typeface="Arial" charset="0"/>
                <a:ea typeface="Arial" charset="0"/>
                <a:cs typeface="Arial" charset="0"/>
                <a:sym typeface="Cabin"/>
              </a:rPr>
              <a:t> de cosas</a:t>
            </a:r>
          </a:p>
          <a:p>
            <a:pPr marL="749300" lvl="0" indent="-371094">
              <a:spcBef>
                <a:spcPts val="3500"/>
              </a:spcBef>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Podemos escribir un bucle para ejecutar el bucle una vez para cada uno de los ítems de un conjunto utilizando la secuencia </a:t>
            </a:r>
            <a:r>
              <a:rPr lang="es-ES" sz="3600" b="0" u="none" strike="noStrike" cap="none" dirty="0" smtClean="0">
                <a:solidFill>
                  <a:srgbClr val="FFFF00"/>
                </a:solidFill>
                <a:latin typeface="Arial" charset="0"/>
                <a:ea typeface="Arial" charset="0"/>
                <a:cs typeface="Arial" charset="0"/>
                <a:sym typeface="Cabin"/>
              </a:rPr>
              <a:t>for</a:t>
            </a:r>
            <a:r>
              <a:rPr lang="es-ES" sz="3600" b="0" dirty="0" smtClean="0">
                <a:solidFill>
                  <a:schemeClr val="lt1"/>
                </a:solidFill>
                <a:latin typeface="Arial" charset="0"/>
                <a:ea typeface="Arial" charset="0"/>
                <a:cs typeface="Arial" charset="0"/>
                <a:sym typeface="Cabin"/>
              </a:rPr>
              <a:t> de Python </a:t>
            </a:r>
            <a:endParaRPr lang="es-ES" sz="3600" b="0" u="none" strike="noStrike" cap="none" dirty="0" smtClean="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Estos bucles se denominan </a:t>
            </a:r>
            <a:r>
              <a:rPr lang="es-ES" sz="3600" b="0" dirty="0" smtClean="0">
                <a:solidFill>
                  <a:srgbClr val="00FF00"/>
                </a:solidFill>
                <a:latin typeface="Arial" charset="0"/>
                <a:ea typeface="Arial" charset="0"/>
                <a:cs typeface="Arial" charset="0"/>
                <a:sym typeface="Cabin"/>
              </a:rPr>
              <a:t>“</a:t>
            </a:r>
            <a:r>
              <a:rPr lang="es-ES" sz="3600" b="0" u="none" strike="noStrike" cap="none" dirty="0" smtClean="0">
                <a:solidFill>
                  <a:srgbClr val="00FF00"/>
                </a:solidFill>
                <a:latin typeface="Arial" charset="0"/>
                <a:ea typeface="Arial" charset="0"/>
                <a:cs typeface="Arial" charset="0"/>
                <a:sym typeface="Cabin"/>
              </a:rPr>
              <a:t>bucles definidos</a:t>
            </a:r>
            <a:r>
              <a:rPr lang="es-ES" sz="3600" b="0" dirty="0" smtClean="0">
                <a:solidFill>
                  <a:srgbClr val="00FF00"/>
                </a:solidFill>
                <a:latin typeface="Arial" charset="0"/>
                <a:ea typeface="Arial" charset="0"/>
                <a:cs typeface="Arial" charset="0"/>
                <a:sym typeface="Cabin"/>
              </a:rPr>
              <a:t>”</a:t>
            </a:r>
            <a:r>
              <a:rPr lang="es-ES" sz="3600" b="0" u="none" strike="noStrike" cap="none" dirty="0" smtClean="0">
                <a:solidFill>
                  <a:schemeClr val="lt1"/>
                </a:solidFill>
                <a:latin typeface="Arial" charset="0"/>
                <a:ea typeface="Arial" charset="0"/>
                <a:cs typeface="Arial" charset="0"/>
                <a:sym typeface="Cabin"/>
              </a:rPr>
              <a:t> porque se ejecutan </a:t>
            </a:r>
            <a:r>
              <a:rPr lang="es-ES" sz="3600" b="0" dirty="0" smtClean="0">
                <a:solidFill>
                  <a:schemeClr val="lt1"/>
                </a:solidFill>
                <a:latin typeface="Arial" charset="0"/>
                <a:ea typeface="Arial" charset="0"/>
                <a:cs typeface="Arial" charset="0"/>
                <a:sym typeface="Cabin"/>
              </a:rPr>
              <a:t>una cantidad exacta de veces</a:t>
            </a:r>
            <a:endParaRPr lang="es-ES" sz="3600" b="0" u="none" strike="noStrike" cap="none" dirty="0" smtClean="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s-ES" sz="3600" b="0" u="none" strike="noStrike" cap="none" dirty="0" smtClean="0">
                <a:solidFill>
                  <a:schemeClr val="lt1"/>
                </a:solidFill>
                <a:latin typeface="Arial" charset="0"/>
                <a:ea typeface="Arial" charset="0"/>
                <a:cs typeface="Arial" charset="0"/>
                <a:sym typeface="Cabin"/>
              </a:rPr>
              <a:t>Decimos que los </a:t>
            </a:r>
            <a:r>
              <a:rPr lang="es-ES" sz="3600" b="0" dirty="0" smtClean="0">
                <a:solidFill>
                  <a:srgbClr val="00FF00"/>
                </a:solidFill>
                <a:latin typeface="Arial" charset="0"/>
                <a:ea typeface="Arial" charset="0"/>
                <a:cs typeface="Arial" charset="0"/>
                <a:sym typeface="Cabin"/>
              </a:rPr>
              <a:t>“bucles definidos </a:t>
            </a:r>
            <a:r>
              <a:rPr lang="es-ES" sz="3600" b="0" u="none" strike="noStrike" cap="none" dirty="0" smtClean="0">
                <a:solidFill>
                  <a:srgbClr val="00FF00"/>
                </a:solidFill>
                <a:latin typeface="Arial" charset="0"/>
                <a:ea typeface="Arial" charset="0"/>
                <a:cs typeface="Arial" charset="0"/>
                <a:sym typeface="Cabin"/>
              </a:rPr>
              <a:t>iteran a través de los miembros de un conjunto</a:t>
            </a:r>
            <a:r>
              <a:rPr lang="es-ES" sz="3600" b="0" dirty="0" smtClean="0">
                <a:solidFill>
                  <a:srgbClr val="00FF00"/>
                </a:solidFill>
                <a:latin typeface="Arial" charset="0"/>
                <a:ea typeface="Arial" charset="0"/>
                <a:cs typeface="Arial" charset="0"/>
                <a:sym typeface="Cabin"/>
              </a:rPr>
              <a:t>”</a:t>
            </a:r>
            <a:endParaRPr lang="es-ES" sz="3600" b="0" dirty="0">
              <a:solidFill>
                <a:srgbClr val="00FF00"/>
              </a:solidFill>
              <a:latin typeface="Arial" charset="0"/>
              <a:ea typeface="Arial" charset="0"/>
              <a:cs typeface="Arial" charset="0"/>
              <a:sym typeface="Cabin"/>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2</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Shape 765"/>
          <p:cNvSpPr txBox="1">
            <a:spLocks noGrp="1"/>
          </p:cNvSpPr>
          <p:nvPr>
            <p:ph type="title"/>
          </p:nvPr>
        </p:nvSpPr>
        <p:spPr>
          <a:xfrm>
            <a:off x="1155700" y="817418"/>
            <a:ext cx="13932000" cy="1127856"/>
          </a:xfrm>
          <a:prstGeom prst="rect">
            <a:avLst/>
          </a:prstGeom>
        </p:spPr>
        <p:txBody>
          <a:bodyPr lIns="91425" tIns="91425" rIns="91425" bIns="91425" anchor="ctr" anchorCtr="0">
            <a:noAutofit/>
          </a:bodyPr>
          <a:lstStyle/>
          <a:p>
            <a:pPr lvl="0"/>
            <a:r>
              <a:rPr lang="es-ES" sz="3600" b="1" dirty="0" smtClean="0">
                <a:solidFill>
                  <a:srgbClr val="FFFF00"/>
                </a:solidFill>
              </a:rPr>
              <a:t>Agradecimientos / Colaboraciones</a:t>
            </a:r>
            <a:endParaRPr lang="en-US" sz="3600" b="1" dirty="0">
              <a:solidFill>
                <a:srgbClr val="FFFF00"/>
              </a:solidFill>
            </a:endParaRPr>
          </a:p>
        </p:txBody>
      </p:sp>
      <p:sp>
        <p:nvSpPr>
          <p:cNvPr id="766" name="Shape 766"/>
          <p:cNvSpPr txBox="1"/>
          <p:nvPr/>
        </p:nvSpPr>
        <p:spPr>
          <a:xfrm>
            <a:off x="1155700" y="2143125"/>
            <a:ext cx="6797699" cy="5984318"/>
          </a:xfrm>
          <a:prstGeom prst="rect">
            <a:avLst/>
          </a:prstGeom>
          <a:noFill/>
          <a:ln>
            <a:noFill/>
          </a:ln>
        </p:spPr>
        <p:txBody>
          <a:bodyPr lIns="91425" tIns="91425" rIns="91425" bIns="91425" anchor="t" anchorCtr="0">
            <a:noAutofit/>
          </a:bodyPr>
          <a:lstStyle/>
          <a:p>
            <a:pPr lvl="0"/>
            <a:r>
              <a:rPr lang="es-ES" sz="1800" dirty="0" smtClean="0">
                <a:solidFill>
                  <a:srgbClr val="FFFFFF"/>
                </a:solidFill>
              </a:rPr>
              <a:t>Estas diapositivas están protegidas por derechos de autor 2010-  Charles R. Severance (</a:t>
            </a:r>
            <a:r>
              <a:rPr lang="es-ES" sz="1800" u="sng" dirty="0" smtClean="0">
                <a:solidFill>
                  <a:srgbClr val="FFFF00"/>
                </a:solidFill>
                <a:hlinkClick r:id="rId3"/>
              </a:rPr>
              <a:t>www.dr-chuck.com</a:t>
            </a:r>
            <a:r>
              <a:rPr lang="es-ES" sz="1800" dirty="0" smtClean="0">
                <a:solidFill>
                  <a:srgbClr val="FFFFFF"/>
                </a:solidFill>
              </a:rPr>
              <a:t>) de la Facultad de Información de la Universidad de Michigan y </a:t>
            </a:r>
            <a:r>
              <a:rPr lang="es-ES" sz="1800" u="sng" dirty="0" smtClean="0">
                <a:solidFill>
                  <a:srgbClr val="FFFF00"/>
                </a:solidFill>
                <a:hlinkClick r:id="rId4"/>
              </a:rPr>
              <a:t>open.umich.edu</a:t>
            </a:r>
            <a:r>
              <a:rPr lang="es-ES" sz="1800" dirty="0">
                <a:solidFill>
                  <a:srgbClr val="FFFFFF"/>
                </a:solidFill>
              </a:rPr>
              <a:t>,</a:t>
            </a:r>
            <a:r>
              <a:rPr lang="es-ES" sz="1800" dirty="0" smtClean="0">
                <a:solidFill>
                  <a:srgbClr val="FFFFFF"/>
                </a:solidFill>
              </a:rPr>
              <a:t> y se ponen a disposición bajo licencia de Creative Commons Attribution 4.0. Por favor, conserve esta última diapositiva en todas las copias del documento para cumplir con los requisitos de atribución de la licencia. Si realiza algún cambio, agregue su nombre y el de su organización a la lista de colaboradores en esta página cuando republique los materiales.</a:t>
            </a:r>
          </a:p>
          <a:p>
            <a:pPr lvl="0"/>
            <a:endParaRPr lang="es-ES" sz="1800" dirty="0" smtClean="0">
              <a:solidFill>
                <a:srgbClr val="FFFFFF"/>
              </a:solidFill>
            </a:endParaRPr>
          </a:p>
          <a:p>
            <a:pPr lvl="0"/>
            <a:r>
              <a:rPr lang="es-ES" sz="1800" dirty="0" smtClean="0">
                <a:solidFill>
                  <a:srgbClr val="FFFFFF"/>
                </a:solidFill>
              </a:rPr>
              <a:t>Desarrollo inicial: Charles Severance, Facultad de Información de la Universidad de Michigan</a:t>
            </a:r>
          </a:p>
          <a:p>
            <a:pPr lvl="0"/>
            <a:endParaRPr lang="es-ES" sz="1800" dirty="0" smtClean="0">
              <a:solidFill>
                <a:srgbClr val="FFFFFF"/>
              </a:solidFill>
            </a:endParaRPr>
          </a:p>
          <a:p>
            <a:pPr lvl="0"/>
            <a:r>
              <a:rPr lang="es-ES" sz="1800" dirty="0" smtClean="0">
                <a:solidFill>
                  <a:srgbClr val="FFFFFF"/>
                </a:solidFill>
              </a:rPr>
              <a:t>… Ingrese nuevos colaboradores y traductores aquí</a:t>
            </a:r>
            <a:endParaRPr lang="en-US" sz="1800" dirty="0">
              <a:solidFill>
                <a:srgbClr val="FFFFFF"/>
              </a:solidFill>
            </a:endParaRPr>
          </a:p>
        </p:txBody>
      </p:sp>
      <p:pic>
        <p:nvPicPr>
          <p:cNvPr id="767" name="Shape 767"/>
          <p:cNvPicPr preferRelativeResize="0"/>
          <p:nvPr/>
        </p:nvPicPr>
        <p:blipFill rotWithShape="1">
          <a:blip r:embed="rId5">
            <a:alphaModFix/>
          </a:blip>
          <a:srcRect/>
          <a:stretch/>
        </p:blipFill>
        <p:spPr>
          <a:xfrm>
            <a:off x="437900" y="920474"/>
            <a:ext cx="1024800" cy="1024800"/>
          </a:xfrm>
          <a:prstGeom prst="rect">
            <a:avLst/>
          </a:prstGeom>
          <a:noFill/>
          <a:ln>
            <a:noFill/>
          </a:ln>
        </p:spPr>
      </p:pic>
      <p:pic>
        <p:nvPicPr>
          <p:cNvPr id="768" name="Shape 768"/>
          <p:cNvPicPr preferRelativeResize="0"/>
          <p:nvPr/>
        </p:nvPicPr>
        <p:blipFill rotWithShape="1">
          <a:blip r:embed="rId6">
            <a:alphaModFix/>
          </a:blip>
          <a:srcRect/>
          <a:stretch/>
        </p:blipFill>
        <p:spPr>
          <a:xfrm>
            <a:off x="13836901" y="1098674"/>
            <a:ext cx="1968599" cy="668400"/>
          </a:xfrm>
          <a:prstGeom prst="rect">
            <a:avLst/>
          </a:prstGeom>
          <a:noFill/>
          <a:ln>
            <a:noFill/>
          </a:ln>
        </p:spPr>
      </p:pic>
      <p:sp>
        <p:nvSpPr>
          <p:cNvPr id="769" name="Shape 769"/>
          <p:cNvSpPr txBox="1"/>
          <p:nvPr/>
        </p:nvSpPr>
        <p:spPr>
          <a:xfrm>
            <a:off x="8704400" y="2143125"/>
            <a:ext cx="6797699" cy="5984318"/>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a:t>
            </a:r>
          </a:p>
        </p:txBody>
      </p:sp>
      <p:sp>
        <p:nvSpPr>
          <p:cNvPr id="7" name="6 CuadroTexto"/>
          <p:cNvSpPr txBox="1"/>
          <p:nvPr/>
        </p:nvSpPr>
        <p:spPr>
          <a:xfrm>
            <a:off x="0" y="161022"/>
            <a:ext cx="5760720" cy="338554"/>
          </a:xfrm>
          <a:prstGeom prst="rect">
            <a:avLst/>
          </a:prstGeom>
          <a:solidFill>
            <a:srgbClr val="002060"/>
          </a:solidFill>
        </p:spPr>
        <p:txBody>
          <a:bodyPr wrap="square" rtlCol="0">
            <a:spAutoFit/>
          </a:bodyPr>
          <a:lstStyle/>
          <a:p>
            <a:endParaRPr lang="es-ES" sz="1600" b="1" dirty="0">
              <a:solidFill>
                <a:schemeClr val="bg1"/>
              </a:solidFill>
            </a:endParaRPr>
          </a:p>
        </p:txBody>
      </p:sp>
      <p:pic>
        <p:nvPicPr>
          <p:cNvPr id="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12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2</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7600" b="1" u="none" strike="noStrike" cap="none" dirty="0" smtClean="0">
                <a:solidFill>
                  <a:srgbClr val="FFFF00"/>
                </a:solidFill>
                <a:latin typeface="Arial" charset="0"/>
                <a:ea typeface="Arial" charset="0"/>
                <a:cs typeface="Arial" charset="0"/>
                <a:sym typeface="Cabin"/>
              </a:rPr>
              <a:t>Un </a:t>
            </a:r>
            <a:r>
              <a:rPr lang="es-ES" sz="7600" b="1" dirty="0" smtClean="0">
                <a:solidFill>
                  <a:srgbClr val="FFFF00"/>
                </a:solidFill>
                <a:latin typeface="Arial" charset="0"/>
                <a:ea typeface="Arial" charset="0"/>
                <a:cs typeface="Arial" charset="0"/>
                <a:sym typeface="Cabin"/>
              </a:rPr>
              <a:t>Bucle Definido </a:t>
            </a:r>
            <a:r>
              <a:rPr lang="es-ES" sz="7600" b="1" u="none" strike="noStrike" cap="none" dirty="0" smtClean="0">
                <a:solidFill>
                  <a:srgbClr val="FFFF00"/>
                </a:solidFill>
                <a:latin typeface="Arial" charset="0"/>
                <a:ea typeface="Arial" charset="0"/>
                <a:cs typeface="Arial" charset="0"/>
                <a:sym typeface="Cabin"/>
              </a:rPr>
              <a:t>Simple</a:t>
            </a:r>
            <a:endParaRPr lang="es-ES" sz="7600" b="1" u="none" strike="noStrike" cap="none" dirty="0">
              <a:solidFill>
                <a:srgbClr val="FFFF00"/>
              </a:solidFill>
              <a:latin typeface="Arial" charset="0"/>
              <a:ea typeface="Arial" charset="0"/>
              <a:cs typeface="Arial" charset="0"/>
              <a:sym typeface="Cabin"/>
            </a:endParaRPr>
          </a:p>
        </p:txBody>
      </p:sp>
      <p:sp>
        <p:nvSpPr>
          <p:cNvPr id="399" name="Shape 399"/>
          <p:cNvSpPr txBox="1"/>
          <p:nvPr/>
        </p:nvSpPr>
        <p:spPr>
          <a:xfrm>
            <a:off x="1926625" y="3414325"/>
            <a:ext cx="7524599" cy="2540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600" b="1" i="0" u="none" strike="noStrike" cap="none" dirty="0" err="1" smtClean="0">
                <a:solidFill>
                  <a:srgbClr val="FFFF00"/>
                </a:solidFill>
                <a:latin typeface="Courier New"/>
                <a:ea typeface="Courier New"/>
                <a:cs typeface="Courier New"/>
                <a:sym typeface="Courier New"/>
              </a:rPr>
              <a:t>for</a:t>
            </a:r>
            <a:r>
              <a:rPr lang="es-ES" sz="3600" b="1" i="0" u="none" strike="noStrike" cap="none" dirty="0" smtClean="0">
                <a:solidFill>
                  <a:schemeClr val="lt1"/>
                </a:solidFill>
                <a:latin typeface="Courier New"/>
                <a:ea typeface="Courier New"/>
                <a:cs typeface="Courier New"/>
                <a:sym typeface="Courier New"/>
              </a:rPr>
              <a:t> </a:t>
            </a:r>
            <a:r>
              <a:rPr lang="es-ES" sz="3600" b="1" i="0" u="none" strike="noStrike" cap="none" dirty="0" smtClean="0">
                <a:solidFill>
                  <a:srgbClr val="00FF00"/>
                </a:solidFill>
                <a:latin typeface="Courier New"/>
                <a:ea typeface="Courier New"/>
                <a:cs typeface="Courier New"/>
                <a:sym typeface="Courier New"/>
              </a:rPr>
              <a:t>i</a:t>
            </a:r>
            <a:r>
              <a:rPr lang="es-ES" sz="3600" b="1" i="0" u="none" strike="noStrike" cap="none" dirty="0" smtClean="0">
                <a:solidFill>
                  <a:schemeClr val="lt1"/>
                </a:solidFill>
                <a:latin typeface="Courier New"/>
                <a:ea typeface="Courier New"/>
                <a:cs typeface="Courier New"/>
                <a:sym typeface="Courier New"/>
              </a:rPr>
              <a:t> </a:t>
            </a:r>
            <a:r>
              <a:rPr lang="es-ES" sz="3600" b="1" i="0" u="none" strike="noStrike" cap="none" dirty="0" smtClean="0">
                <a:solidFill>
                  <a:srgbClr val="FFFF00"/>
                </a:solidFill>
                <a:latin typeface="Courier New"/>
                <a:ea typeface="Courier New"/>
                <a:cs typeface="Courier New"/>
                <a:sym typeface="Courier New"/>
              </a:rPr>
              <a:t>in</a:t>
            </a:r>
            <a:r>
              <a:rPr lang="es-ES" sz="3600" b="1" i="0" u="none" strike="noStrike" cap="none" dirty="0" smtClean="0">
                <a:solidFill>
                  <a:schemeClr val="lt1"/>
                </a:solidFill>
                <a:latin typeface="Courier New"/>
                <a:ea typeface="Courier New"/>
                <a:cs typeface="Courier New"/>
                <a:sym typeface="Courier New"/>
              </a:rPr>
              <a:t> </a:t>
            </a:r>
            <a:r>
              <a:rPr lang="es-ES" sz="3600" b="1" i="0" u="none" strike="noStrike" cap="none" dirty="0" smtClean="0">
                <a:solidFill>
                  <a:srgbClr val="FF7F00"/>
                </a:solidFill>
                <a:latin typeface="Courier New"/>
                <a:ea typeface="Courier New"/>
                <a:cs typeface="Courier New"/>
                <a:sym typeface="Courier New"/>
              </a:rPr>
              <a:t>[5, 4, 3, 2, 1]</a:t>
            </a:r>
            <a:r>
              <a:rPr lang="es-ES" sz="3600" b="1" i="0" u="none" strike="noStrike" cap="none" dirty="0" smtClean="0">
                <a:solidFill>
                  <a:srgbClr val="00FF00"/>
                </a:solidFill>
                <a:latin typeface="Courier New"/>
                <a:ea typeface="Courier New"/>
                <a:cs typeface="Courier New"/>
                <a:sym typeface="Courier New"/>
              </a:rPr>
              <a:t> </a:t>
            </a:r>
            <a:r>
              <a:rPr lang="es-ES" sz="3600" b="1" i="0" u="none" strike="noStrike" cap="none" dirty="0" smtClean="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600" b="1" i="0" u="none" strike="noStrike" cap="none" dirty="0" smtClean="0">
                <a:solidFill>
                  <a:schemeClr val="lt1"/>
                </a:solidFill>
                <a:latin typeface="Courier New"/>
                <a:ea typeface="Courier New"/>
                <a:cs typeface="Courier New"/>
                <a:sym typeface="Courier New"/>
              </a:rPr>
              <a:t>    </a:t>
            </a:r>
            <a:r>
              <a:rPr lang="es-ES" sz="3600" b="1" i="0" u="none" strike="noStrike" cap="none" dirty="0" err="1" smtClean="0">
                <a:solidFill>
                  <a:srgbClr val="FFFF00"/>
                </a:solidFill>
                <a:latin typeface="Courier New"/>
                <a:ea typeface="Courier New"/>
                <a:cs typeface="Courier New"/>
                <a:sym typeface="Courier New"/>
              </a:rPr>
              <a:t>print</a:t>
            </a:r>
            <a:r>
              <a:rPr lang="es-ES" sz="3600" b="1" i="0" u="none" strike="noStrike" cap="none" dirty="0" smtClean="0">
                <a:solidFill>
                  <a:srgbClr val="FFFF00"/>
                </a:solidFill>
                <a:latin typeface="Courier New"/>
                <a:ea typeface="Courier New"/>
                <a:cs typeface="Courier New"/>
                <a:sym typeface="Courier New"/>
              </a:rPr>
              <a:t>(</a:t>
            </a:r>
            <a:r>
              <a:rPr lang="es-ES" sz="3600" b="1" i="0" u="none" strike="noStrike" cap="none" dirty="0" smtClean="0">
                <a:solidFill>
                  <a:srgbClr val="00FF00"/>
                </a:solidFill>
                <a:latin typeface="Courier New"/>
                <a:ea typeface="Courier New"/>
                <a:cs typeface="Courier New"/>
                <a:sym typeface="Courier New"/>
              </a:rPr>
              <a:t>i</a:t>
            </a:r>
            <a:r>
              <a:rPr lang="es-ES" sz="3600" b="1" i="0" u="none" strike="noStrike" cap="none" dirty="0" smtClean="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600" b="1" i="0" u="none" strike="noStrike" cap="none" dirty="0" err="1" smtClean="0">
                <a:solidFill>
                  <a:srgbClr val="FFFF00"/>
                </a:solidFill>
                <a:latin typeface="Courier New"/>
                <a:ea typeface="Courier New"/>
                <a:cs typeface="Courier New"/>
                <a:sym typeface="Courier New"/>
              </a:rPr>
              <a:t>print</a:t>
            </a:r>
            <a:r>
              <a:rPr lang="es-ES" sz="3600" b="1" dirty="0" smtClean="0">
                <a:solidFill>
                  <a:schemeClr val="lt1"/>
                </a:solidFill>
                <a:latin typeface="Courier New"/>
                <a:ea typeface="Courier New"/>
                <a:cs typeface="Courier New"/>
                <a:sym typeface="Courier New"/>
              </a:rPr>
              <a:t>(</a:t>
            </a:r>
            <a:r>
              <a:rPr lang="es-ES" sz="3600" b="1" i="0" u="none" strike="noStrike" cap="none" dirty="0" smtClean="0">
                <a:solidFill>
                  <a:srgbClr val="FF7F00"/>
                </a:solidFill>
                <a:latin typeface="Courier New"/>
                <a:ea typeface="Courier New"/>
                <a:cs typeface="Courier New"/>
                <a:sym typeface="Courier New"/>
              </a:rPr>
              <a:t>'</a:t>
            </a:r>
            <a:r>
              <a:rPr lang="es-ES" sz="3600" b="1" i="0" u="none" strike="noStrike" cap="none" dirty="0" err="1" smtClean="0">
                <a:solidFill>
                  <a:srgbClr val="FF7F00"/>
                </a:solidFill>
                <a:latin typeface="Courier New"/>
                <a:ea typeface="Courier New"/>
                <a:cs typeface="Courier New"/>
                <a:sym typeface="Courier New"/>
              </a:rPr>
              <a:t>Blastoff</a:t>
            </a:r>
            <a:r>
              <a:rPr lang="es-ES" sz="3600" b="1" i="0" u="none" strike="noStrike" cap="none" dirty="0" smtClean="0">
                <a:solidFill>
                  <a:srgbClr val="FF7F00"/>
                </a:solidFill>
                <a:latin typeface="Courier New"/>
                <a:ea typeface="Courier New"/>
                <a:cs typeface="Courier New"/>
                <a:sym typeface="Courier New"/>
              </a:rPr>
              <a:t>'</a:t>
            </a:r>
            <a:r>
              <a:rPr lang="es-ES" sz="3600" b="1" i="0" u="none" strike="noStrike" cap="none" dirty="0" smtClean="0">
                <a:solidFill>
                  <a:schemeClr val="bg1"/>
                </a:solidFill>
                <a:latin typeface="Courier New"/>
                <a:ea typeface="Courier New"/>
                <a:cs typeface="Courier New"/>
                <a:sym typeface="Courier New"/>
              </a:rPr>
              <a:t>)</a:t>
            </a:r>
            <a:endParaRPr lang="es-ES" sz="3600" b="1" i="0" u="none" strike="noStrike" cap="none" dirty="0">
              <a:solidFill>
                <a:schemeClr val="bg1"/>
              </a:solidFill>
              <a:latin typeface="Courier New"/>
              <a:ea typeface="Courier New"/>
              <a:cs typeface="Courier New"/>
              <a:sym typeface="Courier New"/>
            </a:endParaRPr>
          </a:p>
        </p:txBody>
      </p:sp>
      <p:sp>
        <p:nvSpPr>
          <p:cNvPr id="400" name="Shape 400"/>
          <p:cNvSpPr txBox="1"/>
          <p:nvPr/>
        </p:nvSpPr>
        <p:spPr>
          <a:xfrm>
            <a:off x="11091860" y="2711265"/>
            <a:ext cx="3101811" cy="4902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smtClean="0">
                <a:solidFill>
                  <a:srgbClr val="FF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smtClean="0">
                <a:solidFill>
                  <a:srgbClr val="FFFF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smtClean="0">
                <a:solidFill>
                  <a:srgbClr val="FF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smtClean="0">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smtClean="0">
                <a:solidFill>
                  <a:srgbClr val="FF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err="1" smtClean="0">
                <a:solidFill>
                  <a:srgbClr val="FFFFFF"/>
                </a:solidFill>
                <a:latin typeface="Arial" charset="0"/>
                <a:ea typeface="Arial" charset="0"/>
                <a:cs typeface="Arial" charset="0"/>
                <a:sym typeface="Cabin"/>
              </a:rPr>
              <a:t>Blastoff</a:t>
            </a:r>
            <a:endParaRPr lang="es-ES" sz="4800" u="none" strike="noStrike" cap="none" dirty="0">
              <a:solidFill>
                <a:srgbClr val="FFFFFF"/>
              </a:solidFill>
              <a:latin typeface="Arial" charset="0"/>
              <a:ea typeface="Arial" charset="0"/>
              <a:cs typeface="Arial" charset="0"/>
              <a:sym typeface="Cabin"/>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2</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7600" b="1" u="none" strike="noStrike" cap="none" dirty="0" smtClean="0">
                <a:solidFill>
                  <a:srgbClr val="FFFF00"/>
                </a:solidFill>
                <a:latin typeface="Arial" charset="0"/>
                <a:ea typeface="Arial" charset="0"/>
                <a:cs typeface="Arial" charset="0"/>
                <a:sym typeface="Cabin"/>
              </a:rPr>
              <a:t>Un Bucle </a:t>
            </a:r>
            <a:r>
              <a:rPr lang="es-ES" sz="7600" b="1" u="none" strike="noStrike" cap="none" dirty="0" smtClean="0">
                <a:solidFill>
                  <a:srgbClr val="FFFF00"/>
                </a:solidFill>
                <a:latin typeface="Arial" charset="0"/>
                <a:ea typeface="Arial" charset="0"/>
                <a:cs typeface="Arial" charset="0"/>
                <a:sym typeface="Cabin"/>
              </a:rPr>
              <a:t>Definido </a:t>
            </a:r>
            <a:r>
              <a:rPr lang="es-ES" sz="7600" b="1" dirty="0" smtClean="0">
                <a:solidFill>
                  <a:srgbClr val="FFFF00"/>
                </a:solidFill>
                <a:latin typeface="Arial" charset="0"/>
                <a:ea typeface="Arial" charset="0"/>
                <a:cs typeface="Arial" charset="0"/>
                <a:sym typeface="Cabin"/>
              </a:rPr>
              <a:t>con </a:t>
            </a:r>
            <a:r>
              <a:rPr lang="es-ES" sz="7600" b="1" u="none" strike="noStrike" cap="none" dirty="0" smtClean="0">
                <a:solidFill>
                  <a:srgbClr val="FFFF00"/>
                </a:solidFill>
                <a:latin typeface="Arial" charset="0"/>
                <a:ea typeface="Arial" charset="0"/>
                <a:cs typeface="Arial" charset="0"/>
                <a:sym typeface="Cabin"/>
              </a:rPr>
              <a:t>Cadenas</a:t>
            </a:r>
            <a:endParaRPr lang="es-ES" sz="7600" b="1" u="none" strike="noStrike" cap="none" dirty="0">
              <a:solidFill>
                <a:srgbClr val="FFFF00"/>
              </a:solidFill>
              <a:latin typeface="Arial" charset="0"/>
              <a:ea typeface="Arial" charset="0"/>
              <a:cs typeface="Arial" charset="0"/>
              <a:sym typeface="Cabin"/>
            </a:endParaRPr>
          </a:p>
        </p:txBody>
      </p:sp>
      <p:sp>
        <p:nvSpPr>
          <p:cNvPr id="406" name="Shape 406"/>
          <p:cNvSpPr txBox="1"/>
          <p:nvPr/>
        </p:nvSpPr>
        <p:spPr>
          <a:xfrm>
            <a:off x="698125" y="3249438"/>
            <a:ext cx="92139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smtClean="0">
                <a:solidFill>
                  <a:srgbClr val="00FF00"/>
                </a:solidFill>
                <a:latin typeface="Courier New"/>
                <a:ea typeface="Courier New"/>
                <a:cs typeface="Courier New"/>
                <a:sym typeface="Courier New"/>
              </a:rPr>
              <a:t>amigos</a:t>
            </a:r>
            <a:r>
              <a:rPr lang="es-ES" sz="3000" b="1" i="0" u="none" strike="noStrike" cap="none" dirty="0" smtClean="0">
                <a:solidFill>
                  <a:schemeClr val="lt1"/>
                </a:solidFill>
                <a:latin typeface="Courier New"/>
                <a:ea typeface="Courier New"/>
                <a:cs typeface="Courier New"/>
                <a:sym typeface="Courier New"/>
              </a:rPr>
              <a:t> = </a:t>
            </a:r>
            <a:r>
              <a:rPr lang="es-ES" sz="3000" b="1" i="0" u="none" strike="noStrike" cap="none" dirty="0" smtClean="0">
                <a:solidFill>
                  <a:srgbClr val="FF7F00"/>
                </a:solidFill>
                <a:latin typeface="Courier New"/>
                <a:ea typeface="Courier New"/>
                <a:cs typeface="Courier New"/>
                <a:sym typeface="Courier New"/>
              </a:rPr>
              <a:t>['Joseph', 'Glenn', 'Sally']</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for</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00"/>
                </a:solidFill>
                <a:latin typeface="Courier New"/>
                <a:ea typeface="Courier New"/>
                <a:cs typeface="Courier New"/>
                <a:sym typeface="Courier New"/>
              </a:rPr>
              <a:t>amigos</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FFFF00"/>
                </a:solidFill>
                <a:latin typeface="Courier New"/>
                <a:ea typeface="Courier New"/>
                <a:cs typeface="Courier New"/>
                <a:sym typeface="Courier New"/>
              </a:rPr>
              <a:t>in</a:t>
            </a:r>
            <a:r>
              <a:rPr lang="es-ES" sz="3000" b="1" i="0" u="none" strike="noStrike" cap="none" dirty="0" smtClean="0">
                <a:solidFill>
                  <a:schemeClr val="lt1"/>
                </a:solidFill>
                <a:latin typeface="Courier New"/>
                <a:ea typeface="Courier New"/>
                <a:cs typeface="Courier New"/>
                <a:sym typeface="Courier New"/>
              </a:rPr>
              <a:t> </a:t>
            </a:r>
            <a:r>
              <a:rPr lang="es-ES" sz="3000" b="1" dirty="0" smtClean="0">
                <a:solidFill>
                  <a:srgbClr val="00FF00"/>
                </a:solidFill>
                <a:latin typeface="Courier New"/>
                <a:ea typeface="Courier New"/>
                <a:cs typeface="Courier New"/>
                <a:sym typeface="Courier New"/>
              </a:rPr>
              <a:t>amigo</a:t>
            </a:r>
            <a:r>
              <a:rPr lang="es-ES" sz="3000" b="1" i="0" u="none" strike="noStrike" cap="none" dirty="0" smtClean="0">
                <a:solidFill>
                  <a:srgbClr val="00FF00"/>
                </a:solidFill>
                <a:latin typeface="Courier New"/>
                <a:ea typeface="Courier New"/>
                <a:cs typeface="Courier New"/>
                <a:sym typeface="Courier New"/>
              </a:rPr>
              <a:t>s </a:t>
            </a:r>
            <a:r>
              <a:rPr lang="es-ES" sz="3000" b="1" i="0" u="none" strike="noStrike" cap="none" dirty="0" smtClean="0">
                <a:solidFill>
                  <a:schemeClr val="lt1"/>
                </a:solidFill>
                <a:latin typeface="Courier New"/>
                <a:ea typeface="Courier New"/>
                <a:cs typeface="Courier New"/>
                <a:sym typeface="Courier New"/>
              </a:rPr>
              <a:t>: </a:t>
            </a:r>
          </a:p>
          <a:p>
            <a:pPr lvl="0">
              <a:buClr>
                <a:schemeClr val="lt1"/>
              </a:buClr>
              <a:buSzPct val="25000"/>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print</a:t>
            </a:r>
            <a:r>
              <a:rPr lang="es-ES" sz="3000" b="1" dirty="0" smtClean="0">
                <a:solidFill>
                  <a:schemeClr val="lt1"/>
                </a:solidFill>
                <a:latin typeface="Courier New"/>
                <a:ea typeface="Courier New"/>
                <a:cs typeface="Courier New"/>
                <a:sym typeface="Courier New"/>
              </a:rPr>
              <a:t>(</a:t>
            </a:r>
            <a:r>
              <a:rPr lang="es-ES" sz="3000" b="1" dirty="0">
                <a:solidFill>
                  <a:srgbClr val="FF7F00"/>
                </a:solidFill>
                <a:latin typeface="Courier New"/>
                <a:ea typeface="Courier New"/>
                <a:cs typeface="Courier New"/>
                <a:sym typeface="Courier New"/>
              </a:rPr>
              <a:t>'Feliz </a:t>
            </a:r>
            <a:r>
              <a:rPr lang="es-ES" sz="3000" b="1" i="0" u="none" strike="noStrike" cap="none" dirty="0" smtClean="0">
                <a:solidFill>
                  <a:srgbClr val="FF7F00"/>
                </a:solidFill>
                <a:latin typeface="Courier New"/>
                <a:ea typeface="Courier New"/>
                <a:cs typeface="Courier New"/>
                <a:sym typeface="Courier New"/>
              </a:rPr>
              <a:t>año nuevo:'</a:t>
            </a: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smtClean="0">
                <a:solidFill>
                  <a:srgbClr val="00FF00"/>
                </a:solidFill>
                <a:latin typeface="Courier New"/>
                <a:ea typeface="Courier New"/>
                <a:cs typeface="Courier New"/>
                <a:sym typeface="Courier New"/>
              </a:rPr>
              <a:t>amigo</a:t>
            </a:r>
            <a:r>
              <a:rPr lang="es-ES" sz="3000" b="1" i="0" u="none" strike="noStrike" cap="none" dirty="0" smtClean="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print</a:t>
            </a:r>
            <a:r>
              <a:rPr lang="es-ES" sz="3000" b="1" dirty="0" smtClean="0">
                <a:solidFill>
                  <a:schemeClr val="lt1"/>
                </a:solidFill>
                <a:latin typeface="Courier New"/>
                <a:ea typeface="Courier New"/>
                <a:cs typeface="Courier New"/>
                <a:sym typeface="Courier New"/>
              </a:rPr>
              <a:t>(</a:t>
            </a:r>
            <a:r>
              <a:rPr lang="es-ES" sz="3000" b="1" i="0" u="none" strike="noStrike" cap="none" dirty="0" smtClean="0">
                <a:solidFill>
                  <a:srgbClr val="FF7F00"/>
                </a:solidFill>
                <a:latin typeface="Courier New"/>
                <a:ea typeface="Courier New"/>
                <a:cs typeface="Courier New"/>
                <a:sym typeface="Courier New"/>
              </a:rPr>
              <a:t>'Terminado'</a:t>
            </a:r>
            <a:r>
              <a:rPr lang="es-ES" sz="3000" b="1" i="0" u="none" strike="noStrike" cap="none" dirty="0" smtClean="0">
                <a:solidFill>
                  <a:schemeClr val="bg1"/>
                </a:solidFill>
                <a:latin typeface="Courier New"/>
                <a:ea typeface="Courier New"/>
                <a:cs typeface="Courier New"/>
                <a:sym typeface="Courier New"/>
              </a:rPr>
              <a:t>)</a:t>
            </a:r>
            <a:endParaRPr lang="es-ES" sz="3000" b="1" i="0" u="none" strike="noStrike" cap="none" dirty="0">
              <a:solidFill>
                <a:schemeClr val="bg1"/>
              </a:solidFill>
              <a:latin typeface="Courier New"/>
              <a:ea typeface="Courier New"/>
              <a:cs typeface="Courier New"/>
              <a:sym typeface="Courier New"/>
            </a:endParaRPr>
          </a:p>
        </p:txBody>
      </p:sp>
      <p:sp>
        <p:nvSpPr>
          <p:cNvPr id="407" name="Shape 407"/>
          <p:cNvSpPr txBox="1"/>
          <p:nvPr/>
        </p:nvSpPr>
        <p:spPr>
          <a:xfrm>
            <a:off x="10607875" y="2656938"/>
            <a:ext cx="5447100" cy="3096299"/>
          </a:xfrm>
          <a:prstGeom prst="rect">
            <a:avLst/>
          </a:prstGeom>
          <a:noFill/>
          <a:ln>
            <a:noFill/>
          </a:ln>
        </p:spPr>
        <p:txBody>
          <a:bodyPr lIns="0" tIns="0" rIns="0" bIns="0" anchor="ctr" anchorCtr="0">
            <a:noAutofit/>
          </a:bodyPr>
          <a:lstStyle/>
          <a:p>
            <a:pPr lvl="0">
              <a:buClr>
                <a:srgbClr val="FF00FF"/>
              </a:buClr>
              <a:buSzPct val="25000"/>
            </a:pPr>
            <a:r>
              <a:rPr lang="es-ES" sz="3600" u="none" strike="noStrike" cap="none" dirty="0" smtClean="0">
                <a:solidFill>
                  <a:srgbClr val="FFFFFF"/>
                </a:solidFill>
                <a:latin typeface="Arial" charset="0"/>
                <a:ea typeface="Arial" charset="0"/>
                <a:cs typeface="Arial" charset="0"/>
                <a:sym typeface="Cabin"/>
              </a:rPr>
              <a:t>Feliz año nuevo: Joseph</a:t>
            </a:r>
            <a:br>
              <a:rPr lang="es-ES" sz="3600" u="none" strike="noStrike" cap="none" dirty="0" smtClean="0">
                <a:solidFill>
                  <a:srgbClr val="FFFFFF"/>
                </a:solidFill>
                <a:latin typeface="Arial" charset="0"/>
                <a:ea typeface="Arial" charset="0"/>
                <a:cs typeface="Arial" charset="0"/>
                <a:sym typeface="Cabin"/>
              </a:rPr>
            </a:br>
            <a:r>
              <a:rPr lang="es-ES" sz="3600" dirty="0" smtClean="0">
                <a:solidFill>
                  <a:srgbClr val="FFFFFF"/>
                </a:solidFill>
                <a:latin typeface="Arial" charset="0"/>
                <a:ea typeface="Arial" charset="0"/>
                <a:cs typeface="Arial" charset="0"/>
                <a:sym typeface="Cabin"/>
              </a:rPr>
              <a:t>Feliz año nuevo: </a:t>
            </a:r>
            <a:r>
              <a:rPr lang="es-ES" sz="3600" u="none" strike="noStrike" cap="none" dirty="0" smtClean="0">
                <a:solidFill>
                  <a:srgbClr val="FFFFFF"/>
                </a:solidFill>
                <a:latin typeface="Arial" charset="0"/>
                <a:ea typeface="Arial" charset="0"/>
                <a:cs typeface="Arial" charset="0"/>
                <a:sym typeface="Cabin"/>
              </a:rPr>
              <a:t>Glenn</a:t>
            </a:r>
          </a:p>
          <a:p>
            <a:pPr lvl="0">
              <a:buClr>
                <a:srgbClr val="FF00FF"/>
              </a:buClr>
              <a:buSzPct val="25000"/>
            </a:pPr>
            <a:r>
              <a:rPr lang="es-ES" sz="3600" dirty="0" smtClean="0">
                <a:solidFill>
                  <a:srgbClr val="FFFFFF"/>
                </a:solidFill>
                <a:latin typeface="Arial" charset="0"/>
                <a:ea typeface="Arial" charset="0"/>
                <a:cs typeface="Arial" charset="0"/>
                <a:sym typeface="Cabin"/>
              </a:rPr>
              <a:t>Feliz año nuevo: </a:t>
            </a:r>
            <a:r>
              <a:rPr lang="es-ES" sz="3600" u="none" strike="noStrike" cap="none" dirty="0" smtClean="0">
                <a:solidFill>
                  <a:srgbClr val="FFFFFF"/>
                </a:solidFill>
                <a:latin typeface="Arial" charset="0"/>
                <a:ea typeface="Arial" charset="0"/>
                <a:cs typeface="Arial" charset="0"/>
                <a:sym typeface="Cabin"/>
              </a:rPr>
              <a:t>Sally</a:t>
            </a:r>
          </a:p>
          <a:p>
            <a:pPr marL="0" marR="0" lvl="0" indent="0" algn="l" rtl="0">
              <a:lnSpc>
                <a:spcPct val="100000"/>
              </a:lnSpc>
              <a:spcBef>
                <a:spcPts val="0"/>
              </a:spcBef>
              <a:spcAft>
                <a:spcPts val="0"/>
              </a:spcAft>
              <a:buClr>
                <a:srgbClr val="FF00FF"/>
              </a:buClr>
              <a:buFont typeface="Cabin"/>
              <a:buNone/>
            </a:pPr>
            <a:endParaRPr lang="es-ES" sz="3600" dirty="0" smtClean="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smtClean="0">
                <a:solidFill>
                  <a:srgbClr val="FFFFFF"/>
                </a:solidFill>
                <a:latin typeface="Arial" charset="0"/>
                <a:ea typeface="Arial" charset="0"/>
                <a:cs typeface="Arial" charset="0"/>
                <a:sym typeface="Cabin"/>
              </a:rPr>
              <a:t>¡Terminado!</a:t>
            </a:r>
            <a:endParaRPr lang="es-ES" sz="3600" u="none" strike="noStrike" cap="none" dirty="0">
              <a:solidFill>
                <a:srgbClr val="FFFFFF"/>
              </a:solidFill>
              <a:latin typeface="Arial" charset="0"/>
              <a:ea typeface="Arial" charset="0"/>
              <a:cs typeface="Arial" charset="0"/>
              <a:sym typeface="Cabin"/>
            </a:endParaRPr>
          </a:p>
        </p:txBody>
      </p:sp>
      <p:cxnSp>
        <p:nvCxnSpPr>
          <p:cNvPr id="408" name="Shape 408"/>
          <p:cNvCxnSpPr/>
          <p:nvPr/>
        </p:nvCxnSpPr>
        <p:spPr>
          <a:xfrm flipH="1">
            <a:off x="9001125" y="3639263"/>
            <a:ext cx="1417924" cy="952250"/>
          </a:xfrm>
          <a:prstGeom prst="straightConnector1">
            <a:avLst/>
          </a:prstGeom>
          <a:noFill/>
          <a:ln w="50800" cap="rnd" cmpd="sng">
            <a:solidFill>
              <a:srgbClr val="FFFF00"/>
            </a:solidFill>
            <a:prstDash val="solid"/>
            <a:miter/>
            <a:headEnd type="stealth" w="med" len="med"/>
            <a:tailEnd type="none" w="med" len="med"/>
          </a:ln>
        </p:spPr>
      </p:cxnSp>
      <p:cxnSp>
        <p:nvCxnSpPr>
          <p:cNvPr id="409" name="Shape 409"/>
          <p:cNvCxnSpPr/>
          <p:nvPr/>
        </p:nvCxnSpPr>
        <p:spPr>
          <a:xfrm flipH="1" flipV="1">
            <a:off x="4844955" y="5077288"/>
            <a:ext cx="5624645" cy="243726"/>
          </a:xfrm>
          <a:prstGeom prst="straightConnector1">
            <a:avLst/>
          </a:prstGeom>
          <a:noFill/>
          <a:ln w="50800" cap="rnd" cmpd="sng">
            <a:solidFill>
              <a:srgbClr val="FFFF00"/>
            </a:solidFill>
            <a:prstDash val="solid"/>
            <a:miter/>
            <a:headEnd type="stealth" w="med" len="med"/>
            <a:tailEnd type="none" w="med" len="med"/>
          </a:ln>
        </p:spPr>
      </p:cxn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11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2</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1155700" y="817418"/>
            <a:ext cx="13932000" cy="113545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7600" b="1" u="none" strike="noStrike" cap="none" dirty="0" smtClean="0">
                <a:solidFill>
                  <a:srgbClr val="FFFF00"/>
                </a:solidFill>
                <a:latin typeface="Arial" charset="0"/>
                <a:ea typeface="Arial" charset="0"/>
                <a:cs typeface="Arial" charset="0"/>
                <a:sym typeface="Cabin"/>
              </a:rPr>
              <a:t>Un Bucle Definido Simple</a:t>
            </a:r>
            <a:endParaRPr lang="es-ES" sz="7600" b="1" u="none" strike="noStrike" cap="none" dirty="0">
              <a:solidFill>
                <a:srgbClr val="FFFF00"/>
              </a:solidFill>
              <a:latin typeface="Arial" charset="0"/>
              <a:ea typeface="Arial" charset="0"/>
              <a:cs typeface="Arial" charset="0"/>
              <a:sym typeface="Cabin"/>
            </a:endParaRPr>
          </a:p>
        </p:txBody>
      </p:sp>
      <p:sp>
        <p:nvSpPr>
          <p:cNvPr id="417" name="Shape 417"/>
          <p:cNvSpPr txBox="1"/>
          <p:nvPr/>
        </p:nvSpPr>
        <p:spPr>
          <a:xfrm>
            <a:off x="8786700" y="3448045"/>
            <a:ext cx="5106600"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i</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7F00"/>
                </a:solidFill>
                <a:latin typeface="Courier New"/>
                <a:ea typeface="Courier New"/>
                <a:cs typeface="Courier New"/>
                <a:sym typeface="Courier New"/>
              </a:rPr>
              <a:t>[5, 4, 3, 2, 1]</a:t>
            </a:r>
            <a:r>
              <a:rPr lang="en-US" sz="2400" b="1" i="0" u="none" strike="noStrike" cap="none" dirty="0">
                <a:solidFill>
                  <a:srgbClr val="00FF00"/>
                </a:solidFill>
                <a:latin typeface="Courier New"/>
                <a:ea typeface="Courier New"/>
                <a:cs typeface="Courier New"/>
                <a:sym typeface="Courier New"/>
              </a:rPr>
              <a:t> </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rgbClr val="FFFF00"/>
                </a:solidFill>
                <a:latin typeface="Courier New"/>
                <a:ea typeface="Courier New"/>
                <a:cs typeface="Courier New"/>
                <a:sym typeface="Courier New"/>
              </a:rPr>
              <a:t>print</a:t>
            </a:r>
            <a:r>
              <a:rPr lang="en-US" sz="2400" b="1" dirty="0">
                <a:solidFill>
                  <a:schemeClr val="lt1"/>
                </a:solidFill>
                <a:latin typeface="Courier New"/>
                <a:ea typeface="Courier New"/>
                <a:cs typeface="Courier New"/>
                <a:sym typeface="Courier New"/>
              </a:rPr>
              <a:t>(</a:t>
            </a:r>
            <a:r>
              <a:rPr lang="en-US" sz="2400" b="1" i="0" u="none" strike="noStrike" cap="none" dirty="0" smtClean="0">
                <a:solidFill>
                  <a:srgbClr val="00FF00"/>
                </a:solidFill>
                <a:latin typeface="Courier New"/>
                <a:ea typeface="Courier New"/>
                <a:cs typeface="Courier New"/>
                <a:sym typeface="Courier New"/>
              </a:rPr>
              <a:t>i</a:t>
            </a:r>
            <a:r>
              <a:rPr lang="en-US" sz="2400" b="1" i="0" u="none" strike="noStrike" cap="none" dirty="0" smtClean="0">
                <a:solidFill>
                  <a:schemeClr val="bg1"/>
                </a:solidFill>
                <a:latin typeface="Courier New"/>
                <a:ea typeface="Courier New"/>
                <a:cs typeface="Courier New"/>
                <a:sym typeface="Courier New"/>
              </a:rPr>
              <a:t>)</a:t>
            </a:r>
            <a:endParaRPr lang="en-US" sz="2400" b="1" i="0" u="none" strike="noStrike" cap="none" dirty="0">
              <a:solidFill>
                <a:schemeClr val="bg1"/>
              </a:solidFill>
              <a:latin typeface="Courier New"/>
              <a:ea typeface="Courier New"/>
              <a:cs typeface="Courier New"/>
              <a:sym typeface="Courier New"/>
            </a:endParaRPr>
          </a:p>
          <a:p>
            <a:pPr lvl="0">
              <a:buClr>
                <a:srgbClr val="FFFF00"/>
              </a:buClr>
              <a:buSzPct val="25000"/>
            </a:pPr>
            <a:r>
              <a:rPr lang="en-US" sz="2400" b="1" i="0" u="none" strike="noStrike" cap="none" dirty="0" smtClean="0">
                <a:solidFill>
                  <a:srgbClr val="FFFF00"/>
                </a:solidFill>
                <a:latin typeface="Courier New"/>
                <a:ea typeface="Courier New"/>
                <a:cs typeface="Courier New"/>
                <a:sym typeface="Courier New"/>
              </a:rPr>
              <a:t>print</a:t>
            </a:r>
            <a:r>
              <a:rPr lang="en-US" sz="2400" b="1" dirty="0" smtClean="0">
                <a:solidFill>
                  <a:schemeClr val="lt1"/>
                </a:solidFill>
                <a:latin typeface="Courier New"/>
                <a:ea typeface="Courier New"/>
                <a:cs typeface="Courier New"/>
                <a:sym typeface="Courier New"/>
              </a:rPr>
              <a:t>(</a:t>
            </a:r>
            <a:r>
              <a:rPr lang="en-US" sz="2400" b="1" dirty="0">
                <a:solidFill>
                  <a:srgbClr val="FF7F00"/>
                </a:solidFill>
                <a:latin typeface="Courier New"/>
                <a:ea typeface="Courier New"/>
                <a:cs typeface="Courier New"/>
                <a:sym typeface="Courier New"/>
              </a:rPr>
              <a:t>'Blastoff</a:t>
            </a:r>
            <a:r>
              <a:rPr lang="en-US" sz="2400" b="1" i="0" u="none" strike="noStrike" cap="none" dirty="0" smtClean="0">
                <a:solidFill>
                  <a:srgbClr val="FF7F00"/>
                </a:solidFill>
                <a:latin typeface="Courier New"/>
                <a:ea typeface="Courier New"/>
                <a:cs typeface="Courier New"/>
                <a:sym typeface="Courier New"/>
              </a:rPr>
              <a:t>'</a:t>
            </a:r>
            <a:r>
              <a:rPr lang="en-US" sz="2400" b="1" i="0" u="none" strike="noStrike" cap="none" dirty="0" smtClean="0">
                <a:solidFill>
                  <a:schemeClr val="bg1"/>
                </a:solidFill>
                <a:latin typeface="Courier New"/>
                <a:ea typeface="Courier New"/>
                <a:cs typeface="Courier New"/>
                <a:sym typeface="Courier New"/>
              </a:rPr>
              <a:t>)</a:t>
            </a:r>
            <a:endParaRPr lang="en-US" sz="2400" b="1" i="0" u="none" strike="noStrike" cap="none" dirty="0">
              <a:solidFill>
                <a:schemeClr val="bg1"/>
              </a:solidFill>
              <a:latin typeface="Courier New"/>
              <a:ea typeface="Courier New"/>
              <a:cs typeface="Courier New"/>
              <a:sym typeface="Courier New"/>
            </a:endParaRPr>
          </a:p>
        </p:txBody>
      </p:sp>
      <p:sp>
        <p:nvSpPr>
          <p:cNvPr id="418" name="Shape 418"/>
          <p:cNvSpPr txBox="1"/>
          <p:nvPr/>
        </p:nvSpPr>
        <p:spPr>
          <a:xfrm>
            <a:off x="14170825" y="2983195"/>
            <a:ext cx="1974476"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s-ES" sz="3000" u="none" strike="noStrike" cap="none" dirty="0" smtClean="0">
                <a:solidFill>
                  <a:srgbClr val="FF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s-ES" sz="3000" u="none" strike="noStrike" cap="none" dirty="0" smtClean="0">
                <a:solidFill>
                  <a:srgbClr val="FFFF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s-ES" sz="3000" u="none" strike="noStrike" cap="none" dirty="0" smtClean="0">
                <a:solidFill>
                  <a:srgbClr val="FF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s-ES" sz="3000" u="none" strike="noStrike" cap="none" dirty="0" smtClean="0">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s-ES" sz="3000" u="none" strike="noStrike" cap="none" dirty="0" smtClean="0">
                <a:solidFill>
                  <a:srgbClr val="FF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s-ES" sz="3000" dirty="0" err="1" smtClean="0">
                <a:solidFill>
                  <a:srgbClr val="FFFFFF"/>
                </a:solidFill>
                <a:latin typeface="Arial" charset="0"/>
                <a:ea typeface="Arial" charset="0"/>
                <a:cs typeface="Arial" charset="0"/>
                <a:sym typeface="Cabin"/>
              </a:rPr>
              <a:t>Blastoff</a:t>
            </a:r>
            <a:endParaRPr lang="es-ES" sz="3000" u="none" strike="noStrike" cap="none" dirty="0">
              <a:solidFill>
                <a:srgbClr val="FFFFFF"/>
              </a:solidFill>
              <a:latin typeface="Arial" charset="0"/>
              <a:ea typeface="Arial" charset="0"/>
              <a:cs typeface="Arial" charset="0"/>
              <a:sym typeface="Cabin"/>
            </a:endParaRPr>
          </a:p>
        </p:txBody>
      </p:sp>
      <p:cxnSp>
        <p:nvCxnSpPr>
          <p:cNvPr id="419" name="Shape 419"/>
          <p:cNvCxnSpPr/>
          <p:nvPr/>
        </p:nvCxnSpPr>
        <p:spPr>
          <a:xfrm rot="10800000">
            <a:off x="3041537" y="211176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20" name="Shape 420"/>
          <p:cNvSpPr/>
          <p:nvPr/>
        </p:nvSpPr>
        <p:spPr>
          <a:xfrm>
            <a:off x="1625600" y="267212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000" u="none" strike="noStrike" cap="none" dirty="0" smtClean="0">
                <a:solidFill>
                  <a:srgbClr val="FF9900"/>
                </a:solidFill>
                <a:latin typeface="Arial" charset="0"/>
                <a:ea typeface="Arial" charset="0"/>
                <a:cs typeface="Arial" charset="0"/>
                <a:sym typeface="Cabin"/>
              </a:rPr>
              <a:t>¿</a:t>
            </a:r>
            <a:r>
              <a:rPr lang="es-ES" sz="3000" u="none" strike="noStrike" cap="none" dirty="0" err="1" smtClean="0">
                <a:solidFill>
                  <a:srgbClr val="FF9900"/>
                </a:solidFill>
                <a:latin typeface="Arial" charset="0"/>
                <a:ea typeface="Arial" charset="0"/>
                <a:cs typeface="Arial" charset="0"/>
                <a:sym typeface="Cabin"/>
              </a:rPr>
              <a:t>Termi</a:t>
            </a:r>
            <a:r>
              <a:rPr lang="es-ES" sz="3000" u="none" strike="noStrike" cap="none" dirty="0" smtClean="0">
                <a:solidFill>
                  <a:srgbClr val="FF9900"/>
                </a:solidFill>
                <a:latin typeface="Arial" charset="0"/>
                <a:ea typeface="Arial" charset="0"/>
                <a:cs typeface="Arial" charset="0"/>
                <a:sym typeface="Cabin"/>
              </a:rPr>
              <a:t>-nado?</a:t>
            </a:r>
            <a:endParaRPr lang="es-ES" sz="3000" u="none" strike="noStrike" cap="none" dirty="0">
              <a:solidFill>
                <a:srgbClr val="FF9900"/>
              </a:solidFill>
              <a:latin typeface="Arial" charset="0"/>
              <a:ea typeface="Arial" charset="0"/>
              <a:cs typeface="Arial" charset="0"/>
              <a:sym typeface="Cabin"/>
            </a:endParaRPr>
          </a:p>
        </p:txBody>
      </p:sp>
      <p:cxnSp>
        <p:nvCxnSpPr>
          <p:cNvPr id="421" name="Shape 421"/>
          <p:cNvCxnSpPr/>
          <p:nvPr/>
        </p:nvCxnSpPr>
        <p:spPr>
          <a:xfrm rot="10800000">
            <a:off x="3060712" y="394221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22" name="Shape 422"/>
          <p:cNvCxnSpPr/>
          <p:nvPr/>
        </p:nvCxnSpPr>
        <p:spPr>
          <a:xfrm rot="10800000">
            <a:off x="6426637" y="3681745"/>
            <a:ext cx="26999" cy="650999"/>
          </a:xfrm>
          <a:prstGeom prst="straightConnector1">
            <a:avLst/>
          </a:prstGeom>
          <a:noFill/>
          <a:ln w="76200" cap="rnd" cmpd="sng">
            <a:solidFill>
              <a:srgbClr val="00FFFF"/>
            </a:solidFill>
            <a:prstDash val="solid"/>
            <a:miter/>
            <a:headEnd type="stealth" w="med" len="med"/>
            <a:tailEnd type="none" w="med" len="med"/>
          </a:ln>
        </p:spPr>
      </p:cxnSp>
      <p:cxnSp>
        <p:nvCxnSpPr>
          <p:cNvPr id="423" name="Shape 423"/>
          <p:cNvCxnSpPr>
            <a:stCxn id="424" idx="2"/>
          </p:cNvCxnSpPr>
          <p:nvPr/>
        </p:nvCxnSpPr>
        <p:spPr>
          <a:xfrm>
            <a:off x="6451649" y="4970919"/>
            <a:ext cx="0" cy="491400"/>
          </a:xfrm>
          <a:prstGeom prst="straightConnector1">
            <a:avLst/>
          </a:prstGeom>
          <a:noFill/>
          <a:ln w="76200" cap="rnd" cmpd="sng">
            <a:solidFill>
              <a:srgbClr val="00FFFF"/>
            </a:solidFill>
            <a:prstDash val="solid"/>
            <a:miter/>
            <a:headEnd type="none" w="med" len="med"/>
            <a:tailEnd type="none" w="med" len="med"/>
          </a:ln>
        </p:spPr>
      </p:cxnSp>
      <p:cxnSp>
        <p:nvCxnSpPr>
          <p:cNvPr id="425" name="Shape 425"/>
          <p:cNvCxnSpPr/>
          <p:nvPr/>
        </p:nvCxnSpPr>
        <p:spPr>
          <a:xfrm>
            <a:off x="3068637" y="5426432"/>
            <a:ext cx="3396299" cy="0"/>
          </a:xfrm>
          <a:prstGeom prst="straightConnector1">
            <a:avLst/>
          </a:prstGeom>
          <a:noFill/>
          <a:ln w="76200" cap="rnd" cmpd="sng">
            <a:solidFill>
              <a:srgbClr val="00FFFF"/>
            </a:solidFill>
            <a:prstDash val="solid"/>
            <a:miter/>
            <a:headEnd type="none" w="med" len="med"/>
            <a:tailEnd type="none" w="med" len="med"/>
          </a:ln>
        </p:spPr>
      </p:cxnSp>
      <p:cxnSp>
        <p:nvCxnSpPr>
          <p:cNvPr id="426" name="Shape 426"/>
          <p:cNvCxnSpPr/>
          <p:nvPr/>
        </p:nvCxnSpPr>
        <p:spPr>
          <a:xfrm flipH="1">
            <a:off x="1269974" y="331664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27" name="Shape 427"/>
          <p:cNvCxnSpPr/>
          <p:nvPr/>
        </p:nvCxnSpPr>
        <p:spPr>
          <a:xfrm rot="10800000" flipH="1">
            <a:off x="3055937" y="615839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28" name="Shape 428"/>
          <p:cNvCxnSpPr/>
          <p:nvPr/>
        </p:nvCxnSpPr>
        <p:spPr>
          <a:xfrm rot="10800000">
            <a:off x="1300036" y="337053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29" name="Shape 429"/>
          <p:cNvCxnSpPr/>
          <p:nvPr/>
        </p:nvCxnSpPr>
        <p:spPr>
          <a:xfrm>
            <a:off x="1300161" y="6175732"/>
            <a:ext cx="1752600" cy="0"/>
          </a:xfrm>
          <a:prstGeom prst="straightConnector1">
            <a:avLst/>
          </a:prstGeom>
          <a:noFill/>
          <a:ln w="76200" cap="rnd" cmpd="sng">
            <a:solidFill>
              <a:srgbClr val="00FFFF"/>
            </a:solidFill>
            <a:prstDash val="solid"/>
            <a:miter/>
            <a:headEnd type="none" w="med" len="med"/>
            <a:tailEnd type="none" w="med" len="med"/>
          </a:ln>
        </p:spPr>
      </p:cxnSp>
      <p:sp>
        <p:nvSpPr>
          <p:cNvPr id="430" name="Shape 430"/>
          <p:cNvSpPr txBox="1"/>
          <p:nvPr/>
        </p:nvSpPr>
        <p:spPr>
          <a:xfrm>
            <a:off x="649749" y="2557820"/>
            <a:ext cx="82018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600" u="none" strike="noStrike" cap="none" dirty="0" smtClean="0">
                <a:solidFill>
                  <a:schemeClr val="lt1"/>
                </a:solidFill>
                <a:latin typeface="Arial" charset="0"/>
                <a:ea typeface="Arial" charset="0"/>
                <a:cs typeface="Arial" charset="0"/>
                <a:sym typeface="Cabin"/>
              </a:rPr>
              <a:t>Sí</a:t>
            </a:r>
            <a:endParaRPr lang="es-ES" sz="3600" u="none" strike="noStrike" cap="none" dirty="0">
              <a:solidFill>
                <a:schemeClr val="lt1"/>
              </a:solidFill>
              <a:latin typeface="Arial" charset="0"/>
              <a:ea typeface="Arial" charset="0"/>
              <a:cs typeface="Arial" charset="0"/>
              <a:sym typeface="Cabin"/>
            </a:endParaRPr>
          </a:p>
        </p:txBody>
      </p:sp>
      <p:sp>
        <p:nvSpPr>
          <p:cNvPr id="431" name="Shape 431"/>
          <p:cNvSpPr txBox="1"/>
          <p:nvPr/>
        </p:nvSpPr>
        <p:spPr>
          <a:xfrm>
            <a:off x="1422400" y="6736120"/>
            <a:ext cx="32892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2800" u="none" strike="noStrike" cap="none" dirty="0" smtClean="0">
                <a:solidFill>
                  <a:schemeClr val="lt1"/>
                </a:solidFill>
                <a:latin typeface="Arial" charset="0"/>
                <a:ea typeface="Arial" charset="0"/>
                <a:cs typeface="Arial" charset="0"/>
                <a:sym typeface="Cabin"/>
              </a:rPr>
              <a:t>imprimir</a:t>
            </a:r>
            <a:r>
              <a:rPr lang="es-ES" sz="2800" dirty="0">
                <a:solidFill>
                  <a:schemeClr val="lt1"/>
                </a:solidFill>
                <a:latin typeface="Arial" charset="0"/>
                <a:ea typeface="Arial" charset="0"/>
                <a:cs typeface="Arial" charset="0"/>
                <a:sym typeface="Cabin"/>
              </a:rPr>
              <a:t>('</a:t>
            </a:r>
            <a:r>
              <a:rPr lang="es-ES" sz="2800" dirty="0" err="1">
                <a:solidFill>
                  <a:schemeClr val="lt1"/>
                </a:solidFill>
                <a:latin typeface="Arial" charset="0"/>
                <a:ea typeface="Arial" charset="0"/>
                <a:cs typeface="Arial" charset="0"/>
                <a:sym typeface="Cabin"/>
              </a:rPr>
              <a:t>Blastoff</a:t>
            </a:r>
            <a:r>
              <a:rPr lang="es-ES" sz="2800" u="none" strike="noStrike" cap="none" dirty="0" smtClean="0">
                <a:solidFill>
                  <a:schemeClr val="lt1"/>
                </a:solidFill>
                <a:latin typeface="Arial" charset="0"/>
                <a:ea typeface="Arial" charset="0"/>
                <a:cs typeface="Arial" charset="0"/>
                <a:sym typeface="Cabin"/>
              </a:rPr>
              <a:t>')</a:t>
            </a:r>
            <a:endParaRPr lang="es-ES" sz="2800" u="none" strike="noStrike" cap="none" dirty="0">
              <a:solidFill>
                <a:schemeClr val="lt1"/>
              </a:solidFill>
              <a:latin typeface="Arial" charset="0"/>
              <a:ea typeface="Arial" charset="0"/>
              <a:cs typeface="Arial" charset="0"/>
              <a:sym typeface="Cabin"/>
            </a:endParaRPr>
          </a:p>
        </p:txBody>
      </p:sp>
      <p:sp>
        <p:nvSpPr>
          <p:cNvPr id="424" name="Shape 424"/>
          <p:cNvSpPr txBox="1"/>
          <p:nvPr/>
        </p:nvSpPr>
        <p:spPr>
          <a:xfrm>
            <a:off x="4991100" y="422152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imprimir(</a:t>
            </a:r>
            <a:r>
              <a:rPr lang="en-US" sz="3500" u="none" strike="noStrike" cap="none" dirty="0" smtClean="0">
                <a:solidFill>
                  <a:srgbClr val="00FF00"/>
                </a:solidFill>
                <a:latin typeface="Arial" charset="0"/>
                <a:ea typeface="Arial" charset="0"/>
                <a:cs typeface="Arial" charset="0"/>
                <a:sym typeface="Cabin"/>
              </a:rPr>
              <a:t>i</a:t>
            </a:r>
            <a:r>
              <a:rPr lang="en-US" sz="3500" u="none" strike="noStrike" cap="none" dirty="0" smtClean="0">
                <a:solidFill>
                  <a:schemeClr val="bg1"/>
                </a:solidFill>
                <a:latin typeface="Arial" charset="0"/>
                <a:ea typeface="Arial" charset="0"/>
                <a:cs typeface="Arial" charset="0"/>
                <a:sym typeface="Cabin"/>
              </a:rPr>
              <a:t>)</a:t>
            </a:r>
            <a:endParaRPr lang="en-US" sz="3500" u="none" strike="noStrike" cap="none" dirty="0">
              <a:solidFill>
                <a:schemeClr val="bg1"/>
              </a:solidFill>
              <a:latin typeface="Arial" charset="0"/>
              <a:ea typeface="Arial" charset="0"/>
              <a:cs typeface="Arial" charset="0"/>
              <a:sym typeface="Cabin"/>
            </a:endParaRPr>
          </a:p>
        </p:txBody>
      </p:sp>
      <p:sp>
        <p:nvSpPr>
          <p:cNvPr id="432" name="Shape 432"/>
          <p:cNvSpPr txBox="1"/>
          <p:nvPr/>
        </p:nvSpPr>
        <p:spPr>
          <a:xfrm>
            <a:off x="4165600" y="249432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433" name="Shape 433"/>
          <p:cNvSpPr txBox="1"/>
          <p:nvPr/>
        </p:nvSpPr>
        <p:spPr>
          <a:xfrm>
            <a:off x="4950100" y="2938820"/>
            <a:ext cx="31146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dirty="0" smtClean="0">
                <a:solidFill>
                  <a:srgbClr val="FF9900"/>
                </a:solidFill>
                <a:latin typeface="Arial" charset="0"/>
                <a:ea typeface="Arial" charset="0"/>
                <a:cs typeface="Arial" charset="0"/>
                <a:sym typeface="Cabin"/>
              </a:rPr>
              <a:t>Avanzar </a:t>
            </a:r>
            <a:r>
              <a:rPr lang="en-US" sz="3500" u="none" strike="noStrike" cap="none" dirty="0" smtClean="0">
                <a:solidFill>
                  <a:srgbClr val="00FF00"/>
                </a:solidFill>
                <a:latin typeface="Arial" charset="0"/>
                <a:ea typeface="Arial" charset="0"/>
                <a:cs typeface="Arial" charset="0"/>
                <a:sym typeface="Cabin"/>
              </a:rPr>
              <a:t>i</a:t>
            </a:r>
            <a:endParaRPr lang="en-US" sz="3500" u="none" strike="noStrike" cap="none" dirty="0">
              <a:solidFill>
                <a:srgbClr val="FF9900"/>
              </a:solidFill>
              <a:latin typeface="Arial" charset="0"/>
              <a:ea typeface="Arial" charset="0"/>
              <a:cs typeface="Arial" charset="0"/>
              <a:sym typeface="Cabin"/>
            </a:endParaRPr>
          </a:p>
        </p:txBody>
      </p:sp>
      <p:sp>
        <p:nvSpPr>
          <p:cNvPr id="434" name="Shape 434"/>
          <p:cNvSpPr txBox="1"/>
          <p:nvPr/>
        </p:nvSpPr>
        <p:spPr>
          <a:xfrm>
            <a:off x="5435294" y="6368682"/>
            <a:ext cx="101346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200" u="none" strike="noStrike" cap="none" dirty="0" smtClean="0">
                <a:solidFill>
                  <a:schemeClr val="lt1"/>
                </a:solidFill>
                <a:latin typeface="Arial" charset="0"/>
                <a:ea typeface="Arial" charset="0"/>
                <a:cs typeface="Arial" charset="0"/>
                <a:sym typeface="Cabin"/>
              </a:rPr>
              <a:t>Los bucles definidos (bucles </a:t>
            </a:r>
            <a:r>
              <a:rPr lang="es-ES" sz="3200" u="none" strike="noStrike" cap="none" dirty="0" err="1" smtClean="0">
                <a:solidFill>
                  <a:schemeClr val="lt1"/>
                </a:solidFill>
                <a:latin typeface="Arial" charset="0"/>
                <a:ea typeface="Arial" charset="0"/>
                <a:cs typeface="Arial" charset="0"/>
                <a:sym typeface="Cabin"/>
              </a:rPr>
              <a:t>for</a:t>
            </a:r>
            <a:r>
              <a:rPr lang="es-ES" sz="3200" u="none" strike="noStrike" cap="none" dirty="0" smtClean="0">
                <a:solidFill>
                  <a:schemeClr val="lt1"/>
                </a:solidFill>
                <a:latin typeface="Arial" charset="0"/>
                <a:ea typeface="Arial" charset="0"/>
                <a:cs typeface="Arial" charset="0"/>
                <a:sym typeface="Cabin"/>
              </a:rPr>
              <a:t>) tienen </a:t>
            </a:r>
            <a:r>
              <a:rPr lang="es-ES" sz="3200" u="none" strike="noStrike" cap="none" dirty="0" smtClean="0">
                <a:solidFill>
                  <a:srgbClr val="00FF00"/>
                </a:solidFill>
                <a:latin typeface="Arial" charset="0"/>
                <a:ea typeface="Arial" charset="0"/>
                <a:cs typeface="Arial" charset="0"/>
                <a:sym typeface="Cabin"/>
              </a:rPr>
              <a:t>variables de iteración</a:t>
            </a:r>
            <a:r>
              <a:rPr lang="es-ES" sz="3200" u="none" strike="noStrike" cap="none" dirty="0" smtClean="0">
                <a:solidFill>
                  <a:srgbClr val="FF0000"/>
                </a:solidFill>
                <a:latin typeface="Arial" charset="0"/>
                <a:ea typeface="Arial" charset="0"/>
                <a:cs typeface="Arial" charset="0"/>
                <a:sym typeface="Cabin"/>
              </a:rPr>
              <a:t> </a:t>
            </a:r>
            <a:r>
              <a:rPr lang="es-ES" sz="3200" u="none" strike="noStrike" cap="none" dirty="0" smtClean="0">
                <a:solidFill>
                  <a:schemeClr val="lt1"/>
                </a:solidFill>
                <a:latin typeface="Arial" charset="0"/>
                <a:ea typeface="Arial" charset="0"/>
                <a:cs typeface="Arial" charset="0"/>
                <a:sym typeface="Cabin"/>
              </a:rPr>
              <a:t>explícitas que cambian cada vez </a:t>
            </a:r>
            <a:r>
              <a:rPr lang="es-ES" sz="3200" dirty="0" smtClean="0">
                <a:solidFill>
                  <a:schemeClr val="lt1"/>
                </a:solidFill>
                <a:latin typeface="Arial" charset="0"/>
                <a:ea typeface="Arial" charset="0"/>
                <a:cs typeface="Arial" charset="0"/>
                <a:sym typeface="Cabin"/>
              </a:rPr>
              <a:t>a través del</a:t>
            </a:r>
            <a:r>
              <a:rPr lang="es-ES" sz="3200" u="none" strike="noStrike" cap="none" dirty="0" smtClean="0">
                <a:solidFill>
                  <a:schemeClr val="lt1"/>
                </a:solidFill>
                <a:latin typeface="Arial" charset="0"/>
                <a:ea typeface="Arial" charset="0"/>
                <a:cs typeface="Arial" charset="0"/>
                <a:sym typeface="Cabin"/>
              </a:rPr>
              <a:t> </a:t>
            </a:r>
            <a:r>
              <a:rPr lang="es-ES" sz="3200" u="none" strike="noStrike" cap="none" dirty="0" smtClean="0">
                <a:solidFill>
                  <a:schemeClr val="lt1"/>
                </a:solidFill>
                <a:latin typeface="Arial" charset="0"/>
                <a:ea typeface="Arial" charset="0"/>
                <a:cs typeface="Arial" charset="0"/>
                <a:sym typeface="Cabin"/>
              </a:rPr>
              <a:t>bucle. Estas </a:t>
            </a:r>
            <a:r>
              <a:rPr lang="es-ES" sz="3200" u="none" strike="noStrike" cap="none" dirty="0" smtClean="0">
                <a:solidFill>
                  <a:srgbClr val="00FF00"/>
                </a:solidFill>
                <a:latin typeface="Arial" charset="0"/>
                <a:ea typeface="Arial" charset="0"/>
                <a:cs typeface="Arial" charset="0"/>
                <a:sym typeface="Cabin"/>
              </a:rPr>
              <a:t>variables de iteración</a:t>
            </a:r>
            <a:r>
              <a:rPr lang="es-ES" sz="3200" u="none" strike="noStrike" cap="none" dirty="0" smtClean="0">
                <a:solidFill>
                  <a:schemeClr val="lt1"/>
                </a:solidFill>
                <a:latin typeface="Arial" charset="0"/>
                <a:ea typeface="Arial" charset="0"/>
                <a:cs typeface="Arial" charset="0"/>
                <a:sym typeface="Cabin"/>
              </a:rPr>
              <a:t> se mueven a través del conjunto o secuencia. </a:t>
            </a:r>
            <a:endParaRPr lang="es-ES" sz="3200" u="none" strike="noStrike" cap="none" dirty="0">
              <a:solidFill>
                <a:schemeClr val="lt1"/>
              </a:solidFill>
              <a:latin typeface="Arial" charset="0"/>
              <a:ea typeface="Arial" charset="0"/>
              <a:cs typeface="Arial" charset="0"/>
              <a:sym typeface="Cabin"/>
            </a:endParaRPr>
          </a:p>
        </p:txBody>
      </p:sp>
      <p:cxnSp>
        <p:nvCxnSpPr>
          <p:cNvPr id="435" name="Shape 435"/>
          <p:cNvCxnSpPr/>
          <p:nvPr/>
        </p:nvCxnSpPr>
        <p:spPr>
          <a:xfrm>
            <a:off x="4559325" y="3316645"/>
            <a:ext cx="396900" cy="3299"/>
          </a:xfrm>
          <a:prstGeom prst="straightConnector1">
            <a:avLst/>
          </a:prstGeom>
          <a:noFill/>
          <a:ln w="76200" cap="rnd" cmpd="sng">
            <a:solidFill>
              <a:srgbClr val="00FFFF"/>
            </a:solidFill>
            <a:prstDash val="solid"/>
            <a:miter/>
            <a:headEnd type="none" w="med" len="med"/>
            <a:tailEnd type="stealth" w="med" len="med"/>
          </a:ln>
        </p:spPr>
      </p:cxn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25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2</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7600" u="none" strike="noStrike" cap="none" dirty="0" smtClean="0">
                <a:solidFill>
                  <a:srgbClr val="FFFF00"/>
                </a:solidFill>
                <a:latin typeface="Arial" charset="0"/>
                <a:ea typeface="Arial" charset="0"/>
                <a:cs typeface="Arial" charset="0"/>
                <a:sym typeface="Cabin"/>
              </a:rPr>
              <a:t>Observando a In...</a:t>
            </a:r>
            <a:endParaRPr lang="es-ES" sz="7600" u="none" strike="noStrike" cap="none" dirty="0">
              <a:solidFill>
                <a:srgbClr val="FFFF00"/>
              </a:solidFill>
              <a:latin typeface="Arial" charset="0"/>
              <a:ea typeface="Arial" charset="0"/>
              <a:cs typeface="Arial" charset="0"/>
              <a:sym typeface="Cabin"/>
            </a:endParaRPr>
          </a:p>
        </p:txBody>
      </p:sp>
      <p:sp>
        <p:nvSpPr>
          <p:cNvPr id="441" name="Shape 441"/>
          <p:cNvSpPr txBox="1">
            <a:spLocks noGrp="1"/>
          </p:cNvSpPr>
          <p:nvPr>
            <p:ph idx="1"/>
          </p:nvPr>
        </p:nvSpPr>
        <p:spPr>
          <a:xfrm>
            <a:off x="791448" y="2304770"/>
            <a:ext cx="6386575"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s-ES" sz="3400" b="0" u="none" strike="noStrike" cap="none" dirty="0" smtClean="0">
                <a:solidFill>
                  <a:schemeClr val="lt1"/>
                </a:solidFill>
                <a:latin typeface="Arial" charset="0"/>
                <a:ea typeface="Arial" charset="0"/>
                <a:cs typeface="Arial" charset="0"/>
                <a:sym typeface="Cabin"/>
              </a:rPr>
              <a:t>La </a:t>
            </a:r>
            <a:r>
              <a:rPr lang="es-ES" sz="3400" b="0" u="none" strike="noStrike" cap="none" dirty="0" smtClean="0">
                <a:solidFill>
                  <a:srgbClr val="00FF00"/>
                </a:solidFill>
                <a:latin typeface="Arial" charset="0"/>
                <a:ea typeface="Arial" charset="0"/>
                <a:cs typeface="Arial" charset="0"/>
                <a:sym typeface="Cabin"/>
              </a:rPr>
              <a:t>variable de iteración </a:t>
            </a:r>
            <a:r>
              <a:rPr lang="es-ES" sz="3400" b="0" i="0" u="none" strike="noStrike" cap="none" dirty="0" smtClean="0">
                <a:solidFill>
                  <a:schemeClr val="lt1"/>
                </a:solidFill>
                <a:latin typeface="Arial"/>
                <a:ea typeface="Arial"/>
                <a:cs typeface="Arial"/>
                <a:sym typeface="Arial"/>
              </a:rPr>
              <a:t>“</a:t>
            </a:r>
            <a:r>
              <a:rPr lang="es-ES" sz="3400" b="0" u="none" strike="noStrike" cap="none" dirty="0" smtClean="0">
                <a:solidFill>
                  <a:schemeClr val="lt1"/>
                </a:solidFill>
                <a:latin typeface="Arial" charset="0"/>
                <a:ea typeface="Arial" charset="0"/>
                <a:cs typeface="Arial" charset="0"/>
                <a:sym typeface="Cabin"/>
              </a:rPr>
              <a:t>itera</a:t>
            </a:r>
            <a:r>
              <a:rPr lang="es-ES" sz="3400" b="0" i="0" u="none" strike="noStrike" cap="none" dirty="0" smtClean="0">
                <a:solidFill>
                  <a:schemeClr val="lt1"/>
                </a:solidFill>
                <a:latin typeface="Arial"/>
                <a:ea typeface="Arial"/>
                <a:cs typeface="Arial"/>
                <a:sym typeface="Arial"/>
              </a:rPr>
              <a:t>”</a:t>
            </a:r>
            <a:r>
              <a:rPr lang="es-ES" sz="3400" b="0" u="none" strike="noStrike" cap="none" dirty="0" smtClean="0">
                <a:solidFill>
                  <a:schemeClr val="lt1"/>
                </a:solidFill>
                <a:latin typeface="Arial" charset="0"/>
                <a:ea typeface="Arial" charset="0"/>
                <a:cs typeface="Arial" charset="0"/>
                <a:sym typeface="Cabin"/>
              </a:rPr>
              <a:t> a través de la </a:t>
            </a:r>
            <a:r>
              <a:rPr lang="es-ES" sz="3400" b="0" u="none" strike="noStrike" cap="none" dirty="0" smtClean="0">
                <a:solidFill>
                  <a:srgbClr val="FF7F00"/>
                </a:solidFill>
                <a:latin typeface="Arial" charset="0"/>
                <a:ea typeface="Arial" charset="0"/>
                <a:cs typeface="Arial" charset="0"/>
                <a:sym typeface="Cabin"/>
              </a:rPr>
              <a:t>secuencia </a:t>
            </a:r>
            <a:r>
              <a:rPr lang="es-ES" sz="3400" b="0" u="none" strike="noStrike" cap="none" dirty="0" smtClean="0">
                <a:solidFill>
                  <a:schemeClr val="lt1"/>
                </a:solidFill>
                <a:latin typeface="Arial" charset="0"/>
                <a:ea typeface="Arial" charset="0"/>
                <a:cs typeface="Arial" charset="0"/>
                <a:sym typeface="Cabin"/>
              </a:rPr>
              <a:t>(conjunto ordenado)</a:t>
            </a:r>
          </a:p>
          <a:p>
            <a:pPr marL="749300" marR="0" lvl="0" indent="-358394" algn="l" rtl="0">
              <a:lnSpc>
                <a:spcPct val="100000"/>
              </a:lnSpc>
              <a:spcBef>
                <a:spcPts val="3500"/>
              </a:spcBef>
              <a:spcAft>
                <a:spcPts val="0"/>
              </a:spcAft>
              <a:buClr>
                <a:schemeClr val="lt1"/>
              </a:buClr>
              <a:buSzPct val="100000"/>
              <a:buFont typeface="Cabin"/>
              <a:buChar char="•"/>
            </a:pPr>
            <a:r>
              <a:rPr lang="es-ES" sz="3400" b="0" u="none" strike="noStrike" cap="none" dirty="0" smtClean="0">
                <a:solidFill>
                  <a:schemeClr val="lt1"/>
                </a:solidFill>
                <a:latin typeface="Arial" charset="0"/>
                <a:ea typeface="Arial" charset="0"/>
                <a:cs typeface="Arial" charset="0"/>
                <a:sym typeface="Cabin"/>
              </a:rPr>
              <a:t>El </a:t>
            </a:r>
            <a:r>
              <a:rPr lang="es-ES" sz="3400" b="0" u="none" strike="noStrike" cap="none" dirty="0" smtClean="0">
                <a:solidFill>
                  <a:srgbClr val="FF00FF"/>
                </a:solidFill>
                <a:latin typeface="Arial" charset="0"/>
                <a:ea typeface="Arial" charset="0"/>
                <a:cs typeface="Arial" charset="0"/>
                <a:sym typeface="Cabin"/>
              </a:rPr>
              <a:t>bloque (cuerpo)</a:t>
            </a:r>
            <a:r>
              <a:rPr lang="es-ES" sz="3400" b="0" u="none" strike="noStrike" cap="none" dirty="0" smtClean="0">
                <a:solidFill>
                  <a:schemeClr val="lt1"/>
                </a:solidFill>
                <a:latin typeface="Arial" charset="0"/>
                <a:ea typeface="Arial" charset="0"/>
                <a:cs typeface="Arial" charset="0"/>
                <a:sym typeface="Cabin"/>
              </a:rPr>
              <a:t> del código se ejecuta una vez para cada valor </a:t>
            </a:r>
            <a:r>
              <a:rPr lang="es-ES" sz="3400" b="0" u="none" strike="noStrike" cap="none" dirty="0" smtClean="0">
                <a:solidFill>
                  <a:srgbClr val="FFFF00"/>
                </a:solidFill>
                <a:latin typeface="Arial" charset="0"/>
                <a:ea typeface="Arial" charset="0"/>
                <a:cs typeface="Arial" charset="0"/>
                <a:sym typeface="Cabin"/>
              </a:rPr>
              <a:t>in</a:t>
            </a:r>
            <a:r>
              <a:rPr lang="es-ES" sz="3400" b="0" u="none" strike="noStrike" cap="none" dirty="0" smtClean="0">
                <a:solidFill>
                  <a:schemeClr val="lt1"/>
                </a:solidFill>
                <a:latin typeface="Arial" charset="0"/>
                <a:ea typeface="Arial" charset="0"/>
                <a:cs typeface="Arial" charset="0"/>
                <a:sym typeface="Cabin"/>
              </a:rPr>
              <a:t> de la </a:t>
            </a:r>
            <a:r>
              <a:rPr lang="es-ES" sz="3400" b="0" u="none" strike="noStrike" cap="none" dirty="0" smtClean="0">
                <a:solidFill>
                  <a:srgbClr val="FF7F00"/>
                </a:solidFill>
                <a:latin typeface="Arial" charset="0"/>
                <a:ea typeface="Arial" charset="0"/>
                <a:cs typeface="Arial" charset="0"/>
                <a:sym typeface="Cabin"/>
              </a:rPr>
              <a:t>secuencia</a:t>
            </a:r>
          </a:p>
          <a:p>
            <a:pPr marL="749300" marR="0" lvl="0" indent="-358394" algn="l" rtl="0">
              <a:lnSpc>
                <a:spcPct val="100000"/>
              </a:lnSpc>
              <a:spcBef>
                <a:spcPts val="3500"/>
              </a:spcBef>
              <a:spcAft>
                <a:spcPts val="0"/>
              </a:spcAft>
              <a:buClr>
                <a:schemeClr val="lt1"/>
              </a:buClr>
              <a:buSzPct val="100000"/>
              <a:buFont typeface="Cabin"/>
              <a:buChar char="•"/>
            </a:pPr>
            <a:r>
              <a:rPr lang="es-ES" sz="3400" b="0" u="none" strike="noStrike" cap="none" dirty="0" smtClean="0">
                <a:solidFill>
                  <a:schemeClr val="lt1"/>
                </a:solidFill>
                <a:latin typeface="Arial" charset="0"/>
                <a:ea typeface="Arial" charset="0"/>
                <a:cs typeface="Arial" charset="0"/>
                <a:sym typeface="Cabin"/>
              </a:rPr>
              <a:t>La </a:t>
            </a:r>
            <a:r>
              <a:rPr lang="es-ES" sz="3400" b="0" u="none" strike="noStrike" cap="none" dirty="0" smtClean="0">
                <a:solidFill>
                  <a:srgbClr val="00FF00"/>
                </a:solidFill>
                <a:latin typeface="Arial" charset="0"/>
                <a:ea typeface="Arial" charset="0"/>
                <a:cs typeface="Arial" charset="0"/>
                <a:sym typeface="Cabin"/>
              </a:rPr>
              <a:t>variable de iteración </a:t>
            </a:r>
            <a:r>
              <a:rPr lang="es-ES" sz="3400" b="0" u="none" strike="noStrike" cap="none" dirty="0" smtClean="0">
                <a:solidFill>
                  <a:schemeClr val="lt1"/>
                </a:solidFill>
                <a:latin typeface="Arial" charset="0"/>
                <a:ea typeface="Arial" charset="0"/>
                <a:cs typeface="Arial" charset="0"/>
                <a:sym typeface="Cabin"/>
              </a:rPr>
              <a:t>se mueve a través de todos los valores </a:t>
            </a:r>
            <a:r>
              <a:rPr lang="es-ES" sz="3400" b="0" u="none" strike="noStrike" cap="none" dirty="0" smtClean="0">
                <a:solidFill>
                  <a:srgbClr val="FFFF00"/>
                </a:solidFill>
                <a:latin typeface="Arial" charset="0"/>
                <a:ea typeface="Arial" charset="0"/>
                <a:cs typeface="Arial" charset="0"/>
                <a:sym typeface="Cabin"/>
              </a:rPr>
              <a:t>in</a:t>
            </a:r>
            <a:r>
              <a:rPr lang="es-ES" sz="3400" b="0" u="none" strike="noStrike" cap="none" dirty="0" smtClean="0">
                <a:solidFill>
                  <a:schemeClr val="lt1"/>
                </a:solidFill>
                <a:latin typeface="Arial" charset="0"/>
                <a:ea typeface="Arial" charset="0"/>
                <a:cs typeface="Arial" charset="0"/>
                <a:sym typeface="Cabin"/>
              </a:rPr>
              <a:t> de la </a:t>
            </a:r>
            <a:r>
              <a:rPr lang="es-ES" sz="3400" b="0" u="none" strike="noStrike" cap="none" dirty="0" smtClean="0">
                <a:solidFill>
                  <a:srgbClr val="FF7F00"/>
                </a:solidFill>
                <a:latin typeface="Arial" charset="0"/>
                <a:ea typeface="Arial" charset="0"/>
                <a:cs typeface="Arial" charset="0"/>
                <a:sym typeface="Cabin"/>
              </a:rPr>
              <a:t>secuencia</a:t>
            </a:r>
            <a:endParaRPr lang="es-ES" sz="3400" b="0" u="none" strike="noStrike" cap="none" dirty="0">
              <a:solidFill>
                <a:srgbClr val="FF7F00"/>
              </a:solidFill>
              <a:latin typeface="Arial" charset="0"/>
              <a:ea typeface="Arial" charset="0"/>
              <a:cs typeface="Arial" charset="0"/>
              <a:sym typeface="Cabin"/>
            </a:endParaRPr>
          </a:p>
        </p:txBody>
      </p:sp>
      <p:sp>
        <p:nvSpPr>
          <p:cNvPr id="442" name="Shape 442"/>
          <p:cNvSpPr txBox="1"/>
          <p:nvPr/>
        </p:nvSpPr>
        <p:spPr>
          <a:xfrm>
            <a:off x="9055105" y="5427688"/>
            <a:ext cx="6364200" cy="1332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New"/>
                <a:ea typeface="Courier New"/>
                <a:cs typeface="Courier New"/>
                <a:sym typeface="Courier New"/>
              </a:rPr>
              <a:t>for</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00FF00"/>
                </a:solidFill>
                <a:latin typeface="Courier New"/>
                <a:ea typeface="Courier New"/>
                <a:cs typeface="Courier New"/>
                <a:sym typeface="Courier New"/>
              </a:rPr>
              <a:t>i</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FF00"/>
                </a:solidFill>
                <a:latin typeface="Courier New"/>
                <a:ea typeface="Courier New"/>
                <a:cs typeface="Courier New"/>
                <a:sym typeface="Courier New"/>
              </a:rPr>
              <a:t>in</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7F00"/>
                </a:solidFill>
                <a:latin typeface="Courier New"/>
                <a:ea typeface="Courier New"/>
                <a:cs typeface="Courier New"/>
                <a:sym typeface="Courier New"/>
              </a:rPr>
              <a:t>[5, 4, 3, 2, 1]</a:t>
            </a:r>
            <a:r>
              <a:rPr lang="en-US" sz="3000" i="0" u="none" strike="noStrike" cap="none" dirty="0">
                <a:solidFill>
                  <a:srgbClr val="00FF00"/>
                </a:solidFill>
                <a:latin typeface="Courier New"/>
                <a:ea typeface="Courier New"/>
                <a:cs typeface="Courier New"/>
                <a:sym typeface="Courier New"/>
              </a:rPr>
              <a:t> </a:t>
            </a:r>
            <a:r>
              <a:rPr lang="en-US" sz="300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00FF"/>
                </a:solidFill>
                <a:latin typeface="Courier New"/>
                <a:ea typeface="Courier New"/>
                <a:cs typeface="Courier New"/>
                <a:sym typeface="Courier New"/>
              </a:rPr>
              <a:t> </a:t>
            </a:r>
            <a:r>
              <a:rPr lang="en-US" sz="3000" i="0" u="none" strike="noStrike" cap="none" dirty="0" smtClean="0">
                <a:solidFill>
                  <a:srgbClr val="FF00FF"/>
                </a:solidFill>
                <a:latin typeface="Courier New"/>
                <a:ea typeface="Courier New"/>
                <a:cs typeface="Courier New"/>
                <a:sym typeface="Courier New"/>
              </a:rPr>
              <a:t>print(i)</a:t>
            </a:r>
            <a:endParaRPr lang="en-US" sz="3000" i="0" u="none" strike="noStrike" cap="none" dirty="0">
              <a:solidFill>
                <a:srgbClr val="FF00FF"/>
              </a:solidFill>
              <a:latin typeface="Courier New"/>
              <a:ea typeface="Courier New"/>
              <a:cs typeface="Courier New"/>
              <a:sym typeface="Courier New"/>
            </a:endParaRPr>
          </a:p>
        </p:txBody>
      </p:sp>
      <p:sp>
        <p:nvSpPr>
          <p:cNvPr id="443" name="Shape 443"/>
          <p:cNvSpPr txBox="1"/>
          <p:nvPr/>
        </p:nvSpPr>
        <p:spPr>
          <a:xfrm>
            <a:off x="8289135" y="4056200"/>
            <a:ext cx="344963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3600" u="none" strike="noStrike" cap="none" dirty="0" smtClean="0">
                <a:solidFill>
                  <a:srgbClr val="00FF00"/>
                </a:solidFill>
                <a:latin typeface="Arial" charset="0"/>
                <a:ea typeface="Arial" charset="0"/>
                <a:cs typeface="Arial" charset="0"/>
                <a:sym typeface="Cabin"/>
              </a:rPr>
              <a:t>Variable de iteración</a:t>
            </a:r>
            <a:endParaRPr lang="es-ES" sz="3600" u="none" strike="noStrike" cap="none" dirty="0">
              <a:solidFill>
                <a:srgbClr val="00FF00"/>
              </a:solidFill>
              <a:latin typeface="Arial" charset="0"/>
              <a:ea typeface="Arial" charset="0"/>
              <a:cs typeface="Arial" charset="0"/>
              <a:sym typeface="Cabin"/>
            </a:endParaRPr>
          </a:p>
        </p:txBody>
      </p:sp>
      <p:sp>
        <p:nvSpPr>
          <p:cNvPr id="444" name="Shape 444"/>
          <p:cNvSpPr txBox="1"/>
          <p:nvPr/>
        </p:nvSpPr>
        <p:spPr>
          <a:xfrm>
            <a:off x="11985630" y="3262351"/>
            <a:ext cx="3973508" cy="1039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ES" sz="3600" u="none" strike="noStrike" cap="none" dirty="0" smtClean="0">
                <a:solidFill>
                  <a:srgbClr val="FF7F00"/>
                </a:solidFill>
                <a:latin typeface="Arial" charset="0"/>
                <a:ea typeface="Arial" charset="0"/>
                <a:cs typeface="Arial" charset="0"/>
                <a:sym typeface="Cabin"/>
              </a:rPr>
              <a:t>Secuencia de cinco elementos</a:t>
            </a:r>
            <a:endParaRPr lang="es-ES" sz="3600" u="none" strike="noStrike" cap="none" dirty="0">
              <a:solidFill>
                <a:srgbClr val="FF7F00"/>
              </a:solidFill>
              <a:latin typeface="Arial" charset="0"/>
              <a:ea typeface="Arial" charset="0"/>
              <a:cs typeface="Arial" charset="0"/>
              <a:sym typeface="Cabin"/>
            </a:endParaRPr>
          </a:p>
        </p:txBody>
      </p:sp>
      <p:cxnSp>
        <p:nvCxnSpPr>
          <p:cNvPr id="445" name="Shape 445"/>
          <p:cNvCxnSpPr/>
          <p:nvPr/>
        </p:nvCxnSpPr>
        <p:spPr>
          <a:xfrm rot="10800000">
            <a:off x="9979030" y="4678399"/>
            <a:ext cx="34924" cy="677861"/>
          </a:xfrm>
          <a:prstGeom prst="straightConnector1">
            <a:avLst/>
          </a:prstGeom>
          <a:noFill/>
          <a:ln w="63500" cap="rnd" cmpd="sng">
            <a:solidFill>
              <a:srgbClr val="00FF00"/>
            </a:solidFill>
            <a:prstDash val="solid"/>
            <a:miter/>
            <a:headEnd type="stealth" w="med" len="med"/>
            <a:tailEnd type="none" w="med" len="med"/>
          </a:ln>
        </p:spPr>
      </p:cxnSp>
      <p:cxnSp>
        <p:nvCxnSpPr>
          <p:cNvPr id="446" name="Shape 446"/>
          <p:cNvCxnSpPr/>
          <p:nvPr/>
        </p:nvCxnSpPr>
        <p:spPr>
          <a:xfrm rot="10800000" flipH="1">
            <a:off x="12879391" y="4349500"/>
            <a:ext cx="794999" cy="1078200"/>
          </a:xfrm>
          <a:prstGeom prst="straightConnector1">
            <a:avLst/>
          </a:prstGeom>
          <a:noFill/>
          <a:ln w="63500" cap="rnd" cmpd="sng">
            <a:solidFill>
              <a:srgbClr val="FF7F00"/>
            </a:solidFill>
            <a:prstDash val="solid"/>
            <a:miter/>
            <a:headEnd type="stealth" w="med" len="med"/>
            <a:tailEnd type="none" w="med" len="med"/>
          </a:ln>
        </p:spPr>
      </p:cxn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12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2</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cxnSp>
        <p:nvCxnSpPr>
          <p:cNvPr id="451" name="Shape 451"/>
          <p:cNvCxnSpPr/>
          <p:nvPr/>
        </p:nvCxnSpPr>
        <p:spPr>
          <a:xfrm rot="10800000">
            <a:off x="3034842" y="1192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52" name="Shape 452"/>
          <p:cNvSpPr/>
          <p:nvPr/>
        </p:nvSpPr>
        <p:spPr>
          <a:xfrm>
            <a:off x="1618905"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000" u="none" strike="noStrike" cap="none" dirty="0" smtClean="0">
                <a:solidFill>
                  <a:srgbClr val="FF9900"/>
                </a:solidFill>
                <a:latin typeface="Arial" charset="0"/>
                <a:ea typeface="Arial" charset="0"/>
                <a:cs typeface="Arial" charset="0"/>
                <a:sym typeface="Cabin"/>
              </a:rPr>
              <a:t>¿Terminado?</a:t>
            </a:r>
            <a:endParaRPr lang="es-ES" sz="3000" u="none" strike="noStrike" cap="none" dirty="0">
              <a:solidFill>
                <a:srgbClr val="FF9900"/>
              </a:solidFill>
              <a:latin typeface="Arial" charset="0"/>
              <a:ea typeface="Arial" charset="0"/>
              <a:cs typeface="Arial" charset="0"/>
              <a:sym typeface="Cabin"/>
            </a:endParaRPr>
          </a:p>
        </p:txBody>
      </p:sp>
      <p:cxnSp>
        <p:nvCxnSpPr>
          <p:cNvPr id="453" name="Shape 453"/>
          <p:cNvCxnSpPr/>
          <p:nvPr/>
        </p:nvCxnSpPr>
        <p:spPr>
          <a:xfrm rot="10800000">
            <a:off x="3054017" y="30226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54" name="Shape 454"/>
          <p:cNvCxnSpPr/>
          <p:nvPr/>
        </p:nvCxnSpPr>
        <p:spPr>
          <a:xfrm flipH="1" flipV="1">
            <a:off x="6360654" y="2768699"/>
            <a:ext cx="3301" cy="587400"/>
          </a:xfrm>
          <a:prstGeom prst="straightConnector1">
            <a:avLst/>
          </a:prstGeom>
          <a:noFill/>
          <a:ln w="76200" cap="rnd" cmpd="sng">
            <a:solidFill>
              <a:srgbClr val="00FFFF"/>
            </a:solidFill>
            <a:prstDash val="solid"/>
            <a:miter/>
            <a:headEnd type="stealth" w="med" len="med"/>
            <a:tailEnd type="none" w="med" len="med"/>
          </a:ln>
        </p:spPr>
      </p:cxnSp>
      <p:cxnSp>
        <p:nvCxnSpPr>
          <p:cNvPr id="456" name="Shape 456"/>
          <p:cNvCxnSpPr>
            <a:stCxn id="457" idx="2"/>
          </p:cNvCxnSpPr>
          <p:nvPr/>
        </p:nvCxnSpPr>
        <p:spPr>
          <a:xfrm flipH="1">
            <a:off x="6360654" y="4051399"/>
            <a:ext cx="8100" cy="472800"/>
          </a:xfrm>
          <a:prstGeom prst="straightConnector1">
            <a:avLst/>
          </a:prstGeom>
          <a:noFill/>
          <a:ln w="76200" cap="rnd" cmpd="sng">
            <a:solidFill>
              <a:srgbClr val="00FFFF"/>
            </a:solidFill>
            <a:prstDash val="solid"/>
            <a:miter/>
            <a:headEnd type="none" w="med" len="med"/>
            <a:tailEnd type="none" w="med" len="med"/>
          </a:ln>
        </p:spPr>
      </p:cxnSp>
      <p:cxnSp>
        <p:nvCxnSpPr>
          <p:cNvPr id="458" name="Shape 458"/>
          <p:cNvCxnSpPr/>
          <p:nvPr/>
        </p:nvCxnSpPr>
        <p:spPr>
          <a:xfrm rot="10800000" flipH="1">
            <a:off x="3061942" y="4502112"/>
            <a:ext cx="3328200" cy="4799"/>
          </a:xfrm>
          <a:prstGeom prst="straightConnector1">
            <a:avLst/>
          </a:prstGeom>
          <a:noFill/>
          <a:ln w="76200" cap="rnd" cmpd="sng">
            <a:solidFill>
              <a:srgbClr val="00FFFF"/>
            </a:solidFill>
            <a:prstDash val="solid"/>
            <a:miter/>
            <a:headEnd type="none" w="med" len="med"/>
            <a:tailEnd type="none" w="med" len="med"/>
          </a:ln>
        </p:spPr>
      </p:cxnSp>
      <p:cxnSp>
        <p:nvCxnSpPr>
          <p:cNvPr id="459" name="Shape 459"/>
          <p:cNvCxnSpPr/>
          <p:nvPr/>
        </p:nvCxnSpPr>
        <p:spPr>
          <a:xfrm flipH="1">
            <a:off x="1263279" y="2397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60" name="Shape 460"/>
          <p:cNvCxnSpPr/>
          <p:nvPr/>
        </p:nvCxnSpPr>
        <p:spPr>
          <a:xfrm rot="10800000" flipH="1">
            <a:off x="3049242" y="5238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61" name="Shape 461"/>
          <p:cNvCxnSpPr/>
          <p:nvPr/>
        </p:nvCxnSpPr>
        <p:spPr>
          <a:xfrm rot="10800000">
            <a:off x="1293341" y="24510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62" name="Shape 462"/>
          <p:cNvCxnSpPr/>
          <p:nvPr/>
        </p:nvCxnSpPr>
        <p:spPr>
          <a:xfrm>
            <a:off x="1293466" y="5256212"/>
            <a:ext cx="1752600" cy="0"/>
          </a:xfrm>
          <a:prstGeom prst="straightConnector1">
            <a:avLst/>
          </a:prstGeom>
          <a:noFill/>
          <a:ln w="76200" cap="rnd" cmpd="sng">
            <a:solidFill>
              <a:srgbClr val="00FFFF"/>
            </a:solidFill>
            <a:prstDash val="solid"/>
            <a:miter/>
            <a:headEnd type="none" w="med" len="med"/>
            <a:tailEnd type="none" w="med" len="med"/>
          </a:ln>
        </p:spPr>
      </p:cxnSp>
      <p:sp>
        <p:nvSpPr>
          <p:cNvPr id="463" name="Shape 463"/>
          <p:cNvSpPr txBox="1"/>
          <p:nvPr/>
        </p:nvSpPr>
        <p:spPr>
          <a:xfrm>
            <a:off x="737842"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600" u="none" strike="noStrike" cap="none" dirty="0" smtClean="0">
                <a:solidFill>
                  <a:schemeClr val="lt1"/>
                </a:solidFill>
                <a:latin typeface="Arial" charset="0"/>
                <a:ea typeface="Arial" charset="0"/>
                <a:cs typeface="Arial" charset="0"/>
                <a:sym typeface="Cabin"/>
              </a:rPr>
              <a:t>Sí</a:t>
            </a:r>
            <a:endParaRPr lang="es-ES" sz="3600" u="none" strike="noStrike" cap="none" dirty="0">
              <a:solidFill>
                <a:schemeClr val="lt1"/>
              </a:solidFill>
              <a:latin typeface="Arial" charset="0"/>
              <a:ea typeface="Arial" charset="0"/>
              <a:cs typeface="Arial" charset="0"/>
              <a:sym typeface="Cabin"/>
            </a:endParaRPr>
          </a:p>
        </p:txBody>
      </p:sp>
      <p:sp>
        <p:nvSpPr>
          <p:cNvPr id="457" name="Shape 457"/>
          <p:cNvSpPr txBox="1"/>
          <p:nvPr/>
        </p:nvSpPr>
        <p:spPr>
          <a:xfrm>
            <a:off x="4908205" y="33020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500" u="none" strike="noStrike" cap="none" dirty="0" smtClean="0">
                <a:solidFill>
                  <a:schemeClr val="lt1"/>
                </a:solidFill>
                <a:latin typeface="Arial" charset="0"/>
                <a:ea typeface="Arial" charset="0"/>
                <a:cs typeface="Arial" charset="0"/>
                <a:sym typeface="Cabin"/>
              </a:rPr>
              <a:t>imprimir(</a:t>
            </a:r>
            <a:r>
              <a:rPr lang="es-ES" sz="3500" u="none" strike="noStrike" cap="none" dirty="0" smtClean="0">
                <a:solidFill>
                  <a:srgbClr val="00FF00"/>
                </a:solidFill>
                <a:latin typeface="Arial" charset="0"/>
                <a:ea typeface="Arial" charset="0"/>
                <a:cs typeface="Arial" charset="0"/>
                <a:sym typeface="Cabin"/>
              </a:rPr>
              <a:t>i</a:t>
            </a:r>
            <a:r>
              <a:rPr lang="es-ES" sz="3500" u="none" strike="noStrike" cap="none" dirty="0" smtClean="0">
                <a:solidFill>
                  <a:schemeClr val="bg1"/>
                </a:solidFill>
                <a:latin typeface="Arial" charset="0"/>
                <a:ea typeface="Arial" charset="0"/>
                <a:cs typeface="Arial" charset="0"/>
                <a:sym typeface="Cabin"/>
              </a:rPr>
              <a:t>)</a:t>
            </a:r>
            <a:endParaRPr lang="es-ES" sz="3500" u="none" strike="noStrike" cap="none" dirty="0">
              <a:solidFill>
                <a:schemeClr val="bg1"/>
              </a:solidFill>
              <a:latin typeface="Arial" charset="0"/>
              <a:ea typeface="Arial" charset="0"/>
              <a:cs typeface="Arial" charset="0"/>
              <a:sym typeface="Cabin"/>
            </a:endParaRPr>
          </a:p>
        </p:txBody>
      </p:sp>
      <p:sp>
        <p:nvSpPr>
          <p:cNvPr id="464" name="Shape 464"/>
          <p:cNvSpPr txBox="1"/>
          <p:nvPr/>
        </p:nvSpPr>
        <p:spPr>
          <a:xfrm>
            <a:off x="4097855" y="13971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600" u="none" strike="noStrike" cap="none" dirty="0" smtClean="0">
                <a:solidFill>
                  <a:schemeClr val="lt1"/>
                </a:solidFill>
                <a:latin typeface="Arial" charset="0"/>
                <a:ea typeface="Arial" charset="0"/>
                <a:cs typeface="Arial" charset="0"/>
                <a:sym typeface="Cabin"/>
              </a:rPr>
              <a:t>No</a:t>
            </a:r>
            <a:endParaRPr lang="es-ES" sz="3600" u="none" strike="noStrike" cap="none" dirty="0">
              <a:solidFill>
                <a:schemeClr val="lt1"/>
              </a:solidFill>
              <a:latin typeface="Arial" charset="0"/>
              <a:ea typeface="Arial" charset="0"/>
              <a:cs typeface="Arial" charset="0"/>
              <a:sym typeface="Cabin"/>
            </a:endParaRPr>
          </a:p>
        </p:txBody>
      </p:sp>
      <p:sp>
        <p:nvSpPr>
          <p:cNvPr id="455" name="Shape 455"/>
          <p:cNvSpPr txBox="1"/>
          <p:nvPr/>
        </p:nvSpPr>
        <p:spPr>
          <a:xfrm>
            <a:off x="4908205" y="2019300"/>
            <a:ext cx="29973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500" u="none" strike="noStrike" cap="none" dirty="0" smtClean="0">
                <a:solidFill>
                  <a:srgbClr val="FF9900"/>
                </a:solidFill>
                <a:latin typeface="Arial" charset="0"/>
                <a:ea typeface="Arial" charset="0"/>
                <a:cs typeface="Arial" charset="0"/>
                <a:sym typeface="Cabin"/>
              </a:rPr>
              <a:t>Avanzar </a:t>
            </a:r>
            <a:r>
              <a:rPr lang="es-ES" sz="3500" u="none" strike="noStrike" cap="none" dirty="0" smtClean="0">
                <a:solidFill>
                  <a:srgbClr val="00FF00"/>
                </a:solidFill>
                <a:latin typeface="Arial" charset="0"/>
                <a:ea typeface="Arial" charset="0"/>
                <a:cs typeface="Arial" charset="0"/>
                <a:sym typeface="Cabin"/>
              </a:rPr>
              <a:t>i</a:t>
            </a:r>
            <a:endParaRPr lang="es-ES" sz="3500" u="none" strike="noStrike" cap="none" dirty="0">
              <a:solidFill>
                <a:srgbClr val="FF9900"/>
              </a:solidFill>
              <a:latin typeface="Arial" charset="0"/>
              <a:ea typeface="Arial" charset="0"/>
              <a:cs typeface="Arial" charset="0"/>
              <a:sym typeface="Cabin"/>
            </a:endParaRPr>
          </a:p>
        </p:txBody>
      </p:sp>
      <p:sp>
        <p:nvSpPr>
          <p:cNvPr id="465" name="Shape 465"/>
          <p:cNvSpPr txBox="1"/>
          <p:nvPr/>
        </p:nvSpPr>
        <p:spPr>
          <a:xfrm>
            <a:off x="7994110" y="1705524"/>
            <a:ext cx="7975696" cy="5702299"/>
          </a:xfrm>
          <a:prstGeom prst="rect">
            <a:avLst/>
          </a:prstGeom>
          <a:noFill/>
          <a:ln>
            <a:noFill/>
          </a:ln>
        </p:spPr>
        <p:txBody>
          <a:bodyPr lIns="38100" tIns="38100" rIns="38100" bIns="38100" anchor="ctr" anchorCtr="0">
            <a:noAutofit/>
          </a:bodyPr>
          <a:lstStyle/>
          <a:p>
            <a:pPr marL="495300" marR="0" lvl="0" indent="-332994" algn="l" rtl="0">
              <a:lnSpc>
                <a:spcPct val="100000"/>
              </a:lnSpc>
              <a:spcBef>
                <a:spcPts val="0"/>
              </a:spcBef>
              <a:spcAft>
                <a:spcPts val="0"/>
              </a:spcAft>
              <a:buClr>
                <a:schemeClr val="lt1"/>
              </a:buClr>
              <a:buSzPct val="100000"/>
              <a:buFont typeface="Cabin"/>
              <a:buChar char="•"/>
            </a:pPr>
            <a:r>
              <a:rPr lang="es-ES" sz="3600" u="none" strike="noStrike" cap="none" dirty="0" smtClean="0">
                <a:solidFill>
                  <a:schemeClr val="lt1"/>
                </a:solidFill>
                <a:latin typeface="Arial" charset="0"/>
                <a:ea typeface="Arial" charset="0"/>
                <a:cs typeface="Arial" charset="0"/>
                <a:sym typeface="Cabin"/>
              </a:rPr>
              <a:t>La </a:t>
            </a:r>
            <a:r>
              <a:rPr lang="es-ES" sz="3600" u="none" strike="noStrike" cap="none" dirty="0" smtClean="0">
                <a:solidFill>
                  <a:srgbClr val="00FF00"/>
                </a:solidFill>
                <a:latin typeface="Arial" charset="0"/>
                <a:ea typeface="Arial" charset="0"/>
                <a:cs typeface="Arial" charset="0"/>
                <a:sym typeface="Cabin"/>
              </a:rPr>
              <a:t>variable de iteración </a:t>
            </a:r>
            <a:r>
              <a:rPr lang="es-ES" sz="3600" b="0" i="0" u="none" strike="noStrike" cap="none" dirty="0" smtClean="0">
                <a:solidFill>
                  <a:schemeClr val="lt1"/>
                </a:solidFill>
                <a:latin typeface="Arial"/>
                <a:ea typeface="Arial"/>
                <a:cs typeface="Arial"/>
                <a:sym typeface="Arial"/>
              </a:rPr>
              <a:t>“</a:t>
            </a:r>
            <a:r>
              <a:rPr lang="es-ES" sz="3600" u="none" strike="noStrike" cap="none" dirty="0" smtClean="0">
                <a:solidFill>
                  <a:schemeClr val="lt1"/>
                </a:solidFill>
                <a:latin typeface="Arial" charset="0"/>
                <a:ea typeface="Arial" charset="0"/>
                <a:cs typeface="Arial" charset="0"/>
                <a:sym typeface="Cabin"/>
              </a:rPr>
              <a:t>itera</a:t>
            </a:r>
            <a:r>
              <a:rPr lang="es-ES" sz="3600" b="0" i="0" u="none" strike="noStrike" cap="none" dirty="0" smtClean="0">
                <a:solidFill>
                  <a:schemeClr val="lt1"/>
                </a:solidFill>
                <a:latin typeface="Arial"/>
                <a:ea typeface="Arial"/>
                <a:cs typeface="Arial"/>
                <a:sym typeface="Arial"/>
              </a:rPr>
              <a:t>”</a:t>
            </a:r>
            <a:r>
              <a:rPr lang="es-ES" sz="3600" u="none" strike="noStrike" cap="none" dirty="0" smtClean="0">
                <a:solidFill>
                  <a:schemeClr val="lt1"/>
                </a:solidFill>
                <a:latin typeface="Arial" charset="0"/>
                <a:ea typeface="Arial" charset="0"/>
                <a:cs typeface="Arial" charset="0"/>
                <a:sym typeface="Cabin"/>
              </a:rPr>
              <a:t> a través de la </a:t>
            </a:r>
            <a:r>
              <a:rPr lang="es-ES" sz="3600" u="none" strike="noStrike" cap="none" dirty="0" smtClean="0">
                <a:solidFill>
                  <a:srgbClr val="FF7F00"/>
                </a:solidFill>
                <a:latin typeface="Arial" charset="0"/>
                <a:ea typeface="Arial" charset="0"/>
                <a:cs typeface="Arial" charset="0"/>
                <a:sym typeface="Cabin"/>
              </a:rPr>
              <a:t>secuencia </a:t>
            </a:r>
            <a:r>
              <a:rPr lang="es-ES" sz="3600" u="none" strike="noStrike" cap="none" dirty="0" smtClean="0">
                <a:solidFill>
                  <a:schemeClr val="lt1"/>
                </a:solidFill>
                <a:latin typeface="Arial" charset="0"/>
                <a:ea typeface="Arial" charset="0"/>
                <a:cs typeface="Arial" charset="0"/>
                <a:sym typeface="Cabin"/>
              </a:rPr>
              <a:t>(conjunto ordenado)</a:t>
            </a:r>
          </a:p>
          <a:p>
            <a:pPr marL="495300" marR="0" lvl="0" indent="-332994" algn="l" rtl="0">
              <a:lnSpc>
                <a:spcPct val="100000"/>
              </a:lnSpc>
              <a:spcBef>
                <a:spcPts val="3500"/>
              </a:spcBef>
              <a:spcAft>
                <a:spcPts val="0"/>
              </a:spcAft>
              <a:buClr>
                <a:schemeClr val="lt1"/>
              </a:buClr>
              <a:buSzPct val="100000"/>
              <a:buFont typeface="Cabin"/>
              <a:buChar char="•"/>
            </a:pPr>
            <a:r>
              <a:rPr lang="es-ES" sz="3600" u="none" strike="noStrike" cap="none" dirty="0" smtClean="0">
                <a:solidFill>
                  <a:schemeClr val="lt1"/>
                </a:solidFill>
                <a:latin typeface="Arial" charset="0"/>
                <a:ea typeface="Arial" charset="0"/>
                <a:cs typeface="Arial" charset="0"/>
                <a:sym typeface="Cabin"/>
              </a:rPr>
              <a:t>El </a:t>
            </a:r>
            <a:r>
              <a:rPr lang="es-ES" sz="3600" u="none" strike="noStrike" cap="none" dirty="0" smtClean="0">
                <a:solidFill>
                  <a:srgbClr val="FF00FF"/>
                </a:solidFill>
                <a:latin typeface="Arial" charset="0"/>
                <a:ea typeface="Arial" charset="0"/>
                <a:cs typeface="Arial" charset="0"/>
                <a:sym typeface="Cabin"/>
              </a:rPr>
              <a:t>bloque (cuerpo)</a:t>
            </a:r>
            <a:r>
              <a:rPr lang="es-ES" sz="3600" u="none" strike="noStrike" cap="none" dirty="0" smtClean="0">
                <a:solidFill>
                  <a:schemeClr val="lt1"/>
                </a:solidFill>
                <a:latin typeface="Arial" charset="0"/>
                <a:ea typeface="Arial" charset="0"/>
                <a:cs typeface="Arial" charset="0"/>
                <a:sym typeface="Cabin"/>
              </a:rPr>
              <a:t> del código se ejecuta una vez para cada valor </a:t>
            </a:r>
            <a:r>
              <a:rPr lang="es-ES" sz="3600" u="none" strike="noStrike" cap="none" dirty="0" smtClean="0">
                <a:solidFill>
                  <a:srgbClr val="FFFF00"/>
                </a:solidFill>
                <a:latin typeface="Arial" charset="0"/>
                <a:ea typeface="Arial" charset="0"/>
                <a:cs typeface="Arial" charset="0"/>
                <a:sym typeface="Cabin"/>
              </a:rPr>
              <a:t>in</a:t>
            </a:r>
            <a:r>
              <a:rPr lang="es-ES" sz="3600" u="none" strike="noStrike" cap="none" dirty="0" smtClean="0">
                <a:solidFill>
                  <a:schemeClr val="lt1"/>
                </a:solidFill>
                <a:latin typeface="Arial" charset="0"/>
                <a:ea typeface="Arial" charset="0"/>
                <a:cs typeface="Arial" charset="0"/>
                <a:sym typeface="Cabin"/>
              </a:rPr>
              <a:t> de la </a:t>
            </a:r>
            <a:r>
              <a:rPr lang="es-ES" sz="3600" u="none" strike="noStrike" cap="none" dirty="0" smtClean="0">
                <a:solidFill>
                  <a:srgbClr val="FF7F00"/>
                </a:solidFill>
                <a:latin typeface="Arial" charset="0"/>
                <a:ea typeface="Arial" charset="0"/>
                <a:cs typeface="Arial" charset="0"/>
                <a:sym typeface="Cabin"/>
              </a:rPr>
              <a:t>secuencia</a:t>
            </a:r>
          </a:p>
          <a:p>
            <a:pPr marL="495300" marR="0" lvl="0" indent="-332994" algn="l" rtl="0">
              <a:lnSpc>
                <a:spcPct val="100000"/>
              </a:lnSpc>
              <a:spcBef>
                <a:spcPts val="3500"/>
              </a:spcBef>
              <a:spcAft>
                <a:spcPts val="0"/>
              </a:spcAft>
              <a:buClr>
                <a:schemeClr val="lt1"/>
              </a:buClr>
              <a:buSzPct val="100000"/>
              <a:buFont typeface="Cabin"/>
              <a:buChar char="•"/>
            </a:pPr>
            <a:r>
              <a:rPr lang="es-ES" sz="3600" u="none" strike="noStrike" cap="none" dirty="0" smtClean="0">
                <a:solidFill>
                  <a:schemeClr val="lt1"/>
                </a:solidFill>
                <a:latin typeface="Arial" charset="0"/>
                <a:ea typeface="Arial" charset="0"/>
                <a:cs typeface="Arial" charset="0"/>
                <a:sym typeface="Cabin"/>
              </a:rPr>
              <a:t>La </a:t>
            </a:r>
            <a:r>
              <a:rPr lang="es-ES" sz="3600" u="none" strike="noStrike" cap="none" dirty="0" smtClean="0">
                <a:solidFill>
                  <a:srgbClr val="00FF00"/>
                </a:solidFill>
                <a:latin typeface="Arial" charset="0"/>
                <a:ea typeface="Arial" charset="0"/>
                <a:cs typeface="Arial" charset="0"/>
                <a:sym typeface="Cabin"/>
              </a:rPr>
              <a:t>variable de iteración </a:t>
            </a:r>
            <a:r>
              <a:rPr lang="es-ES" sz="3600" u="none" strike="noStrike" cap="none" dirty="0" smtClean="0">
                <a:solidFill>
                  <a:schemeClr val="lt1"/>
                </a:solidFill>
                <a:latin typeface="Arial" charset="0"/>
                <a:ea typeface="Arial" charset="0"/>
                <a:cs typeface="Arial" charset="0"/>
                <a:sym typeface="Cabin"/>
              </a:rPr>
              <a:t>avanza a través de todos los valores </a:t>
            </a:r>
            <a:r>
              <a:rPr lang="es-ES" sz="3600" u="none" strike="noStrike" cap="none" dirty="0" smtClean="0">
                <a:solidFill>
                  <a:srgbClr val="FFFF00"/>
                </a:solidFill>
                <a:latin typeface="Arial" charset="0"/>
                <a:ea typeface="Arial" charset="0"/>
                <a:cs typeface="Arial" charset="0"/>
                <a:sym typeface="Cabin"/>
              </a:rPr>
              <a:t>in</a:t>
            </a:r>
            <a:r>
              <a:rPr lang="es-ES" sz="3600" u="none" strike="noStrike" cap="none" dirty="0" smtClean="0">
                <a:solidFill>
                  <a:schemeClr val="lt1"/>
                </a:solidFill>
                <a:latin typeface="Arial" charset="0"/>
                <a:ea typeface="Arial" charset="0"/>
                <a:cs typeface="Arial" charset="0"/>
                <a:sym typeface="Cabin"/>
              </a:rPr>
              <a:t> de la </a:t>
            </a:r>
            <a:r>
              <a:rPr lang="es-ES" sz="3600" u="none" strike="noStrike" cap="none" dirty="0" smtClean="0">
                <a:solidFill>
                  <a:srgbClr val="FF7F00"/>
                </a:solidFill>
                <a:latin typeface="Arial" charset="0"/>
                <a:ea typeface="Arial" charset="0"/>
                <a:cs typeface="Arial" charset="0"/>
                <a:sym typeface="Cabin"/>
              </a:rPr>
              <a:t>secuencia</a:t>
            </a:r>
            <a:endParaRPr lang="es-ES" sz="3600" u="none" strike="noStrike" cap="none" dirty="0">
              <a:solidFill>
                <a:srgbClr val="FF7F00"/>
              </a:solidFill>
              <a:latin typeface="Arial" charset="0"/>
              <a:ea typeface="Arial" charset="0"/>
              <a:cs typeface="Arial" charset="0"/>
              <a:sym typeface="Cabin"/>
            </a:endParaRPr>
          </a:p>
        </p:txBody>
      </p:sp>
      <p:sp>
        <p:nvSpPr>
          <p:cNvPr id="466" name="Shape 466"/>
          <p:cNvSpPr txBox="1"/>
          <p:nvPr/>
        </p:nvSpPr>
        <p:spPr>
          <a:xfrm>
            <a:off x="1026074" y="6221571"/>
            <a:ext cx="65373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for</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i</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[5, 4, 3, 2, 1] </a:t>
            </a:r>
            <a:r>
              <a:rPr lang="en-US" sz="3000" b="1" dirty="0">
                <a:solidFill>
                  <a:schemeClr val="lt1"/>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smtClean="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smtClean="0">
                <a:solidFill>
                  <a:srgbClr val="00FF00"/>
                </a:solidFill>
                <a:latin typeface="Courier New"/>
                <a:ea typeface="Courier New"/>
                <a:cs typeface="Courier New"/>
                <a:sym typeface="Courier New"/>
              </a:rPr>
              <a:t>i</a:t>
            </a:r>
            <a:r>
              <a:rPr lang="en-US" sz="3000" b="1" i="0" u="none" strike="noStrike" cap="none" dirty="0" smtClean="0">
                <a:solidFill>
                  <a:schemeClr val="bg1"/>
                </a:solidFill>
                <a:latin typeface="Courier New"/>
                <a:ea typeface="Courier New"/>
                <a:cs typeface="Courier New"/>
                <a:sym typeface="Courier New"/>
              </a:rPr>
              <a:t>)</a:t>
            </a:r>
            <a:endParaRPr lang="en-US" sz="3000" b="1" i="0" u="none" strike="noStrike" cap="none" dirty="0">
              <a:solidFill>
                <a:schemeClr val="bg1"/>
              </a:solidFill>
              <a:latin typeface="Courier New"/>
              <a:ea typeface="Courier New"/>
              <a:cs typeface="Courier New"/>
              <a:sym typeface="Courier New"/>
            </a:endParaRPr>
          </a:p>
        </p:txBody>
      </p:sp>
      <p:cxnSp>
        <p:nvCxnSpPr>
          <p:cNvPr id="467" name="Shape 467"/>
          <p:cNvCxnSpPr/>
          <p:nvPr/>
        </p:nvCxnSpPr>
        <p:spPr>
          <a:xfrm>
            <a:off x="4527230" y="2397125"/>
            <a:ext cx="396900" cy="3299"/>
          </a:xfrm>
          <a:prstGeom prst="straightConnector1">
            <a:avLst/>
          </a:prstGeom>
          <a:noFill/>
          <a:ln w="76200" cap="rnd" cmpd="sng">
            <a:solidFill>
              <a:srgbClr val="00FFFF"/>
            </a:solidFill>
            <a:prstDash val="solid"/>
            <a:miter/>
            <a:headEnd type="none" w="med" len="med"/>
            <a:tailEnd type="triangle" w="med" len="med"/>
          </a:ln>
        </p:spPr>
      </p:cxn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22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2</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cxnSp>
        <p:nvCxnSpPr>
          <p:cNvPr id="472" name="Shape 472"/>
          <p:cNvCxnSpPr/>
          <p:nvPr/>
        </p:nvCxnSpPr>
        <p:spPr>
          <a:xfrm rot="10800000">
            <a:off x="3329797" y="1192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73" name="Shape 473"/>
          <p:cNvSpPr/>
          <p:nvPr/>
        </p:nvSpPr>
        <p:spPr>
          <a:xfrm>
            <a:off x="1913860"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000" u="none" strike="noStrike" cap="none" dirty="0" smtClean="0">
                <a:solidFill>
                  <a:srgbClr val="FF9900"/>
                </a:solidFill>
                <a:latin typeface="Arial" charset="0"/>
                <a:ea typeface="Arial" charset="0"/>
                <a:cs typeface="Arial" charset="0"/>
                <a:sym typeface="Cabin"/>
              </a:rPr>
              <a:t>¿</a:t>
            </a:r>
            <a:r>
              <a:rPr lang="es-ES" sz="3000" u="none" strike="noStrike" cap="none" dirty="0" err="1" smtClean="0">
                <a:solidFill>
                  <a:srgbClr val="FF9900"/>
                </a:solidFill>
                <a:latin typeface="Arial" charset="0"/>
                <a:ea typeface="Arial" charset="0"/>
                <a:cs typeface="Arial" charset="0"/>
                <a:sym typeface="Cabin"/>
              </a:rPr>
              <a:t>Termi</a:t>
            </a:r>
            <a:r>
              <a:rPr lang="es-ES" sz="3000" u="none" strike="noStrike" cap="none" dirty="0" smtClean="0">
                <a:solidFill>
                  <a:srgbClr val="FF9900"/>
                </a:solidFill>
                <a:latin typeface="Arial" charset="0"/>
                <a:ea typeface="Arial" charset="0"/>
                <a:cs typeface="Arial" charset="0"/>
                <a:sym typeface="Cabin"/>
              </a:rPr>
              <a:t>-nado?</a:t>
            </a:r>
            <a:endParaRPr lang="es-ES" sz="3000" u="none" strike="noStrike" cap="none" dirty="0">
              <a:solidFill>
                <a:srgbClr val="FF9900"/>
              </a:solidFill>
              <a:latin typeface="Arial" charset="0"/>
              <a:ea typeface="Arial" charset="0"/>
              <a:cs typeface="Arial" charset="0"/>
              <a:sym typeface="Cabin"/>
            </a:endParaRPr>
          </a:p>
        </p:txBody>
      </p:sp>
      <p:cxnSp>
        <p:nvCxnSpPr>
          <p:cNvPr id="474" name="Shape 474"/>
          <p:cNvCxnSpPr/>
          <p:nvPr/>
        </p:nvCxnSpPr>
        <p:spPr>
          <a:xfrm rot="10800000">
            <a:off x="3348972" y="30226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75" name="Shape 475"/>
          <p:cNvCxnSpPr/>
          <p:nvPr/>
        </p:nvCxnSpPr>
        <p:spPr>
          <a:xfrm rot="10800000" flipH="1">
            <a:off x="6735097" y="27877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76" name="Shape 476"/>
          <p:cNvCxnSpPr>
            <a:stCxn id="477" idx="2"/>
          </p:cNvCxnSpPr>
          <p:nvPr/>
        </p:nvCxnSpPr>
        <p:spPr>
          <a:xfrm flipH="1">
            <a:off x="6731809" y="4127599"/>
            <a:ext cx="8100" cy="472800"/>
          </a:xfrm>
          <a:prstGeom prst="straightConnector1">
            <a:avLst/>
          </a:prstGeom>
          <a:noFill/>
          <a:ln w="76200" cap="rnd" cmpd="sng">
            <a:solidFill>
              <a:srgbClr val="00FFFF"/>
            </a:solidFill>
            <a:prstDash val="solid"/>
            <a:miter/>
            <a:headEnd type="none" w="med" len="med"/>
            <a:tailEnd type="none" w="med" len="med"/>
          </a:ln>
        </p:spPr>
      </p:cxnSp>
      <p:cxnSp>
        <p:nvCxnSpPr>
          <p:cNvPr id="478" name="Shape 478"/>
          <p:cNvCxnSpPr/>
          <p:nvPr/>
        </p:nvCxnSpPr>
        <p:spPr>
          <a:xfrm>
            <a:off x="3356897" y="4513212"/>
            <a:ext cx="3395100" cy="29400"/>
          </a:xfrm>
          <a:prstGeom prst="straightConnector1">
            <a:avLst/>
          </a:prstGeom>
          <a:noFill/>
          <a:ln w="76200" cap="rnd" cmpd="sng">
            <a:solidFill>
              <a:srgbClr val="00FFFF"/>
            </a:solidFill>
            <a:prstDash val="solid"/>
            <a:miter/>
            <a:headEnd type="none" w="med" len="med"/>
            <a:tailEnd type="none" w="med" len="med"/>
          </a:ln>
        </p:spPr>
      </p:cxnSp>
      <p:cxnSp>
        <p:nvCxnSpPr>
          <p:cNvPr id="479" name="Shape 479"/>
          <p:cNvCxnSpPr/>
          <p:nvPr/>
        </p:nvCxnSpPr>
        <p:spPr>
          <a:xfrm flipH="1">
            <a:off x="1558234" y="2397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80" name="Shape 480"/>
          <p:cNvCxnSpPr/>
          <p:nvPr/>
        </p:nvCxnSpPr>
        <p:spPr>
          <a:xfrm rot="10800000" flipH="1">
            <a:off x="3344197" y="5238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81" name="Shape 481"/>
          <p:cNvCxnSpPr/>
          <p:nvPr/>
        </p:nvCxnSpPr>
        <p:spPr>
          <a:xfrm rot="10800000">
            <a:off x="1588296" y="24510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82" name="Shape 482"/>
          <p:cNvCxnSpPr/>
          <p:nvPr/>
        </p:nvCxnSpPr>
        <p:spPr>
          <a:xfrm>
            <a:off x="1588421" y="5256212"/>
            <a:ext cx="1752600" cy="0"/>
          </a:xfrm>
          <a:prstGeom prst="straightConnector1">
            <a:avLst/>
          </a:prstGeom>
          <a:noFill/>
          <a:ln w="76200" cap="rnd" cmpd="sng">
            <a:solidFill>
              <a:srgbClr val="00FFFF"/>
            </a:solidFill>
            <a:prstDash val="solid"/>
            <a:miter/>
            <a:headEnd type="none" w="med" len="med"/>
            <a:tailEnd type="none" w="med" len="med"/>
          </a:ln>
        </p:spPr>
      </p:cxnSp>
      <p:sp>
        <p:nvSpPr>
          <p:cNvPr id="483" name="Shape 483"/>
          <p:cNvSpPr txBox="1"/>
          <p:nvPr/>
        </p:nvSpPr>
        <p:spPr>
          <a:xfrm>
            <a:off x="1032797" y="1638300"/>
            <a:ext cx="93831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600" u="none" strike="noStrike" cap="none" dirty="0" smtClean="0">
                <a:solidFill>
                  <a:schemeClr val="lt1"/>
                </a:solidFill>
                <a:latin typeface="Arial" charset="0"/>
                <a:ea typeface="Arial" charset="0"/>
                <a:cs typeface="Arial" charset="0"/>
                <a:sym typeface="Cabin"/>
              </a:rPr>
              <a:t>Sí</a:t>
            </a:r>
            <a:endParaRPr lang="es-ES" sz="3600" u="none" strike="noStrike" cap="none" dirty="0">
              <a:solidFill>
                <a:schemeClr val="lt1"/>
              </a:solidFill>
              <a:latin typeface="Arial" charset="0"/>
              <a:ea typeface="Arial" charset="0"/>
              <a:cs typeface="Arial" charset="0"/>
              <a:sym typeface="Cabin"/>
            </a:endParaRPr>
          </a:p>
        </p:txBody>
      </p:sp>
      <p:sp>
        <p:nvSpPr>
          <p:cNvPr id="477" name="Shape 477"/>
          <p:cNvSpPr txBox="1"/>
          <p:nvPr/>
        </p:nvSpPr>
        <p:spPr>
          <a:xfrm>
            <a:off x="5279360" y="33782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500" u="none" strike="noStrike" cap="none" dirty="0" smtClean="0">
                <a:solidFill>
                  <a:schemeClr val="lt1"/>
                </a:solidFill>
                <a:latin typeface="Arial" charset="0"/>
                <a:ea typeface="Arial" charset="0"/>
                <a:cs typeface="Arial" charset="0"/>
                <a:sym typeface="Cabin"/>
              </a:rPr>
              <a:t>imprimir(</a:t>
            </a:r>
            <a:r>
              <a:rPr lang="es-ES" sz="3500" u="none" strike="noStrike" cap="none" dirty="0" smtClean="0">
                <a:solidFill>
                  <a:srgbClr val="00FF00"/>
                </a:solidFill>
                <a:latin typeface="Arial" charset="0"/>
                <a:ea typeface="Arial" charset="0"/>
                <a:cs typeface="Arial" charset="0"/>
                <a:sym typeface="Cabin"/>
              </a:rPr>
              <a:t>i</a:t>
            </a:r>
            <a:r>
              <a:rPr lang="es-ES" sz="3500" u="none" strike="noStrike" cap="none" dirty="0" smtClean="0">
                <a:solidFill>
                  <a:schemeClr val="bg1"/>
                </a:solidFill>
                <a:latin typeface="Arial" charset="0"/>
                <a:ea typeface="Arial" charset="0"/>
                <a:cs typeface="Arial" charset="0"/>
                <a:sym typeface="Cabin"/>
              </a:rPr>
              <a:t>)</a:t>
            </a:r>
            <a:endParaRPr lang="es-ES" sz="3500" u="none" strike="noStrike" cap="none" dirty="0">
              <a:solidFill>
                <a:schemeClr val="bg1"/>
              </a:solidFill>
              <a:latin typeface="Arial" charset="0"/>
              <a:ea typeface="Arial" charset="0"/>
              <a:cs typeface="Arial" charset="0"/>
              <a:sym typeface="Cabin"/>
            </a:endParaRPr>
          </a:p>
        </p:txBody>
      </p:sp>
      <p:sp>
        <p:nvSpPr>
          <p:cNvPr id="484" name="Shape 484"/>
          <p:cNvSpPr txBox="1"/>
          <p:nvPr/>
        </p:nvSpPr>
        <p:spPr>
          <a:xfrm>
            <a:off x="4289460" y="14717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600" u="none" strike="noStrike" cap="none" dirty="0" smtClean="0">
                <a:solidFill>
                  <a:schemeClr val="lt1"/>
                </a:solidFill>
                <a:latin typeface="Arial" charset="0"/>
                <a:ea typeface="Arial" charset="0"/>
                <a:cs typeface="Arial" charset="0"/>
                <a:sym typeface="Cabin"/>
              </a:rPr>
              <a:t>No</a:t>
            </a:r>
            <a:endParaRPr lang="es-ES" sz="3600" u="none" strike="noStrike" cap="none" dirty="0">
              <a:solidFill>
                <a:schemeClr val="lt1"/>
              </a:solidFill>
              <a:latin typeface="Arial" charset="0"/>
              <a:ea typeface="Arial" charset="0"/>
              <a:cs typeface="Arial" charset="0"/>
              <a:sym typeface="Cabin"/>
            </a:endParaRPr>
          </a:p>
        </p:txBody>
      </p:sp>
      <p:sp>
        <p:nvSpPr>
          <p:cNvPr id="485" name="Shape 485"/>
          <p:cNvSpPr txBox="1"/>
          <p:nvPr/>
        </p:nvSpPr>
        <p:spPr>
          <a:xfrm>
            <a:off x="5279360" y="2019300"/>
            <a:ext cx="29973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500" u="none" strike="noStrike" cap="none" dirty="0" smtClean="0">
                <a:solidFill>
                  <a:srgbClr val="FF9900"/>
                </a:solidFill>
                <a:latin typeface="Arial" charset="0"/>
                <a:ea typeface="Arial" charset="0"/>
                <a:cs typeface="Arial" charset="0"/>
                <a:sym typeface="Cabin"/>
              </a:rPr>
              <a:t>Avanzar </a:t>
            </a:r>
            <a:r>
              <a:rPr lang="es-ES" sz="3500" u="none" strike="noStrike" cap="none" dirty="0" smtClean="0">
                <a:solidFill>
                  <a:srgbClr val="00FF00"/>
                </a:solidFill>
                <a:latin typeface="Arial" charset="0"/>
                <a:ea typeface="Arial" charset="0"/>
                <a:cs typeface="Arial" charset="0"/>
                <a:sym typeface="Cabin"/>
              </a:rPr>
              <a:t>i</a:t>
            </a:r>
            <a:endParaRPr lang="es-ES" sz="3500" u="none" strike="noStrike" cap="none" dirty="0">
              <a:solidFill>
                <a:srgbClr val="FF9900"/>
              </a:solidFill>
              <a:latin typeface="Arial" charset="0"/>
              <a:ea typeface="Arial" charset="0"/>
              <a:cs typeface="Arial" charset="0"/>
              <a:sym typeface="Cabin"/>
            </a:endParaRPr>
          </a:p>
        </p:txBody>
      </p:sp>
      <p:grpSp>
        <p:nvGrpSpPr>
          <p:cNvPr id="4" name="Group 3"/>
          <p:cNvGrpSpPr/>
          <p:nvPr/>
        </p:nvGrpSpPr>
        <p:grpSpPr>
          <a:xfrm>
            <a:off x="11703050" y="1021133"/>
            <a:ext cx="2984500" cy="7472362"/>
            <a:chOff x="11703050" y="381000"/>
            <a:chExt cx="2984500" cy="8278812"/>
          </a:xfrm>
        </p:grpSpPr>
        <p:cxnSp>
          <p:nvCxnSpPr>
            <p:cNvPr id="486" name="Shape 486"/>
            <p:cNvCxnSpPr/>
            <p:nvPr/>
          </p:nvCxnSpPr>
          <p:spPr>
            <a:xfrm rot="10800000" flipH="1">
              <a:off x="13185775" y="915987"/>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87" name="Shape 487"/>
            <p:cNvSpPr txBox="1"/>
            <p:nvPr/>
          </p:nvSpPr>
          <p:spPr>
            <a:xfrm>
              <a:off x="11703050" y="12319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print(</a:t>
              </a:r>
              <a:r>
                <a:rPr lang="en-US" sz="3200" u="none" strike="noStrike" cap="none" dirty="0" smtClean="0">
                  <a:solidFill>
                    <a:srgbClr val="00FF00"/>
                  </a:solidFill>
                  <a:latin typeface="Arial" charset="0"/>
                  <a:ea typeface="Arial" charset="0"/>
                  <a:cs typeface="Arial" charset="0"/>
                  <a:sym typeface="Cabin"/>
                </a:rPr>
                <a:t>i</a:t>
              </a:r>
              <a:r>
                <a:rPr lang="en-US" sz="3200" u="none" strike="noStrike" cap="none" dirty="0" smtClean="0">
                  <a:solidFill>
                    <a:schemeClr val="bg1"/>
                  </a:solidFill>
                  <a:latin typeface="Arial" charset="0"/>
                  <a:ea typeface="Arial" charset="0"/>
                  <a:cs typeface="Arial" charset="0"/>
                  <a:sym typeface="Cabin"/>
                </a:rPr>
                <a:t>)</a:t>
              </a:r>
              <a:endParaRPr lang="en-US" sz="3200" u="none" strike="noStrike" cap="none" dirty="0">
                <a:solidFill>
                  <a:schemeClr val="bg1"/>
                </a:solidFill>
                <a:latin typeface="Arial" charset="0"/>
                <a:ea typeface="Arial" charset="0"/>
                <a:cs typeface="Arial" charset="0"/>
                <a:sym typeface="Cabin"/>
              </a:endParaRPr>
            </a:p>
          </p:txBody>
        </p:sp>
        <p:sp>
          <p:nvSpPr>
            <p:cNvPr id="488" name="Shape 488"/>
            <p:cNvSpPr txBox="1"/>
            <p:nvPr/>
          </p:nvSpPr>
          <p:spPr>
            <a:xfrm>
              <a:off x="11703050" y="381000"/>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a:solidFill>
                    <a:srgbClr val="00FF00"/>
                  </a:solidFill>
                  <a:latin typeface="Arial" charset="0"/>
                  <a:ea typeface="Arial" charset="0"/>
                  <a:cs typeface="Arial" charset="0"/>
                  <a:sym typeface="Cabin"/>
                </a:rPr>
                <a:t>i = 5</a:t>
              </a:r>
            </a:p>
          </p:txBody>
        </p:sp>
        <p:cxnSp>
          <p:nvCxnSpPr>
            <p:cNvPr id="489" name="Shape 489"/>
            <p:cNvCxnSpPr/>
            <p:nvPr/>
          </p:nvCxnSpPr>
          <p:spPr>
            <a:xfrm rot="10800000" flipH="1">
              <a:off x="13181012" y="1825625"/>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0" name="Shape 490"/>
            <p:cNvCxnSpPr/>
            <p:nvPr/>
          </p:nvCxnSpPr>
          <p:spPr>
            <a:xfrm rot="10800000" flipH="1">
              <a:off x="13181012" y="2630486"/>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1" name="Shape 491"/>
            <p:cNvSpPr txBox="1"/>
            <p:nvPr/>
          </p:nvSpPr>
          <p:spPr>
            <a:xfrm>
              <a:off x="11703050" y="29464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print(</a:t>
              </a:r>
              <a:r>
                <a:rPr lang="en-US" sz="3200" u="none" strike="noStrike" cap="none" dirty="0" smtClean="0">
                  <a:solidFill>
                    <a:srgbClr val="00FF00"/>
                  </a:solidFill>
                  <a:latin typeface="Arial" charset="0"/>
                  <a:ea typeface="Arial" charset="0"/>
                  <a:cs typeface="Arial" charset="0"/>
                  <a:sym typeface="Cabin"/>
                </a:rPr>
                <a:t>i</a:t>
              </a:r>
              <a:r>
                <a:rPr lang="en-US" sz="3200" u="none" strike="noStrike" cap="none" dirty="0" smtClean="0">
                  <a:solidFill>
                    <a:schemeClr val="bg1"/>
                  </a:solidFill>
                  <a:latin typeface="Arial" charset="0"/>
                  <a:ea typeface="Arial" charset="0"/>
                  <a:cs typeface="Arial" charset="0"/>
                  <a:sym typeface="Cabin"/>
                </a:rPr>
                <a:t>)</a:t>
              </a:r>
              <a:endParaRPr lang="en-US" sz="3200" u="none" strike="noStrike" cap="none" dirty="0">
                <a:solidFill>
                  <a:srgbClr val="00FF00"/>
                </a:solidFill>
                <a:latin typeface="Arial" charset="0"/>
                <a:ea typeface="Arial" charset="0"/>
                <a:cs typeface="Arial" charset="0"/>
                <a:sym typeface="Cabin"/>
              </a:endParaRPr>
            </a:p>
          </p:txBody>
        </p:sp>
        <p:sp>
          <p:nvSpPr>
            <p:cNvPr id="492" name="Shape 492"/>
            <p:cNvSpPr txBox="1"/>
            <p:nvPr/>
          </p:nvSpPr>
          <p:spPr>
            <a:xfrm>
              <a:off x="11703050" y="2093911"/>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a:solidFill>
                    <a:srgbClr val="00FF00"/>
                  </a:solidFill>
                  <a:latin typeface="Arial" charset="0"/>
                  <a:ea typeface="Arial" charset="0"/>
                  <a:cs typeface="Arial" charset="0"/>
                  <a:sym typeface="Cabin"/>
                </a:rPr>
                <a:t>i = 4</a:t>
              </a:r>
            </a:p>
          </p:txBody>
        </p:sp>
        <p:cxnSp>
          <p:nvCxnSpPr>
            <p:cNvPr id="493" name="Shape 493"/>
            <p:cNvCxnSpPr/>
            <p:nvPr/>
          </p:nvCxnSpPr>
          <p:spPr>
            <a:xfrm rot="10800000" flipH="1">
              <a:off x="13181012" y="3459162"/>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4" name="Shape 494"/>
            <p:cNvCxnSpPr/>
            <p:nvPr/>
          </p:nvCxnSpPr>
          <p:spPr>
            <a:xfrm rot="10800000" flipH="1">
              <a:off x="13181012" y="4310062"/>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5" name="Shape 495"/>
            <p:cNvSpPr txBox="1"/>
            <p:nvPr/>
          </p:nvSpPr>
          <p:spPr>
            <a:xfrm>
              <a:off x="11703050" y="4625975"/>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print(</a:t>
              </a:r>
              <a:r>
                <a:rPr lang="en-US" sz="3200" u="none" strike="noStrike" cap="none" dirty="0" smtClean="0">
                  <a:solidFill>
                    <a:srgbClr val="00FF00"/>
                  </a:solidFill>
                  <a:latin typeface="Arial" charset="0"/>
                  <a:ea typeface="Arial" charset="0"/>
                  <a:cs typeface="Arial" charset="0"/>
                  <a:sym typeface="Cabin"/>
                </a:rPr>
                <a:t>i</a:t>
              </a:r>
              <a:r>
                <a:rPr lang="en-US" sz="3200" u="none" strike="noStrike" cap="none" dirty="0" smtClean="0">
                  <a:solidFill>
                    <a:schemeClr val="bg1"/>
                  </a:solidFill>
                  <a:latin typeface="Arial" charset="0"/>
                  <a:ea typeface="Arial" charset="0"/>
                  <a:cs typeface="Arial" charset="0"/>
                  <a:sym typeface="Cabin"/>
                </a:rPr>
                <a:t>)</a:t>
              </a:r>
              <a:endParaRPr lang="en-US" sz="3200" u="none" strike="noStrike" cap="none" dirty="0">
                <a:solidFill>
                  <a:schemeClr val="bg1"/>
                </a:solidFill>
                <a:latin typeface="Arial" charset="0"/>
                <a:ea typeface="Arial" charset="0"/>
                <a:cs typeface="Arial" charset="0"/>
                <a:sym typeface="Cabin"/>
              </a:endParaRPr>
            </a:p>
          </p:txBody>
        </p:sp>
        <p:sp>
          <p:nvSpPr>
            <p:cNvPr id="496" name="Shape 496"/>
            <p:cNvSpPr txBox="1"/>
            <p:nvPr/>
          </p:nvSpPr>
          <p:spPr>
            <a:xfrm>
              <a:off x="11703050" y="3773487"/>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a:solidFill>
                    <a:srgbClr val="00FF00"/>
                  </a:solidFill>
                  <a:latin typeface="Arial" charset="0"/>
                  <a:ea typeface="Arial" charset="0"/>
                  <a:cs typeface="Arial" charset="0"/>
                  <a:sym typeface="Cabin"/>
                </a:rPr>
                <a:t>i = 3</a:t>
              </a:r>
            </a:p>
          </p:txBody>
        </p:sp>
        <p:cxnSp>
          <p:nvCxnSpPr>
            <p:cNvPr id="497" name="Shape 497"/>
            <p:cNvCxnSpPr/>
            <p:nvPr/>
          </p:nvCxnSpPr>
          <p:spPr>
            <a:xfrm rot="10800000" flipH="1">
              <a:off x="13181012" y="5208587"/>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8" name="Shape 498"/>
            <p:cNvCxnSpPr/>
            <p:nvPr/>
          </p:nvCxnSpPr>
          <p:spPr>
            <a:xfrm rot="10800000" flipH="1">
              <a:off x="13181012" y="6107111"/>
              <a:ext cx="12699" cy="306386"/>
            </a:xfrm>
            <a:prstGeom prst="straightConnector1">
              <a:avLst/>
            </a:prstGeom>
            <a:noFill/>
            <a:ln w="50800" cap="rnd" cmpd="sng">
              <a:solidFill>
                <a:srgbClr val="1155CC"/>
              </a:solidFill>
              <a:prstDash val="solid"/>
              <a:miter/>
              <a:headEnd type="stealth" w="med" len="med"/>
              <a:tailEnd type="none" w="med" len="med"/>
            </a:ln>
          </p:spPr>
        </p:cxnSp>
        <p:sp>
          <p:nvSpPr>
            <p:cNvPr id="499" name="Shape 499"/>
            <p:cNvSpPr txBox="1"/>
            <p:nvPr/>
          </p:nvSpPr>
          <p:spPr>
            <a:xfrm>
              <a:off x="11703050" y="6421437"/>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print</a:t>
              </a:r>
              <a:r>
                <a:rPr lang="en-US" sz="3200" dirty="0" smtClean="0">
                  <a:solidFill>
                    <a:schemeClr val="bg1"/>
                  </a:solidFill>
                  <a:latin typeface="Arial" charset="0"/>
                  <a:ea typeface="Arial" charset="0"/>
                  <a:cs typeface="Arial" charset="0"/>
                  <a:sym typeface="Cabin"/>
                </a:rPr>
                <a:t>(</a:t>
              </a:r>
              <a:r>
                <a:rPr lang="en-US" sz="3200" u="none" strike="noStrike" cap="none" dirty="0" smtClean="0">
                  <a:solidFill>
                    <a:srgbClr val="00FF00"/>
                  </a:solidFill>
                  <a:latin typeface="Arial" charset="0"/>
                  <a:ea typeface="Arial" charset="0"/>
                  <a:cs typeface="Arial" charset="0"/>
                  <a:sym typeface="Cabin"/>
                </a:rPr>
                <a:t>i</a:t>
              </a:r>
              <a:r>
                <a:rPr lang="en-US" sz="3200" u="none" strike="noStrike" cap="none" dirty="0" smtClean="0">
                  <a:solidFill>
                    <a:schemeClr val="bg1"/>
                  </a:solidFill>
                  <a:latin typeface="Arial" charset="0"/>
                  <a:ea typeface="Arial" charset="0"/>
                  <a:cs typeface="Arial" charset="0"/>
                  <a:sym typeface="Cabin"/>
                </a:rPr>
                <a:t>)</a:t>
              </a:r>
              <a:endParaRPr lang="en-US" sz="3200" u="none" strike="noStrike" cap="none" dirty="0">
                <a:solidFill>
                  <a:schemeClr val="bg1"/>
                </a:solidFill>
                <a:latin typeface="Arial" charset="0"/>
                <a:ea typeface="Arial" charset="0"/>
                <a:cs typeface="Arial" charset="0"/>
                <a:sym typeface="Cabin"/>
              </a:endParaRPr>
            </a:p>
          </p:txBody>
        </p:sp>
        <p:sp>
          <p:nvSpPr>
            <p:cNvPr id="500" name="Shape 500"/>
            <p:cNvSpPr txBox="1"/>
            <p:nvPr/>
          </p:nvSpPr>
          <p:spPr>
            <a:xfrm>
              <a:off x="11703050" y="5570537"/>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a:solidFill>
                    <a:srgbClr val="00FF00"/>
                  </a:solidFill>
                  <a:latin typeface="Arial" charset="0"/>
                  <a:ea typeface="Arial" charset="0"/>
                  <a:cs typeface="Arial" charset="0"/>
                  <a:sym typeface="Cabin"/>
                </a:rPr>
                <a:t>i = 2</a:t>
              </a:r>
            </a:p>
          </p:txBody>
        </p:sp>
        <p:cxnSp>
          <p:nvCxnSpPr>
            <p:cNvPr id="501" name="Shape 501"/>
            <p:cNvCxnSpPr/>
            <p:nvPr/>
          </p:nvCxnSpPr>
          <p:spPr>
            <a:xfrm rot="10800000" flipH="1">
              <a:off x="13181012" y="6934200"/>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502" name="Shape 502"/>
            <p:cNvCxnSpPr/>
            <p:nvPr/>
          </p:nvCxnSpPr>
          <p:spPr>
            <a:xfrm rot="10800000" flipH="1">
              <a:off x="13181012" y="7808911"/>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503" name="Shape 503"/>
            <p:cNvSpPr txBox="1"/>
            <p:nvPr/>
          </p:nvSpPr>
          <p:spPr>
            <a:xfrm>
              <a:off x="11703050" y="8124825"/>
              <a:ext cx="2984500" cy="534987"/>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print(</a:t>
              </a:r>
              <a:r>
                <a:rPr lang="en-US" sz="3200" u="none" strike="noStrike" cap="none" dirty="0" smtClean="0">
                  <a:solidFill>
                    <a:srgbClr val="00FF00"/>
                  </a:solidFill>
                  <a:latin typeface="Arial" charset="0"/>
                  <a:ea typeface="Arial" charset="0"/>
                  <a:cs typeface="Arial" charset="0"/>
                  <a:sym typeface="Cabin"/>
                </a:rPr>
                <a:t>i)</a:t>
              </a:r>
              <a:endParaRPr lang="en-US" sz="3200" u="none" strike="noStrike" cap="none" dirty="0">
                <a:solidFill>
                  <a:srgbClr val="00FF00"/>
                </a:solidFill>
                <a:latin typeface="Arial" charset="0"/>
                <a:ea typeface="Arial" charset="0"/>
                <a:cs typeface="Arial" charset="0"/>
                <a:sym typeface="Cabin"/>
              </a:endParaRPr>
            </a:p>
          </p:txBody>
        </p:sp>
        <p:sp>
          <p:nvSpPr>
            <p:cNvPr id="504" name="Shape 504"/>
            <p:cNvSpPr txBox="1"/>
            <p:nvPr/>
          </p:nvSpPr>
          <p:spPr>
            <a:xfrm>
              <a:off x="11703050" y="7272336"/>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a:solidFill>
                    <a:srgbClr val="00FF00"/>
                  </a:solidFill>
                  <a:latin typeface="Arial" charset="0"/>
                  <a:ea typeface="Arial" charset="0"/>
                  <a:cs typeface="Arial" charset="0"/>
                  <a:sym typeface="Cabin"/>
                </a:rPr>
                <a:t>i = 1</a:t>
              </a:r>
            </a:p>
          </p:txBody>
        </p:sp>
      </p:grpSp>
      <p:sp>
        <p:nvSpPr>
          <p:cNvPr id="505" name="Shape 505"/>
          <p:cNvSpPr txBox="1"/>
          <p:nvPr/>
        </p:nvSpPr>
        <p:spPr>
          <a:xfrm>
            <a:off x="4363235" y="6254750"/>
            <a:ext cx="62682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smtClean="0">
                <a:solidFill>
                  <a:srgbClr val="FFFF00"/>
                </a:solidFill>
                <a:latin typeface="Courier New"/>
                <a:ea typeface="Courier New"/>
                <a:cs typeface="Courier New"/>
                <a:sym typeface="Courier New"/>
              </a:rPr>
              <a:t>for</a:t>
            </a:r>
            <a:r>
              <a:rPr lang="en-US" sz="3000" b="1" i="0" u="none" strike="noStrike" cap="none" dirty="0" smtClean="0">
                <a:solidFill>
                  <a:schemeClr val="lt1"/>
                </a:solidFill>
                <a:latin typeface="Courier New"/>
                <a:ea typeface="Courier New"/>
                <a:cs typeface="Courier New"/>
                <a:sym typeface="Courier New"/>
              </a:rPr>
              <a:t> </a:t>
            </a:r>
            <a:r>
              <a:rPr lang="en-US" sz="3000" b="1" i="0" u="none" strike="noStrike" cap="none" dirty="0" smtClean="0">
                <a:solidFill>
                  <a:srgbClr val="00FF00"/>
                </a:solidFill>
                <a:latin typeface="Courier New"/>
                <a:ea typeface="Courier New"/>
                <a:cs typeface="Courier New"/>
                <a:sym typeface="Courier New"/>
              </a:rPr>
              <a:t>i</a:t>
            </a:r>
            <a:r>
              <a:rPr lang="en-US" sz="3000" b="1" i="0" u="none" strike="noStrike" cap="none" dirty="0" smtClean="0">
                <a:solidFill>
                  <a:schemeClr val="lt1"/>
                </a:solidFill>
                <a:latin typeface="Courier New"/>
                <a:ea typeface="Courier New"/>
                <a:cs typeface="Courier New"/>
                <a:sym typeface="Courier New"/>
              </a:rPr>
              <a:t> </a:t>
            </a:r>
            <a:r>
              <a:rPr lang="en-US" sz="3000" b="1" i="0" u="none" strike="noStrike" cap="none" dirty="0" smtClean="0">
                <a:solidFill>
                  <a:srgbClr val="FFFF00"/>
                </a:solidFill>
                <a:latin typeface="Courier New"/>
                <a:ea typeface="Courier New"/>
                <a:cs typeface="Courier New"/>
                <a:sym typeface="Courier New"/>
              </a:rPr>
              <a:t>in</a:t>
            </a:r>
            <a:r>
              <a:rPr lang="en-US" sz="3000" b="1" i="0" u="none" strike="noStrike" cap="none" dirty="0" smtClean="0">
                <a:solidFill>
                  <a:schemeClr val="lt1"/>
                </a:solidFill>
                <a:latin typeface="Courier New"/>
                <a:ea typeface="Courier New"/>
                <a:cs typeface="Courier New"/>
                <a:sym typeface="Courier New"/>
              </a:rPr>
              <a:t> </a:t>
            </a:r>
            <a:r>
              <a:rPr lang="en-US" sz="3000" b="1" i="0" u="none" strike="noStrike" cap="none" dirty="0" smtClean="0">
                <a:solidFill>
                  <a:srgbClr val="FF7F00"/>
                </a:solidFill>
                <a:latin typeface="Courier New"/>
                <a:ea typeface="Courier New"/>
                <a:cs typeface="Courier New"/>
                <a:sym typeface="Courier New"/>
              </a:rPr>
              <a:t>[5, 4, 3, 2, 1]</a:t>
            </a:r>
            <a:r>
              <a:rPr lang="en-US" sz="3000" b="1" i="0" u="none" strike="noStrike" cap="none" dirty="0" smtClean="0">
                <a:solidFill>
                  <a:srgbClr val="00FF00"/>
                </a:solidFill>
                <a:latin typeface="Courier New"/>
                <a:ea typeface="Courier New"/>
                <a:cs typeface="Courier New"/>
                <a:sym typeface="Courier New"/>
              </a:rPr>
              <a:t> </a:t>
            </a:r>
            <a:r>
              <a:rPr lang="en-US" sz="3000" b="1" i="0" u="none" strike="noStrike" cap="none" dirty="0"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smtClean="0">
                <a:solidFill>
                  <a:schemeClr val="lt1"/>
                </a:solidFill>
                <a:latin typeface="Courier New"/>
                <a:ea typeface="Courier New"/>
                <a:cs typeface="Courier New"/>
                <a:sym typeface="Courier New"/>
              </a:rPr>
              <a:t>    </a:t>
            </a:r>
            <a:r>
              <a:rPr lang="en-US" sz="3000" b="1" i="0" u="none" strike="noStrike" cap="none" dirty="0" smtClean="0">
                <a:solidFill>
                  <a:srgbClr val="FFFF00"/>
                </a:solidFill>
                <a:latin typeface="Courier New"/>
                <a:ea typeface="Courier New"/>
                <a:cs typeface="Courier New"/>
                <a:sym typeface="Courier New"/>
              </a:rPr>
              <a:t>print</a:t>
            </a:r>
            <a:r>
              <a:rPr lang="en-US" sz="3000" b="1" dirty="0" smtClean="0">
                <a:solidFill>
                  <a:schemeClr val="lt1"/>
                </a:solidFill>
                <a:latin typeface="Courier New"/>
                <a:ea typeface="Courier New"/>
                <a:cs typeface="Courier New"/>
                <a:sym typeface="Courier New"/>
              </a:rPr>
              <a:t>(</a:t>
            </a:r>
            <a:r>
              <a:rPr lang="en-US" sz="3000" b="1" i="0" u="none" strike="noStrike" cap="none" dirty="0" smtClean="0">
                <a:solidFill>
                  <a:srgbClr val="00FF00"/>
                </a:solidFill>
                <a:latin typeface="Courier New"/>
                <a:ea typeface="Courier New"/>
                <a:cs typeface="Courier New"/>
                <a:sym typeface="Courier New"/>
              </a:rPr>
              <a:t>i</a:t>
            </a:r>
            <a:r>
              <a:rPr lang="en-US" sz="3000" b="1" i="0" u="none" strike="noStrike" cap="none" dirty="0" smtClean="0">
                <a:solidFill>
                  <a:schemeClr val="bg1"/>
                </a:solidFill>
                <a:latin typeface="Courier New"/>
                <a:ea typeface="Courier New"/>
                <a:cs typeface="Courier New"/>
                <a:sym typeface="Courier New"/>
              </a:rPr>
              <a:t>)</a:t>
            </a:r>
            <a:endParaRPr lang="en-US" sz="3000" b="1" i="0" u="none" strike="noStrike" cap="none" dirty="0">
              <a:solidFill>
                <a:schemeClr val="bg1"/>
              </a:solidFill>
              <a:latin typeface="Courier New"/>
              <a:ea typeface="Courier New"/>
              <a:cs typeface="Courier New"/>
              <a:sym typeface="Courier New"/>
            </a:endParaRPr>
          </a:p>
        </p:txBody>
      </p:sp>
      <p:cxnSp>
        <p:nvCxnSpPr>
          <p:cNvPr id="506" name="Shape 506"/>
          <p:cNvCxnSpPr>
            <a:endCxn id="485" idx="1"/>
          </p:cNvCxnSpPr>
          <p:nvPr/>
        </p:nvCxnSpPr>
        <p:spPr>
          <a:xfrm rot="10800000" flipH="1">
            <a:off x="4801460" y="2393999"/>
            <a:ext cx="477900" cy="3000"/>
          </a:xfrm>
          <a:prstGeom prst="straightConnector1">
            <a:avLst/>
          </a:prstGeom>
          <a:noFill/>
          <a:ln w="76200" cap="rnd" cmpd="sng">
            <a:solidFill>
              <a:srgbClr val="00FFFF"/>
            </a:solidFill>
            <a:prstDash val="solid"/>
            <a:miter/>
            <a:headEnd type="none" w="med" len="med"/>
            <a:tailEnd type="stealth" w="med" len="med"/>
          </a:ln>
        </p:spPr>
      </p:cxnSp>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41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2</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u="none" strike="noStrike" cap="none" dirty="0" smtClean="0">
                <a:solidFill>
                  <a:srgbClr val="FFFF00"/>
                </a:solidFill>
                <a:latin typeface="Arial" charset="0"/>
                <a:ea typeface="Arial" charset="0"/>
                <a:cs typeface="Arial" charset="0"/>
                <a:sym typeface="Cabin"/>
              </a:rPr>
              <a:t>Bucles Definidos</a:t>
            </a:r>
            <a:endParaRPr lang="es-ES" sz="7600" u="none" strike="noStrike" cap="none" dirty="0">
              <a:solidFill>
                <a:srgbClr val="FFFF00"/>
              </a:solidFill>
              <a:latin typeface="Arial" charset="0"/>
              <a:ea typeface="Arial" charset="0"/>
              <a:cs typeface="Arial" charset="0"/>
              <a:sym typeface="Cabin"/>
            </a:endParaRPr>
          </a:p>
        </p:txBody>
      </p:sp>
      <p:sp>
        <p:nvSpPr>
          <p:cNvPr id="5" name="4 Rectángulo"/>
          <p:cNvSpPr/>
          <p:nvPr/>
        </p:nvSpPr>
        <p:spPr>
          <a:xfrm>
            <a:off x="1040524" y="2152804"/>
            <a:ext cx="14898414" cy="6492240"/>
          </a:xfrm>
          <a:prstGeom prst="rect">
            <a:avLst/>
          </a:prstGeom>
        </p:spPr>
        <p:txBody>
          <a:bodyPr wrap="square">
            <a:spAutoFit/>
          </a:bodyPr>
          <a:lstStyle/>
          <a:p>
            <a:pPr marL="749300" lvl="0" indent="-371094">
              <a:buClr>
                <a:schemeClr val="lt1"/>
              </a:buClr>
              <a:buSzPct val="100000"/>
              <a:buFont typeface="Cabin"/>
              <a:buChar char="•"/>
            </a:pPr>
            <a:r>
              <a:rPr lang="es-ES" sz="3600" dirty="0" smtClean="0">
                <a:solidFill>
                  <a:schemeClr val="lt1"/>
                </a:solidFill>
                <a:latin typeface="Arial" charset="0"/>
                <a:ea typeface="Arial" charset="0"/>
                <a:cs typeface="Arial" charset="0"/>
                <a:sym typeface="Cabin"/>
              </a:rPr>
              <a:t>Con bastante frecuencia tenemos una </a:t>
            </a:r>
            <a:r>
              <a:rPr lang="es-ES" sz="3600" dirty="0" smtClean="0">
                <a:solidFill>
                  <a:srgbClr val="FF7F00"/>
                </a:solidFill>
                <a:latin typeface="Arial" charset="0"/>
                <a:ea typeface="Arial" charset="0"/>
                <a:cs typeface="Arial" charset="0"/>
                <a:sym typeface="Cabin"/>
              </a:rPr>
              <a:t>lista</a:t>
            </a:r>
            <a:r>
              <a:rPr lang="es-ES" sz="3600" dirty="0" smtClean="0">
                <a:solidFill>
                  <a:schemeClr val="lt1"/>
                </a:solidFill>
                <a:latin typeface="Arial" charset="0"/>
                <a:ea typeface="Arial" charset="0"/>
                <a:cs typeface="Arial" charset="0"/>
                <a:sym typeface="Cabin"/>
              </a:rPr>
              <a:t> de los ítems de las </a:t>
            </a:r>
            <a:r>
              <a:rPr lang="es-ES" sz="3600" dirty="0" smtClean="0">
                <a:solidFill>
                  <a:srgbClr val="FF7F00"/>
                </a:solidFill>
                <a:latin typeface="Arial" charset="0"/>
                <a:ea typeface="Arial" charset="0"/>
                <a:cs typeface="Arial" charset="0"/>
                <a:sym typeface="Cabin"/>
              </a:rPr>
              <a:t>líneas en un archivo</a:t>
            </a:r>
            <a:r>
              <a:rPr lang="es-ES" sz="3600" dirty="0" smtClean="0">
                <a:solidFill>
                  <a:schemeClr val="lt1"/>
                </a:solidFill>
                <a:latin typeface="Arial" charset="0"/>
                <a:ea typeface="Arial" charset="0"/>
                <a:cs typeface="Arial" charset="0"/>
                <a:sym typeface="Cabin"/>
              </a:rPr>
              <a:t>, es decir un </a:t>
            </a:r>
            <a:r>
              <a:rPr lang="es-ES" sz="3600" dirty="0" smtClean="0">
                <a:solidFill>
                  <a:srgbClr val="FFFF00"/>
                </a:solidFill>
                <a:latin typeface="Arial" charset="0"/>
                <a:ea typeface="Arial" charset="0"/>
                <a:cs typeface="Arial" charset="0"/>
                <a:sym typeface="Cabin"/>
              </a:rPr>
              <a:t>conjunto finito</a:t>
            </a:r>
            <a:r>
              <a:rPr lang="es-ES" sz="3600" dirty="0" smtClean="0">
                <a:solidFill>
                  <a:schemeClr val="lt1"/>
                </a:solidFill>
                <a:latin typeface="Arial" charset="0"/>
                <a:ea typeface="Arial" charset="0"/>
                <a:cs typeface="Arial" charset="0"/>
                <a:sym typeface="Cabin"/>
              </a:rPr>
              <a:t> de cosas</a:t>
            </a:r>
          </a:p>
          <a:p>
            <a:pPr marL="749300" lvl="0" indent="-371094">
              <a:spcBef>
                <a:spcPts val="3500"/>
              </a:spcBef>
              <a:buClr>
                <a:schemeClr val="lt1"/>
              </a:buClr>
              <a:buSzPct val="100000"/>
              <a:buFont typeface="Cabin"/>
              <a:buChar char="•"/>
            </a:pPr>
            <a:r>
              <a:rPr lang="es-ES" sz="3600" dirty="0" smtClean="0">
                <a:solidFill>
                  <a:schemeClr val="lt1"/>
                </a:solidFill>
                <a:latin typeface="Arial" charset="0"/>
                <a:ea typeface="Arial" charset="0"/>
                <a:cs typeface="Arial" charset="0"/>
                <a:sym typeface="Cabin"/>
              </a:rPr>
              <a:t>Podemos escribir un bucle para ejecutar el bucle una vez para cada uno de los ítems de un conjunto utilizando la secuencia </a:t>
            </a:r>
            <a:r>
              <a:rPr lang="es-ES" sz="3600" dirty="0" smtClean="0">
                <a:solidFill>
                  <a:srgbClr val="FFFF00"/>
                </a:solidFill>
                <a:latin typeface="Arial" charset="0"/>
                <a:ea typeface="Arial" charset="0"/>
                <a:cs typeface="Arial" charset="0"/>
                <a:sym typeface="Cabin"/>
              </a:rPr>
              <a:t>for</a:t>
            </a:r>
            <a:r>
              <a:rPr lang="es-ES" sz="3600" dirty="0" smtClean="0">
                <a:solidFill>
                  <a:schemeClr val="lt1"/>
                </a:solidFill>
                <a:latin typeface="Arial" charset="0"/>
                <a:ea typeface="Arial" charset="0"/>
                <a:cs typeface="Arial" charset="0"/>
                <a:sym typeface="Cabin"/>
              </a:rPr>
              <a:t> de Python </a:t>
            </a:r>
          </a:p>
          <a:p>
            <a:pPr marL="749300" lvl="0" indent="-371094">
              <a:spcBef>
                <a:spcPts val="3500"/>
              </a:spcBef>
              <a:buClr>
                <a:schemeClr val="lt1"/>
              </a:buClr>
              <a:buSzPct val="100000"/>
              <a:buFont typeface="Cabin"/>
              <a:buChar char="•"/>
            </a:pPr>
            <a:r>
              <a:rPr lang="es-ES" sz="3600" dirty="0" smtClean="0">
                <a:solidFill>
                  <a:schemeClr val="lt1"/>
                </a:solidFill>
                <a:latin typeface="Arial" charset="0"/>
                <a:ea typeface="Arial" charset="0"/>
                <a:cs typeface="Arial" charset="0"/>
                <a:sym typeface="Cabin"/>
              </a:rPr>
              <a:t>Estos bucles se denominan </a:t>
            </a:r>
            <a:r>
              <a:rPr lang="es-ES" sz="3600" dirty="0" smtClean="0">
                <a:solidFill>
                  <a:srgbClr val="00FF00"/>
                </a:solidFill>
                <a:latin typeface="Arial" charset="0"/>
                <a:ea typeface="Arial" charset="0"/>
                <a:cs typeface="Arial" charset="0"/>
                <a:sym typeface="Cabin"/>
              </a:rPr>
              <a:t>“bucles definidos”</a:t>
            </a:r>
            <a:r>
              <a:rPr lang="es-ES" sz="3600" dirty="0" smtClean="0">
                <a:solidFill>
                  <a:schemeClr val="lt1"/>
                </a:solidFill>
                <a:latin typeface="Arial" charset="0"/>
                <a:ea typeface="Arial" charset="0"/>
                <a:cs typeface="Arial" charset="0"/>
                <a:sym typeface="Cabin"/>
              </a:rPr>
              <a:t> porque se ejecutan una cantidad exacta de veces</a:t>
            </a:r>
          </a:p>
          <a:p>
            <a:pPr marL="749300" lvl="0" indent="-371094">
              <a:spcBef>
                <a:spcPts val="3500"/>
              </a:spcBef>
              <a:buClr>
                <a:schemeClr val="lt1"/>
              </a:buClr>
              <a:buSzPct val="100000"/>
              <a:buFont typeface="Cabin"/>
              <a:buChar char="•"/>
            </a:pPr>
            <a:r>
              <a:rPr lang="es-ES" sz="3600" dirty="0" smtClean="0">
                <a:solidFill>
                  <a:schemeClr val="lt1"/>
                </a:solidFill>
                <a:latin typeface="Arial" charset="0"/>
                <a:ea typeface="Arial" charset="0"/>
                <a:cs typeface="Arial" charset="0"/>
                <a:sym typeface="Cabin"/>
              </a:rPr>
              <a:t>Decimos que los </a:t>
            </a:r>
            <a:r>
              <a:rPr lang="es-ES" sz="3600" dirty="0" smtClean="0">
                <a:solidFill>
                  <a:srgbClr val="00FF00"/>
                </a:solidFill>
                <a:latin typeface="Arial" charset="0"/>
                <a:ea typeface="Arial" charset="0"/>
                <a:cs typeface="Arial" charset="0"/>
                <a:sym typeface="Cabin"/>
              </a:rPr>
              <a:t>“bucles definidos iteran a través de los miembros de un conjunto”</a:t>
            </a:r>
            <a:endParaRPr lang="en-US" sz="36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2</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ES" sz="7600" u="none" strike="noStrike" cap="none" dirty="0" smtClean="0">
                <a:solidFill>
                  <a:srgbClr val="FFFF00"/>
                </a:solidFill>
                <a:latin typeface="Arial" charset="0"/>
                <a:ea typeface="Arial" charset="0"/>
                <a:cs typeface="Arial" charset="0"/>
                <a:sym typeface="Cabin"/>
              </a:rPr>
              <a:t>Lenguajes de Bucle</a:t>
            </a:r>
            <a:endParaRPr lang="es-ES" sz="7600" u="none" strike="noStrike" cap="none" dirty="0">
              <a:solidFill>
                <a:srgbClr val="FFFF00"/>
              </a:solidFill>
              <a:latin typeface="Arial" charset="0"/>
              <a:ea typeface="Arial" charset="0"/>
              <a:cs typeface="Arial" charset="0"/>
              <a:sym typeface="Cabin"/>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3602" y="69348"/>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6 CuadroTexto"/>
          <p:cNvSpPr txBox="1"/>
          <p:nvPr/>
        </p:nvSpPr>
        <p:spPr>
          <a:xfrm>
            <a:off x="12438750" y="179327"/>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CuadroTexto"/>
          <p:cNvSpPr txBox="1"/>
          <p:nvPr/>
        </p:nvSpPr>
        <p:spPr>
          <a:xfrm>
            <a:off x="148634" y="176715"/>
            <a:ext cx="3935686" cy="369332"/>
          </a:xfrm>
          <a:prstGeom prst="rect">
            <a:avLst/>
          </a:prstGeom>
          <a:noFill/>
        </p:spPr>
        <p:txBody>
          <a:bodyPr wrap="square" rtlCol="0">
            <a:spAutoFit/>
          </a:bodyPr>
          <a:lstStyle/>
          <a:p>
            <a:r>
              <a:rPr lang="es-AR" sz="1800" dirty="0" smtClean="0">
                <a:solidFill>
                  <a:schemeClr val="bg1"/>
                </a:solidFill>
              </a:rPr>
              <a:t>Bucles e Iteración  – Parte 2</a:t>
            </a:r>
            <a:endParaRPr lang="es-AR" sz="1800" dirty="0">
              <a:solidFill>
                <a:schemeClr val="bg1"/>
              </a:solidFill>
            </a:endParaRPr>
          </a:p>
        </p:txBody>
      </p:sp>
    </p:spTree>
    <p:extLst>
      <p:ext uri="{BB962C8B-B14F-4D97-AF65-F5344CB8AC3E}">
        <p14:creationId xmlns:p14="http://schemas.microsoft.com/office/powerpoint/2010/main" val="2210830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150831 Lung MOOC Hayman Early Stage Definitive_JK-0908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4574</TotalTime>
  <Words>777</Words>
  <Application>Microsoft Office PowerPoint</Application>
  <PresentationFormat>Personalizado</PresentationFormat>
  <Paragraphs>110</Paragraphs>
  <Slides>10</Slides>
  <Notes>10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150831 Lung MOOC Hayman Early Stage Definitive_JK-090815</vt:lpstr>
      <vt:lpstr>Bucles Definidos</vt:lpstr>
      <vt:lpstr>Un Bucle Definido Simple</vt:lpstr>
      <vt:lpstr>Un Bucle Definido con Cadenas</vt:lpstr>
      <vt:lpstr>Un Bucle Definido Simple</vt:lpstr>
      <vt:lpstr>Observando a In...</vt:lpstr>
      <vt:lpstr>Presentación de PowerPoint</vt:lpstr>
      <vt:lpstr>Presentación de PowerPoint</vt:lpstr>
      <vt:lpstr>Bucles Definidos</vt:lpstr>
      <vt:lpstr>Lenguajes de Bucle</vt:lpstr>
      <vt:lpstr>Agradecimientos / Colaboraciones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 and Iteration</dc:title>
  <dc:creator>Nancy</dc:creator>
  <cp:lastModifiedBy>Alicia</cp:lastModifiedBy>
  <cp:revision>73</cp:revision>
  <dcterms:modified xsi:type="dcterms:W3CDTF">2019-06-27T16:47:33Z</dcterms:modified>
</cp:coreProperties>
</file>