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4"/>
  </p:notesMasterIdLst>
  <p:sldIdLst>
    <p:sldId id="296" r:id="rId2"/>
    <p:sldId id="297" r:id="rId3"/>
    <p:sldId id="298" r:id="rId4"/>
    <p:sldId id="299" r:id="rId5"/>
    <p:sldId id="300" r:id="rId6"/>
    <p:sldId id="301" r:id="rId7"/>
    <p:sldId id="302" r:id="rId8"/>
    <p:sldId id="317" r:id="rId9"/>
    <p:sldId id="304" r:id="rId10"/>
    <p:sldId id="305" r:id="rId11"/>
    <p:sldId id="306" r:id="rId12"/>
    <p:sldId id="307" r:id="rId1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08"/>
    <p:restoredTop sz="94504"/>
  </p:normalViewPr>
  <p:slideViewPr>
    <p:cSldViewPr snapToGrid="0" snapToObjects="1">
      <p:cViewPr>
        <p:scale>
          <a:sx n="45" d="100"/>
          <a:sy n="45" d="100"/>
        </p:scale>
        <p:origin x="-1104" y="-1026"/>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3148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602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4132393" cy="446276"/>
          </a:xfrm>
          <a:prstGeom prst="rect">
            <a:avLst/>
          </a:prstGeom>
          <a:noFill/>
        </p:spPr>
        <p:txBody>
          <a:bodyPr wrap="none" rtlCol="0">
            <a:spAutoFit/>
          </a:bodyPr>
          <a:lstStyle/>
          <a:p>
            <a:r>
              <a:rPr lang="en-US" sz="2300" dirty="0" smtClean="0">
                <a:solidFill>
                  <a:srgbClr val="FFFFFF"/>
                </a:solidFill>
                <a:latin typeface="Lucida Grande"/>
                <a:cs typeface="Lucida Grande"/>
              </a:rPr>
              <a:t>Loops and</a:t>
            </a:r>
            <a:r>
              <a:rPr lang="en-US" sz="2300" baseline="0" dirty="0" smtClean="0">
                <a:solidFill>
                  <a:srgbClr val="FFFFFF"/>
                </a:solidFill>
                <a:latin typeface="Lucida Grande"/>
                <a:cs typeface="Lucida Grande"/>
              </a:rPr>
              <a:t> Iteration – Part 4</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r-chuck.com" TargetMode="External"/><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Conteo en un Bucle</a:t>
            </a:r>
            <a:endParaRPr lang="es-ES" sz="7600" b="1" u="none" strike="noStrike" cap="none" dirty="0">
              <a:solidFill>
                <a:srgbClr val="FFFF00"/>
              </a:solidFill>
              <a:latin typeface="Arial" charset="0"/>
              <a:ea typeface="Arial" charset="0"/>
              <a:cs typeface="Arial" charset="0"/>
              <a:sym typeface="Cabin"/>
            </a:endParaRPr>
          </a:p>
        </p:txBody>
      </p:sp>
      <p:sp>
        <p:nvSpPr>
          <p:cNvPr id="681" name="Shape 681"/>
          <p:cNvSpPr txBox="1"/>
          <p:nvPr/>
        </p:nvSpPr>
        <p:spPr>
          <a:xfrm>
            <a:off x="1741475" y="2605001"/>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AR" sz="2600" b="1" i="0" u="none" strike="noStrike" cap="none" dirty="0" smtClean="0">
                <a:solidFill>
                  <a:srgbClr val="00FFFF"/>
                </a:solidFill>
                <a:latin typeface="Courier New"/>
                <a:ea typeface="Courier New"/>
                <a:cs typeface="Courier New"/>
                <a:sym typeface="Courier New"/>
              </a:rPr>
              <a:t>zork = 0</a:t>
            </a:r>
          </a:p>
          <a:p>
            <a:pPr lvl="0">
              <a:buClr>
                <a:srgbClr val="FFFF00"/>
              </a:buClr>
              <a:buSzPct val="25000"/>
            </a:pP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dirty="0" smtClean="0">
                <a:solidFill>
                  <a:srgbClr val="FF7F00"/>
                </a:solidFill>
                <a:latin typeface="Courier New"/>
                <a:ea typeface="Courier New"/>
                <a:cs typeface="Courier New"/>
                <a:sym typeface="Courier New"/>
              </a:rPr>
              <a:t>'Antes</a:t>
            </a:r>
            <a:r>
              <a:rPr lang="es-AR" sz="2600" b="1" i="0" u="none" strike="noStrike" cap="none" dirty="0" smtClean="0">
                <a:solidFill>
                  <a:srgbClr val="FF7F00"/>
                </a:solidFill>
                <a:latin typeface="Courier New"/>
                <a:ea typeface="Courier New"/>
                <a:cs typeface="Courier New"/>
                <a:sym typeface="Courier New"/>
              </a:rPr>
              <a:t>', zork</a:t>
            </a:r>
            <a:r>
              <a:rPr lang="es-AR"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err="1" smtClean="0">
                <a:solidFill>
                  <a:srgbClr val="FFFF00"/>
                </a:solidFill>
                <a:latin typeface="Courier New"/>
                <a:ea typeface="Courier New"/>
                <a:cs typeface="Courier New"/>
                <a:sym typeface="Courier New"/>
              </a:rPr>
              <a:t>for</a:t>
            </a:r>
            <a:r>
              <a:rPr lang="es-AR" sz="2600" b="1" i="0" u="none" strike="noStrike" cap="none" dirty="0" smtClean="0">
                <a:solidFill>
                  <a:srgbClr val="FFFF00"/>
                </a:solidFill>
                <a:latin typeface="Courier New"/>
                <a:ea typeface="Courier New"/>
                <a:cs typeface="Courier New"/>
                <a:sym typeface="Courier New"/>
              </a:rPr>
              <a:t> </a:t>
            </a:r>
            <a:r>
              <a:rPr lang="es-AR" sz="2600" b="1" i="0" u="none" strike="noStrike" cap="none" dirty="0" smtClean="0">
                <a:solidFill>
                  <a:srgbClr val="FF00FF"/>
                </a:solidFill>
                <a:latin typeface="Courier New"/>
                <a:ea typeface="Courier New"/>
                <a:cs typeface="Courier New"/>
                <a:sym typeface="Courier New"/>
              </a:rPr>
              <a:t>objeto </a:t>
            </a:r>
            <a:r>
              <a:rPr lang="es-AR" sz="2600" b="1" i="0" u="none" strike="noStrike" cap="none" dirty="0" smtClean="0">
                <a:solidFill>
                  <a:srgbClr val="FFFF00"/>
                </a:solidFill>
                <a:latin typeface="Courier New"/>
                <a:ea typeface="Courier New"/>
                <a:cs typeface="Courier New"/>
                <a:sym typeface="Courier New"/>
              </a:rPr>
              <a:t>in</a:t>
            </a:r>
            <a:r>
              <a:rPr lang="es-AR"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s-AR" sz="2600" b="1" i="0" u="none" strike="noStrike" cap="none" dirty="0" smtClean="0">
                <a:solidFill>
                  <a:srgbClr val="FF00FF"/>
                </a:solidFill>
                <a:latin typeface="Courier New"/>
                <a:ea typeface="Courier New"/>
                <a:cs typeface="Courier New"/>
                <a:sym typeface="Courier New"/>
              </a:rPr>
              <a:t>    </a:t>
            </a:r>
            <a:r>
              <a:rPr lang="es-AR" sz="2600" b="1" i="0" u="none" strike="noStrike" cap="none" dirty="0" smtClean="0">
                <a:solidFill>
                  <a:srgbClr val="00FFFF"/>
                </a:solidFill>
                <a:latin typeface="Courier New"/>
                <a:ea typeface="Courier New"/>
                <a:cs typeface="Courier New"/>
                <a:sym typeface="Courier New"/>
              </a:rPr>
              <a:t>zork = zork + 1</a:t>
            </a:r>
          </a:p>
          <a:p>
            <a:pPr lvl="0">
              <a:buClr>
                <a:srgbClr val="FF00FF"/>
              </a:buClr>
              <a:buSzPct val="25000"/>
            </a:pPr>
            <a:r>
              <a:rPr lang="es-AR" sz="2600" b="1" i="0" u="none" strike="noStrike" cap="none" dirty="0" smtClean="0">
                <a:solidFill>
                  <a:srgbClr val="FF00FF"/>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i="0" u="none" strike="noStrike" cap="none" dirty="0" smtClean="0">
                <a:solidFill>
                  <a:srgbClr val="00FFFF"/>
                </a:solidFill>
                <a:latin typeface="Courier New"/>
                <a:ea typeface="Courier New"/>
                <a:cs typeface="Courier New"/>
                <a:sym typeface="Courier New"/>
              </a:rPr>
              <a:t>zork</a:t>
            </a:r>
            <a:r>
              <a:rPr lang="es-AR" sz="2600" b="1" i="0" u="none" strike="noStrike" cap="none" dirty="0" smtClean="0">
                <a:solidFill>
                  <a:srgbClr val="FF00FF"/>
                </a:solidFill>
                <a:latin typeface="Courier New"/>
                <a:ea typeface="Courier New"/>
                <a:cs typeface="Courier New"/>
                <a:sym typeface="Courier New"/>
              </a:rPr>
              <a:t>, </a:t>
            </a:r>
            <a:r>
              <a:rPr lang="es-AR" sz="2600" b="1" dirty="0" smtClean="0">
                <a:solidFill>
                  <a:srgbClr val="FF00FF"/>
                </a:solidFill>
                <a:latin typeface="Courier New"/>
                <a:ea typeface="Courier New"/>
                <a:cs typeface="Courier New"/>
                <a:sym typeface="Courier New"/>
              </a:rPr>
              <a:t>objeto</a:t>
            </a:r>
            <a:r>
              <a:rPr lang="es-AR"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bg1"/>
                </a:solidFill>
                <a:latin typeface="Courier New"/>
                <a:ea typeface="Courier New"/>
                <a:cs typeface="Courier New"/>
                <a:sym typeface="Courier New"/>
              </a:rPr>
              <a:t>(</a:t>
            </a:r>
            <a:r>
              <a:rPr lang="es-AR" sz="2600" b="1" i="0" u="none" strike="noStrike" cap="none" dirty="0" smtClean="0">
                <a:solidFill>
                  <a:srgbClr val="FF7F00"/>
                </a:solidFill>
                <a:latin typeface="Courier New"/>
                <a:ea typeface="Courier New"/>
                <a:cs typeface="Courier New"/>
                <a:sym typeface="Courier New"/>
              </a:rPr>
              <a:t>'Después', </a:t>
            </a:r>
            <a:r>
              <a:rPr lang="es-AR" sz="2600" b="1" i="0" u="none" strike="noStrike" cap="none" dirty="0" smtClean="0">
                <a:solidFill>
                  <a:srgbClr val="00FFFF"/>
                </a:solidFill>
                <a:latin typeface="Courier New"/>
                <a:ea typeface="Courier New"/>
                <a:cs typeface="Courier New"/>
                <a:sym typeface="Courier New"/>
              </a:rPr>
              <a:t>zork</a:t>
            </a:r>
            <a:r>
              <a:rPr lang="es-AR" sz="2600" b="1" i="0" u="none" strike="noStrike" cap="none" dirty="0" smtClean="0">
                <a:solidFill>
                  <a:schemeClr val="bg1"/>
                </a:solidFill>
                <a:latin typeface="Courier New"/>
                <a:ea typeface="Courier New"/>
                <a:cs typeface="Courier New"/>
                <a:sym typeface="Courier New"/>
              </a:rPr>
              <a:t>)</a:t>
            </a:r>
            <a:endParaRPr lang="es-AR" sz="2600" b="1" i="0" u="none" strike="noStrike" cap="none" dirty="0">
              <a:solidFill>
                <a:schemeClr val="bg1"/>
              </a:solidFill>
              <a:latin typeface="Courier New"/>
              <a:ea typeface="Courier New"/>
              <a:cs typeface="Courier New"/>
              <a:sym typeface="Courier New"/>
            </a:endParaRPr>
          </a:p>
        </p:txBody>
      </p:sp>
      <p:sp>
        <p:nvSpPr>
          <p:cNvPr id="682" name="Shape 682"/>
          <p:cNvSpPr txBox="1"/>
          <p:nvPr/>
        </p:nvSpPr>
        <p:spPr>
          <a:xfrm>
            <a:off x="10261600" y="2336631"/>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u="none" strike="noStrike" cap="none" dirty="0" smtClean="0">
                <a:solidFill>
                  <a:schemeClr val="lt1"/>
                </a:solidFill>
                <a:latin typeface="Arial" charset="0"/>
                <a:ea typeface="Arial" charset="0"/>
                <a:cs typeface="Arial" charset="0"/>
                <a:sym typeface="Cabin"/>
              </a:rPr>
              <a:t>$</a:t>
            </a:r>
            <a:r>
              <a:rPr lang="es-AR" sz="3000" u="none" strike="noStrike" cap="none" dirty="0" smtClean="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smtClean="0">
                <a:solidFill>
                  <a:srgbClr val="FF7F00"/>
                </a:solidFill>
                <a:latin typeface="Arial" charset="0"/>
                <a:ea typeface="Arial" charset="0"/>
                <a:cs typeface="Arial" charset="0"/>
                <a:sym typeface="Cabin"/>
              </a:rPr>
              <a:t>Antes 0</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1 </a:t>
            </a:r>
            <a:r>
              <a:rPr lang="es-AR" sz="3000" u="none" strike="noStrike" cap="none" dirty="0" smtClean="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2</a:t>
            </a:r>
            <a:r>
              <a:rPr lang="es-AR"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3</a:t>
            </a:r>
            <a:r>
              <a:rPr lang="es-AR"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4 </a:t>
            </a:r>
            <a:r>
              <a:rPr lang="es-AR" sz="3000" u="none" strike="noStrike" cap="none" dirty="0" smtClean="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5 </a:t>
            </a:r>
            <a:r>
              <a:rPr lang="es-AR" sz="3000" u="none" strike="noStrike" cap="none" dirty="0" smtClean="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smtClean="0">
                <a:solidFill>
                  <a:srgbClr val="00FFFF"/>
                </a:solidFill>
                <a:latin typeface="Arial" charset="0"/>
                <a:ea typeface="Arial" charset="0"/>
                <a:cs typeface="Arial" charset="0"/>
                <a:sym typeface="Cabin"/>
              </a:rPr>
              <a:t>6 </a:t>
            </a:r>
            <a:r>
              <a:rPr lang="es-AR"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smtClean="0">
                <a:solidFill>
                  <a:srgbClr val="FF7F00"/>
                </a:solidFill>
                <a:latin typeface="Arial" charset="0"/>
                <a:ea typeface="Arial" charset="0"/>
                <a:cs typeface="Arial" charset="0"/>
                <a:sym typeface="Cabin"/>
              </a:rPr>
              <a:t>Después </a:t>
            </a:r>
            <a:r>
              <a:rPr lang="es-AR" sz="3000" u="none" strike="noStrike" cap="none" dirty="0" smtClean="0">
                <a:solidFill>
                  <a:srgbClr val="00FFFF"/>
                </a:solidFill>
                <a:latin typeface="Arial" charset="0"/>
                <a:ea typeface="Arial" charset="0"/>
                <a:cs typeface="Arial" charset="0"/>
                <a:sym typeface="Cabin"/>
              </a:rPr>
              <a:t>6</a:t>
            </a:r>
            <a:endParaRPr lang="es-AR" sz="3000" u="none" strike="noStrike" cap="none" dirty="0">
              <a:solidFill>
                <a:srgbClr val="00FFFF"/>
              </a:solidFill>
              <a:latin typeface="Arial" charset="0"/>
              <a:ea typeface="Arial" charset="0"/>
              <a:cs typeface="Arial" charset="0"/>
              <a:sym typeface="Cabin"/>
            </a:endParaRPr>
          </a:p>
        </p:txBody>
      </p:sp>
      <p:sp>
        <p:nvSpPr>
          <p:cNvPr id="683" name="Shape 683"/>
          <p:cNvSpPr txBox="1"/>
          <p:nvPr/>
        </p:nvSpPr>
        <p:spPr>
          <a:xfrm>
            <a:off x="1155700" y="6858646"/>
            <a:ext cx="14071499"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Para </a:t>
            </a:r>
            <a:r>
              <a:rPr lang="es-ES" sz="3200" u="none" strike="noStrike" cap="none" dirty="0" smtClean="0">
                <a:solidFill>
                  <a:srgbClr val="00FF00"/>
                </a:solidFill>
                <a:latin typeface="Arial" charset="0"/>
                <a:ea typeface="Arial" charset="0"/>
                <a:cs typeface="Arial" charset="0"/>
                <a:sym typeface="Cabin"/>
              </a:rPr>
              <a:t>contar</a:t>
            </a:r>
            <a:r>
              <a:rPr lang="es-ES" sz="3200" u="none" strike="noStrike" cap="none" dirty="0" smtClean="0">
                <a:solidFill>
                  <a:schemeClr val="lt1"/>
                </a:solidFill>
                <a:latin typeface="Arial" charset="0"/>
                <a:ea typeface="Arial" charset="0"/>
                <a:cs typeface="Arial" charset="0"/>
                <a:sym typeface="Cabin"/>
              </a:rPr>
              <a:t> cuántas veces ejecutamos un bucle, introducimos una </a:t>
            </a:r>
            <a:r>
              <a:rPr lang="es-ES" sz="3200" u="none" strike="noStrike" cap="none" dirty="0" smtClean="0">
                <a:solidFill>
                  <a:srgbClr val="00FFFF"/>
                </a:solidFill>
                <a:latin typeface="Arial" charset="0"/>
                <a:ea typeface="Arial" charset="0"/>
                <a:cs typeface="Arial" charset="0"/>
                <a:sym typeface="Cabin"/>
              </a:rPr>
              <a:t>variable de conteo que comience en 0</a:t>
            </a:r>
            <a:r>
              <a:rPr lang="es-ES" sz="3200" u="none" strike="noStrike" cap="none" dirty="0" smtClean="0">
                <a:solidFill>
                  <a:schemeClr val="lt1"/>
                </a:solidFill>
                <a:latin typeface="Arial" charset="0"/>
                <a:ea typeface="Arial" charset="0"/>
                <a:cs typeface="Arial" charset="0"/>
                <a:sym typeface="Cabin"/>
              </a:rPr>
              <a:t> y le sumamos </a:t>
            </a:r>
            <a:r>
              <a:rPr lang="es-ES" sz="3200" u="none" strike="noStrike" cap="none" dirty="0" smtClean="0">
                <a:solidFill>
                  <a:srgbClr val="00FFFF"/>
                </a:solidFill>
                <a:latin typeface="Arial" charset="0"/>
                <a:ea typeface="Arial" charset="0"/>
                <a:cs typeface="Arial" charset="0"/>
                <a:sym typeface="Cabin"/>
              </a:rPr>
              <a:t>uno cada vez a través del bucle.</a:t>
            </a:r>
            <a:endParaRPr lang="es-ES" sz="3200" u="none" strike="noStrike" cap="none" dirty="0">
              <a:solidFill>
                <a:srgbClr val="00FFFF"/>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Los Operadores </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00FFFF"/>
                </a:solidFill>
                <a:latin typeface="Arial" charset="0"/>
                <a:ea typeface="Arial" charset="0"/>
                <a:cs typeface="Arial" charset="0"/>
                <a:sym typeface="Cabin"/>
              </a:rPr>
              <a:t>is</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FFFF00"/>
                </a:solidFill>
                <a:latin typeface="Arial" charset="0"/>
                <a:ea typeface="Arial" charset="0"/>
                <a:cs typeface="Arial" charset="0"/>
                <a:sym typeface="Cabin"/>
              </a:rPr>
              <a:t> e </a:t>
            </a:r>
            <a:r>
              <a:rPr lang="es-ES" sz="7600" dirty="0" smtClean="0">
                <a:solidFill>
                  <a:srgbClr val="FFFF00"/>
                </a:solidFill>
                <a:latin typeface="Arial" charset="0"/>
                <a:ea typeface="Arial" charset="0"/>
                <a:cs typeface="Arial" charset="0"/>
                <a:sym typeface="Cabin"/>
              </a:rPr>
              <a:t>“</a:t>
            </a:r>
            <a:r>
              <a:rPr lang="es-ES" sz="7600" u="none" strike="noStrike" cap="none" dirty="0" smtClean="0">
                <a:solidFill>
                  <a:srgbClr val="FF9900"/>
                </a:solidFill>
                <a:latin typeface="Arial" charset="0"/>
                <a:ea typeface="Arial" charset="0"/>
                <a:cs typeface="Arial" charset="0"/>
                <a:sym typeface="Cabin"/>
              </a:rPr>
              <a:t>is not</a:t>
            </a:r>
            <a:r>
              <a:rPr lang="es-ES" sz="7600" dirty="0" smtClean="0">
                <a:solidFill>
                  <a:srgbClr val="FFFF00"/>
                </a:solidFill>
                <a:latin typeface="Arial" charset="0"/>
                <a:ea typeface="Arial" charset="0"/>
                <a:cs typeface="Arial" charset="0"/>
                <a:sym typeface="Cabin"/>
              </a:rPr>
              <a:t>”</a:t>
            </a:r>
            <a:endParaRPr lang="es-ES" sz="7600" u="none" strike="noStrike" cap="none" dirty="0">
              <a:solidFill>
                <a:srgbClr val="FFFF00"/>
              </a:solidFill>
              <a:latin typeface="Arial" charset="0"/>
              <a:ea typeface="Arial" charset="0"/>
              <a:cs typeface="Arial" charset="0"/>
              <a:sym typeface="Cabin"/>
            </a:endParaRPr>
          </a:p>
        </p:txBody>
      </p:sp>
      <p:sp>
        <p:nvSpPr>
          <p:cNvPr id="752" name="Shape 752"/>
          <p:cNvSpPr txBox="1">
            <a:spLocks noGrp="1"/>
          </p:cNvSpPr>
          <p:nvPr>
            <p:ph idx="1"/>
          </p:nvPr>
        </p:nvSpPr>
        <p:spPr>
          <a:xfrm>
            <a:off x="8093395" y="1737106"/>
            <a:ext cx="7639176"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Python tiene un operador</a:t>
            </a:r>
            <a:r>
              <a:rPr lang="es-ES" sz="3400" b="0" dirty="0" smtClean="0">
                <a:solidFill>
                  <a:schemeClr val="lt1"/>
                </a:solidFill>
                <a:latin typeface="Arial" charset="0"/>
                <a:ea typeface="Arial" charset="0"/>
                <a:cs typeface="Arial" charset="0"/>
                <a:sym typeface="Cabin"/>
              </a:rPr>
              <a:t> </a:t>
            </a:r>
            <a:r>
              <a:rPr lang="es-ES" sz="3400" b="0" u="none" strike="noStrike" cap="none" dirty="0" smtClean="0">
                <a:solidFill>
                  <a:srgbClr val="00FFFF"/>
                </a:solidFill>
                <a:latin typeface="Arial" charset="0"/>
                <a:ea typeface="Arial" charset="0"/>
                <a:cs typeface="Arial" charset="0"/>
                <a:sym typeface="Cabin"/>
              </a:rPr>
              <a:t>is</a:t>
            </a:r>
            <a:r>
              <a:rPr lang="es-ES" sz="3400" b="0" u="none" strike="noStrike" cap="none" dirty="0" smtClean="0">
                <a:solidFill>
                  <a:schemeClr val="lt1"/>
                </a:solidFill>
                <a:latin typeface="Arial" charset="0"/>
                <a:ea typeface="Arial" charset="0"/>
                <a:cs typeface="Arial" charset="0"/>
                <a:sym typeface="Cabin"/>
              </a:rPr>
              <a:t> </a:t>
            </a:r>
            <a:r>
              <a:rPr lang="es-ES" sz="3400" b="0" dirty="0">
                <a:solidFill>
                  <a:srgbClr val="00FFFF"/>
                </a:solidFill>
                <a:latin typeface="Arial" charset="0"/>
                <a:ea typeface="Arial" charset="0"/>
                <a:cs typeface="Arial" charset="0"/>
                <a:sym typeface="Cabin"/>
              </a:rPr>
              <a:t>(es) </a:t>
            </a:r>
            <a:r>
              <a:rPr lang="es-ES" sz="3400" b="0" u="none" strike="noStrike" cap="none" dirty="0" smtClean="0">
                <a:solidFill>
                  <a:schemeClr val="lt1"/>
                </a:solidFill>
                <a:latin typeface="Arial" charset="0"/>
                <a:ea typeface="Arial" charset="0"/>
                <a:cs typeface="Arial" charset="0"/>
                <a:sym typeface="Cabin"/>
              </a:rPr>
              <a:t>que puede ser utilizado en expresiones lógicas</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Implica que </a:t>
            </a:r>
            <a:r>
              <a:rPr lang="es-ES" sz="3400" b="0" dirty="0" smtClean="0">
                <a:solidFill>
                  <a:schemeClr val="lt1"/>
                </a:solidFill>
                <a:latin typeface="Arial" charset="0"/>
                <a:ea typeface="Arial" charset="0"/>
                <a:cs typeface="Arial" charset="0"/>
                <a:sym typeface="Cabin"/>
              </a:rPr>
              <a:t>“</a:t>
            </a:r>
            <a:r>
              <a:rPr lang="es-ES" sz="3400" b="0" u="none" strike="noStrike" cap="none" dirty="0" smtClean="0">
                <a:solidFill>
                  <a:srgbClr val="00FFFF"/>
                </a:solidFill>
                <a:latin typeface="Arial" charset="0"/>
                <a:ea typeface="Arial" charset="0"/>
                <a:cs typeface="Arial" charset="0"/>
                <a:sym typeface="Cabin"/>
              </a:rPr>
              <a:t>es el mismo que</a:t>
            </a:r>
            <a:r>
              <a:rPr lang="es-ES" sz="3400" b="0" dirty="0" smtClean="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Similar a, pero más fuerte que </a:t>
            </a:r>
            <a:r>
              <a:rPr lang="es-ES" sz="3400" b="0" u="none" strike="noStrike" cap="none" dirty="0" smtClean="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rgbClr val="FF7F00"/>
                </a:solidFill>
                <a:latin typeface="Arial" charset="0"/>
                <a:ea typeface="Arial" charset="0"/>
                <a:cs typeface="Arial" charset="0"/>
                <a:sym typeface="Cabin"/>
              </a:rPr>
              <a:t>is </a:t>
            </a:r>
            <a:r>
              <a:rPr lang="es-ES" sz="3400" b="0" dirty="0">
                <a:solidFill>
                  <a:srgbClr val="FF7F00"/>
                </a:solidFill>
                <a:latin typeface="Arial" charset="0"/>
                <a:ea typeface="Arial" charset="0"/>
                <a:cs typeface="Arial" charset="0"/>
                <a:sym typeface="Cabin"/>
              </a:rPr>
              <a:t>not </a:t>
            </a:r>
            <a:r>
              <a:rPr lang="es-ES" sz="3400" b="0" dirty="0" smtClean="0">
                <a:solidFill>
                  <a:srgbClr val="FF7F00"/>
                </a:solidFill>
                <a:latin typeface="Arial" charset="0"/>
                <a:ea typeface="Arial" charset="0"/>
                <a:cs typeface="Arial" charset="0"/>
                <a:sym typeface="Cabin"/>
              </a:rPr>
              <a:t>(</a:t>
            </a:r>
            <a:r>
              <a:rPr lang="es-ES" sz="3400" b="0" dirty="0">
                <a:solidFill>
                  <a:srgbClr val="FF7F00"/>
                </a:solidFill>
                <a:latin typeface="Arial" charset="0"/>
                <a:ea typeface="Arial" charset="0"/>
                <a:cs typeface="Arial" charset="0"/>
                <a:sym typeface="Cabin"/>
              </a:rPr>
              <a:t>no es) </a:t>
            </a:r>
            <a:r>
              <a:rPr lang="es-ES" sz="3400" b="0" u="none" strike="noStrike" cap="none" dirty="0" smtClean="0">
                <a:solidFill>
                  <a:schemeClr val="lt1"/>
                </a:solidFill>
                <a:latin typeface="Arial" charset="0"/>
                <a:ea typeface="Arial" charset="0"/>
                <a:cs typeface="Arial" charset="0"/>
                <a:sym typeface="Cabin"/>
              </a:rPr>
              <a:t>también es un operador lógico</a:t>
            </a:r>
            <a:endParaRPr lang="es-ES" sz="3400" b="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749640" y="2563540"/>
            <a:ext cx="7971726" cy="4984799"/>
          </a:xfrm>
          <a:prstGeom prst="rect">
            <a:avLst/>
          </a:prstGeom>
          <a:noFill/>
          <a:ln>
            <a:noFill/>
          </a:ln>
        </p:spPr>
        <p:txBody>
          <a:bodyPr lIns="0" tIns="0" rIns="0" bIns="0" anchor="ctr" anchorCtr="0">
            <a:noAutofit/>
          </a:bodyPr>
          <a:lstStyle/>
          <a:p>
            <a:pPr lvl="0">
              <a:buClr>
                <a:srgbClr val="00FF00"/>
              </a:buClr>
              <a:buSzPct val="25000"/>
            </a:pP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lt1"/>
                </a:solidFill>
                <a:latin typeface="Courier New"/>
                <a:ea typeface="Courier New"/>
                <a:cs typeface="Courier New"/>
                <a:sym typeface="Courier New"/>
              </a:rPr>
              <a:t>('Antes')</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for </a:t>
            </a:r>
            <a:r>
              <a:rPr lang="en-US" sz="2600" b="1" i="0" u="none" strike="noStrike" cap="none" noProof="1" smtClean="0">
                <a:solidFill>
                  <a:schemeClr val="lt1"/>
                </a:solidFill>
                <a:latin typeface="Courier New"/>
                <a:ea typeface="Courier New"/>
                <a:cs typeface="Courier New"/>
                <a:sym typeface="Courier New"/>
              </a:rPr>
              <a:t>valor </a:t>
            </a:r>
            <a:r>
              <a:rPr lang="en-US" sz="2600" b="1" noProof="1" smtClean="0">
                <a:solidFill>
                  <a:srgbClr val="FFFF00"/>
                </a:solidFill>
                <a:latin typeface="Courier New"/>
                <a:ea typeface="Courier New"/>
                <a:cs typeface="Courier New"/>
                <a:sym typeface="Courier New"/>
              </a:rPr>
              <a:t>i</a:t>
            </a:r>
            <a:r>
              <a:rPr lang="en-US" sz="2600" b="1" i="0" u="none" strike="noStrike" cap="none" noProof="1" smtClean="0">
                <a:solidFill>
                  <a:srgbClr val="FFFF00"/>
                </a:solidFill>
                <a:latin typeface="Courier New"/>
                <a:ea typeface="Courier New"/>
                <a:cs typeface="Courier New"/>
                <a:sym typeface="Courier New"/>
              </a:rPr>
              <a:t>n </a:t>
            </a:r>
            <a:r>
              <a:rPr lang="en-US" sz="2600" b="1" i="0" u="none" strike="noStrike" cap="none" noProof="1" smtClean="0">
                <a:solidFill>
                  <a:schemeClr val="lt1"/>
                </a:solidFill>
                <a:latin typeface="Courier New"/>
                <a:ea typeface="Courier New"/>
                <a:cs typeface="Courier New"/>
                <a:sym typeface="Courier New"/>
              </a:rPr>
              <a:t>[3, 41, 12, 9, 74, 15] :</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if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00FFFF"/>
                </a:solidFill>
                <a:latin typeface="Courier New"/>
                <a:ea typeface="Courier New"/>
                <a:cs typeface="Courier New"/>
                <a:sym typeface="Courier New"/>
              </a:rPr>
              <a:t>is </a:t>
            </a:r>
            <a:r>
              <a:rPr lang="en-US" sz="2600" b="1" i="0" u="none" strike="noStrike" cap="none" noProof="1" smtClean="0">
                <a:solidFill>
                  <a:srgbClr val="FFFF00"/>
                </a:solidFill>
                <a:latin typeface="Courier New"/>
                <a:ea typeface="Courier New"/>
                <a:cs typeface="Courier New"/>
                <a:sym typeface="Courier New"/>
              </a:rPr>
              <a:t>Ninguno</a:t>
            </a:r>
            <a:r>
              <a:rPr lang="en-US" sz="2600" b="1" i="0" u="none" strike="noStrike" cap="none" noProof="1" smtClean="0">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chemeClr val="lt1"/>
                </a:solidFill>
                <a:latin typeface="Courier New"/>
                <a:ea typeface="Courier New"/>
                <a:cs typeface="Courier New"/>
                <a:sym typeface="Courier New"/>
              </a:rPr>
              <a:t>valor</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elif</a:t>
            </a:r>
            <a:r>
              <a:rPr lang="en-US" sz="2600" b="1" i="0" u="none" strike="noStrike" cap="none" noProof="1" smtClean="0">
                <a:solidFill>
                  <a:schemeClr val="lt1"/>
                </a:solidFill>
                <a:latin typeface="Courier New"/>
                <a:ea typeface="Courier New"/>
                <a:cs typeface="Courier New"/>
                <a:sym typeface="Courier New"/>
              </a:rPr>
              <a:t> valor &lt;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endParaRPr lang="en-US" sz="2600" b="1" i="0" u="none" strike="noStrike" cap="none" noProof="1" smtClean="0">
              <a:solidFill>
                <a:schemeClr val="lt1"/>
              </a:solidFill>
              <a:latin typeface="Courier New"/>
              <a:ea typeface="Courier New"/>
              <a:cs typeface="Courier New"/>
              <a:sym typeface="Courier New"/>
            </a:endParaRP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chemeClr val="lt1"/>
                </a:solidFill>
                <a:latin typeface="Courier New"/>
                <a:ea typeface="Courier New"/>
                <a:cs typeface="Courier New"/>
                <a:sym typeface="Courier New"/>
              </a:rPr>
              <a:t>valor</a:t>
            </a:r>
          </a:p>
          <a:p>
            <a:pPr lvl="0">
              <a:buClr>
                <a:schemeClr val="lt1"/>
              </a:buClr>
              <a:buSzPct val="25000"/>
            </a:pP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print</a:t>
            </a: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lt1"/>
                </a:solidFill>
                <a:latin typeface="Courier New"/>
                <a:ea typeface="Courier New"/>
                <a:cs typeface="Courier New"/>
                <a:sym typeface="Courier New"/>
              </a:rPr>
              <a:t>, </a:t>
            </a:r>
            <a:r>
              <a:rPr lang="en-US" sz="2600" b="1" i="0" u="none" strike="noStrike" cap="none" noProof="1" smtClean="0">
                <a:solidFill>
                  <a:schemeClr val="lt1"/>
                </a:solidFill>
                <a:latin typeface="Courier New"/>
                <a:ea typeface="Courier New"/>
                <a:cs typeface="Courier New"/>
                <a:sym typeface="Courier New"/>
              </a:rPr>
              <a:t>valor</a:t>
            </a:r>
          </a:p>
          <a:p>
            <a:pPr marL="0" marR="0" lvl="0" indent="0" algn="l" rtl="0">
              <a:lnSpc>
                <a:spcPct val="100000"/>
              </a:lnSpc>
              <a:spcBef>
                <a:spcPts val="0"/>
              </a:spcBef>
              <a:spcAft>
                <a:spcPts val="0"/>
              </a:spcAft>
              <a:buClr>
                <a:schemeClr val="lt1"/>
              </a:buClr>
              <a:buSzPct val="25000"/>
              <a:buFont typeface="Cabin"/>
              <a:buNone/>
            </a:pPr>
            <a:endParaRPr lang="en-US" sz="2600" b="1" i="0" u="none" strike="noStrike" cap="none" noProof="1" smtClean="0">
              <a:solidFill>
                <a:schemeClr val="lt1"/>
              </a:solidFill>
              <a:latin typeface="Courier New"/>
              <a:ea typeface="Courier New"/>
              <a:cs typeface="Courier New"/>
              <a:sym typeface="Courier New"/>
            </a:endParaRPr>
          </a:p>
          <a:p>
            <a:pPr lvl="0">
              <a:buClr>
                <a:srgbClr val="FFFF00"/>
              </a:buClr>
              <a:buSzPct val="25000"/>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lt1"/>
                </a:solidFill>
                <a:latin typeface="Courier New"/>
                <a:ea typeface="Courier New"/>
                <a:cs typeface="Courier New"/>
                <a:sym typeface="Courier New"/>
              </a:rPr>
              <a:t>(</a:t>
            </a:r>
            <a:r>
              <a:rPr lang="en-US" sz="2600" b="1" i="0" u="none" strike="noStrike" cap="none" noProof="1" smtClean="0">
                <a:solidFill>
                  <a:schemeClr val="lt1"/>
                </a:solidFill>
                <a:latin typeface="Courier New"/>
                <a:ea typeface="Courier New"/>
                <a:cs typeface="Courier New"/>
                <a:sym typeface="Courier New"/>
              </a:rPr>
              <a:t>'Después</a:t>
            </a:r>
            <a:r>
              <a:rPr lang="en-US" sz="2600" b="1" i="0" u="none" strike="noStrike" cap="none" noProof="1" smtClean="0">
                <a:solidFill>
                  <a:schemeClr val="lt1"/>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bg1"/>
                </a:solidFill>
                <a:latin typeface="Courier New"/>
                <a:ea typeface="Courier New"/>
                <a:cs typeface="Courier New"/>
                <a:sym typeface="Courier New"/>
              </a:rPr>
              <a:t>)</a:t>
            </a:r>
            <a:endParaRPr lang="en-US" sz="2600" b="1" i="0" u="none" strike="noStrike" cap="none" noProof="1">
              <a:solidFill>
                <a:schemeClr val="bg1"/>
              </a:solidFill>
              <a:latin typeface="Courier New"/>
              <a:ea typeface="Courier New"/>
              <a:cs typeface="Courier New"/>
              <a:sym typeface="Courier New"/>
            </a:endParaRPr>
          </a:p>
        </p:txBody>
      </p:sp>
      <p:sp>
        <p:nvSpPr>
          <p:cNvPr id="6" name="5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Síntesis</a:t>
            </a:r>
            <a:endParaRPr lang="es-ES" sz="7600" u="none" strike="noStrike" cap="none" dirty="0">
              <a:solidFill>
                <a:srgbClr val="FFFF00"/>
              </a:solidFill>
              <a:latin typeface="Arial" charset="0"/>
              <a:ea typeface="Arial" charset="0"/>
              <a:cs typeface="Arial" charset="0"/>
              <a:sym typeface="Cabin"/>
            </a:endParaRPr>
          </a:p>
        </p:txBody>
      </p:sp>
      <p:sp>
        <p:nvSpPr>
          <p:cNvPr id="758" name="Shape 758"/>
          <p:cNvSpPr txBox="1">
            <a:spLocks noGrp="1"/>
          </p:cNvSpPr>
          <p:nvPr>
            <p:ph idx="1"/>
          </p:nvPr>
        </p:nvSpPr>
        <p:spPr>
          <a:xfrm>
            <a:off x="921091" y="2360364"/>
            <a:ext cx="14630400"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 While (indefinido)</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Bucles infinitos</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Uso de Break</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Uso de Continue</a:t>
            </a:r>
            <a:endParaRPr lang="es-ES" sz="3600" b="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353550" y="2263625"/>
            <a:ext cx="69024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Bucle For (definido)</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Variables de iteración</a:t>
            </a:r>
          </a:p>
          <a:p>
            <a:pPr marL="685800" marR="0" lvl="0" indent="-394462" algn="l" rtl="0">
              <a:lnSpc>
                <a:spcPct val="100000"/>
              </a:lnSpc>
              <a:spcBef>
                <a:spcPts val="3500"/>
              </a:spcBef>
              <a:spcAft>
                <a:spcPts val="0"/>
              </a:spcAft>
              <a:buClr>
                <a:schemeClr val="lt1"/>
              </a:buClr>
              <a:buSzPct val="100000"/>
              <a:buFont typeface="Cabin"/>
              <a:buChar char="•"/>
            </a:pPr>
            <a:r>
              <a:rPr lang="es-ES" sz="3600" b="0" dirty="0" smtClean="0">
                <a:solidFill>
                  <a:schemeClr val="lt1"/>
                </a:solidFill>
                <a:latin typeface="Arial" charset="0"/>
                <a:ea typeface="Arial" charset="0"/>
                <a:cs typeface="Arial" charset="0"/>
                <a:sym typeface="Cabin"/>
              </a:rPr>
              <a:t>Lenguajes de bucle</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Mayor o menor</a:t>
            </a:r>
            <a:endParaRPr lang="es-ES" sz="3600" b="0" u="none" strike="noStrike" cap="none" dirty="0">
              <a:solidFill>
                <a:schemeClr val="lt1"/>
              </a:solidFill>
              <a:latin typeface="Arial" charset="0"/>
              <a:ea typeface="Arial" charset="0"/>
              <a:cs typeface="Arial" charset="0"/>
              <a:sym typeface="Cabin"/>
            </a:endParaRPr>
          </a:p>
        </p:txBody>
      </p:sp>
      <p:sp>
        <p:nvSpPr>
          <p:cNvPr id="6" name="5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a:r>
              <a:rPr lang="es-ES" sz="3600" b="1" dirty="0" smtClean="0">
                <a:solidFill>
                  <a:srgbClr val="FFFF00"/>
                </a:solidFill>
              </a:rPr>
              <a:t>Agradecimientos / Colaboraciones</a:t>
            </a:r>
            <a:endParaRPr lang="en-US" sz="3600" b="1" dirty="0">
              <a:solidFill>
                <a:srgbClr val="FFFF00"/>
              </a:solidFill>
            </a:endParaRP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a:r>
              <a:rPr lang="es-ES" sz="1800" dirty="0" smtClean="0">
                <a:solidFill>
                  <a:srgbClr val="FFFFFF"/>
                </a:solidFill>
              </a:rPr>
              <a:t>Estas diapositivas están protegidas por derechos de autor 2010-  Charles R. Severance (</a:t>
            </a:r>
            <a:r>
              <a:rPr lang="es-ES" sz="1800" u="sng" dirty="0" smtClean="0">
                <a:solidFill>
                  <a:srgbClr val="FFFF00"/>
                </a:solidFill>
                <a:hlinkClick r:id="rId3"/>
              </a:rPr>
              <a:t>www.dr-chuck.com</a:t>
            </a:r>
            <a:r>
              <a:rPr lang="es-ES" sz="1800" dirty="0" smtClean="0">
                <a:solidFill>
                  <a:srgbClr val="FFFFFF"/>
                </a:solidFill>
              </a:rPr>
              <a:t>) de la Facultad de Información de la Universidad de Michigan y </a:t>
            </a:r>
            <a:r>
              <a:rPr lang="es-ES" sz="1800" u="sng" dirty="0" smtClean="0">
                <a:solidFill>
                  <a:srgbClr val="FFFF00"/>
                </a:solidFill>
                <a:hlinkClick r:id="rId4"/>
              </a:rPr>
              <a:t>open.umich.edu</a:t>
            </a:r>
            <a:r>
              <a:rPr lang="es-ES" sz="1800" u="sng" dirty="0" smtClean="0">
                <a:solidFill>
                  <a:schemeClr val="bg1"/>
                </a:solidFill>
              </a:rPr>
              <a:t>,</a:t>
            </a:r>
            <a:r>
              <a:rPr lang="es-ES" sz="1800" dirty="0" smtClean="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agregue su nombre y el de su organización a la lista de colaboradores en esta página cuando republique los materiales.</a:t>
            </a:r>
          </a:p>
          <a:p>
            <a:pPr lvl="0"/>
            <a:endParaRPr lang="es-ES" sz="1800" dirty="0" smtClean="0">
              <a:solidFill>
                <a:srgbClr val="FFFFFF"/>
              </a:solidFill>
            </a:endParaRPr>
          </a:p>
          <a:p>
            <a:pPr lvl="0"/>
            <a:r>
              <a:rPr lang="es-ES" sz="1800" dirty="0" smtClean="0">
                <a:solidFill>
                  <a:srgbClr val="FFFFFF"/>
                </a:solidFill>
              </a:rPr>
              <a:t>Desarrollo inicial: Charles Severance, Facultad de Información de la Universidad de Michigan</a:t>
            </a:r>
          </a:p>
          <a:p>
            <a:pPr lvl="0"/>
            <a:endParaRPr lang="es-ES" sz="1800" dirty="0" smtClean="0">
              <a:solidFill>
                <a:srgbClr val="FFFFFF"/>
              </a:solidFill>
            </a:endParaRPr>
          </a:p>
          <a:p>
            <a:pPr lvl="0"/>
            <a:r>
              <a:rPr lang="es-ES" sz="1800" dirty="0" smtClean="0">
                <a:solidFill>
                  <a:srgbClr val="FFFFFF"/>
                </a:solidFill>
              </a:rPr>
              <a:t>… Ingrese nuevos colaboradores y traductores aquí</a:t>
            </a:r>
            <a:endParaRPr lang="en-US" sz="1800" dirty="0">
              <a:solidFill>
                <a:srgbClr val="FFFFFF"/>
              </a:solidFill>
            </a:endParaRP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
        <p:nvSpPr>
          <p:cNvPr id="9" name="8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Suma en un Bucle</a:t>
            </a:r>
            <a:endParaRPr lang="es-ES" sz="7600" b="1" u="none" strike="noStrike" cap="none" dirty="0">
              <a:solidFill>
                <a:srgbClr val="FFFF00"/>
              </a:solidFill>
              <a:latin typeface="Arial" charset="0"/>
              <a:ea typeface="Arial" charset="0"/>
              <a:cs typeface="Arial" charset="0"/>
              <a:sym typeface="Cabin"/>
            </a:endParaRPr>
          </a:p>
        </p:txBody>
      </p:sp>
      <p:sp>
        <p:nvSpPr>
          <p:cNvPr id="689" name="Shape 689"/>
          <p:cNvSpPr txBox="1"/>
          <p:nvPr/>
        </p:nvSpPr>
        <p:spPr>
          <a:xfrm>
            <a:off x="1741475" y="2683294"/>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zork = 0</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chemeClr val="lt1"/>
                </a:solidFill>
                <a:latin typeface="Courier New"/>
                <a:ea typeface="Courier New"/>
                <a:cs typeface="Courier New"/>
                <a:sym typeface="Courier New"/>
              </a:rPr>
              <a:t>'Antes', </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for </a:t>
            </a:r>
            <a:r>
              <a:rPr lang="en-US" sz="2600" b="1" i="0" u="none" strike="noStrike" cap="none" dirty="0" err="1" smtClean="0">
                <a:solidFill>
                  <a:srgbClr val="00FFFF"/>
                </a:solidFill>
                <a:latin typeface="Courier New"/>
                <a:ea typeface="Courier New"/>
                <a:cs typeface="Courier New"/>
                <a:sym typeface="Courier New"/>
              </a:rPr>
              <a:t>objeto</a:t>
            </a:r>
            <a:r>
              <a:rPr lang="en-US" sz="2600" b="1" i="0" u="none" strike="noStrike" cap="none" dirty="0" smtClean="0">
                <a:solidFill>
                  <a:srgbClr val="00FFFF"/>
                </a:solidFill>
                <a:latin typeface="Courier New"/>
                <a:ea typeface="Courier New"/>
                <a:cs typeface="Courier New"/>
                <a:sym typeface="Courier New"/>
              </a:rPr>
              <a:t> </a:t>
            </a:r>
            <a:r>
              <a:rPr lang="en-US" sz="2600" b="1" dirty="0">
                <a:solidFill>
                  <a:srgbClr val="FFFF00"/>
                </a:solidFill>
                <a:latin typeface="Courier New"/>
                <a:ea typeface="Courier New"/>
                <a:cs typeface="Courier New"/>
                <a:sym typeface="Courier New"/>
              </a:rPr>
              <a:t>i</a:t>
            </a:r>
            <a:r>
              <a:rPr lang="en-US" sz="2600" b="1" i="0" u="none" strike="noStrike" cap="none" dirty="0" smtClean="0">
                <a:solidFill>
                  <a:srgbClr val="FFFF00"/>
                </a:solidFill>
                <a:latin typeface="Courier New"/>
                <a:ea typeface="Courier New"/>
                <a:cs typeface="Courier New"/>
                <a:sym typeface="Courier New"/>
              </a:rPr>
              <a:t>n</a:t>
            </a:r>
            <a:r>
              <a:rPr lang="en-US" sz="2600" b="1" i="0" u="none" strike="noStrike" cap="none" dirty="0" smtClean="0">
                <a:solidFill>
                  <a:schemeClr val="lt1"/>
                </a:solidFill>
                <a:latin typeface="Courier New"/>
                <a:ea typeface="Courier New"/>
                <a:cs typeface="Courier New"/>
                <a:sym typeface="Courier New"/>
              </a:rPr>
              <a:t> </a:t>
            </a:r>
            <a:r>
              <a:rPr lang="en-US" sz="2600" b="1" i="0" u="none" strike="noStrike" cap="none" dirty="0">
                <a:solidFill>
                  <a:schemeClr val="lt1"/>
                </a:solidFill>
                <a:latin typeface="Courier New"/>
                <a:ea typeface="Courier New"/>
                <a:cs typeface="Courier New"/>
                <a:sym typeface="Courier New"/>
              </a:rPr>
              <a:t>[9, 41, 12, 3, 74, 15] :</a:t>
            </a: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zork = zork +</a:t>
            </a:r>
            <a:r>
              <a:rPr lang="en-US" sz="2600" b="1" i="0" u="none" strike="noStrike" cap="none" dirty="0">
                <a:solidFill>
                  <a:schemeClr val="lt1"/>
                </a:solidFill>
                <a:latin typeface="Courier New"/>
                <a:ea typeface="Courier New"/>
                <a:cs typeface="Courier New"/>
                <a:sym typeface="Courier New"/>
              </a:rPr>
              <a:t> </a:t>
            </a:r>
            <a:r>
              <a:rPr lang="en-US" sz="2600" b="1" dirty="0" err="1" smtClean="0">
                <a:solidFill>
                  <a:srgbClr val="00FFFF"/>
                </a:solidFill>
                <a:latin typeface="Courier New"/>
                <a:ea typeface="Courier New"/>
                <a:cs typeface="Courier New"/>
                <a:sym typeface="Courier New"/>
              </a:rPr>
              <a:t>objeto</a:t>
            </a:r>
            <a:endParaRPr lang="en-US" sz="2600" b="1" i="0" u="none" strike="noStrike" cap="none" dirty="0">
              <a:solidFill>
                <a:srgbClr val="00FFFF"/>
              </a:solidFill>
              <a:latin typeface="Courier New"/>
              <a:ea typeface="Courier New"/>
              <a:cs typeface="Courier New"/>
              <a:sym typeface="Courier New"/>
            </a:endParaRP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a:solidFill>
                  <a:schemeClr val="lt1"/>
                </a:solidFill>
                <a:latin typeface="Courier New"/>
                <a:ea typeface="Courier New"/>
                <a:cs typeface="Courier New"/>
                <a:sym typeface="Courier New"/>
              </a:rPr>
              <a:t>, </a:t>
            </a:r>
            <a:r>
              <a:rPr lang="en-US" sz="2600" b="1" dirty="0" err="1" smtClean="0">
                <a:solidFill>
                  <a:srgbClr val="00FFFF"/>
                </a:solidFill>
                <a:latin typeface="Courier New"/>
                <a:ea typeface="Courier New"/>
                <a:cs typeface="Courier New"/>
                <a:sym typeface="Courier New"/>
              </a:rPr>
              <a:t>objeto</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smtClean="0">
                <a:solidFill>
                  <a:schemeClr val="lt1"/>
                </a:solidFill>
                <a:latin typeface="Courier New"/>
                <a:ea typeface="Courier New"/>
                <a:cs typeface="Courier New"/>
                <a:sym typeface="Courier New"/>
              </a:rPr>
              <a:t>'Después', </a:t>
            </a:r>
            <a:r>
              <a:rPr lang="en-US" sz="2600" b="1" i="0" u="none" strike="noStrike" cap="none" dirty="0" smtClean="0">
                <a:solidFill>
                  <a:srgbClr val="00FF00"/>
                </a:solidFill>
                <a:latin typeface="Courier New"/>
                <a:ea typeface="Courier New"/>
                <a:cs typeface="Courier New"/>
                <a:sym typeface="Courier New"/>
              </a:rPr>
              <a:t>zork</a:t>
            </a:r>
            <a:r>
              <a:rPr lang="en-US" sz="2600" b="1" i="0" u="none" strike="noStrike" cap="none" dirty="0" smtClean="0">
                <a:solidFill>
                  <a:schemeClr val="bg1"/>
                </a:solidFill>
                <a:latin typeface="Courier New"/>
                <a:ea typeface="Courier New"/>
                <a:cs typeface="Courier New"/>
                <a:sym typeface="Courier New"/>
              </a:rPr>
              <a:t>)</a:t>
            </a:r>
            <a:endParaRPr lang="en-US" sz="2600" b="1" i="0" u="none" strike="noStrike" cap="none" dirty="0">
              <a:solidFill>
                <a:schemeClr val="bg1"/>
              </a:solidFill>
              <a:latin typeface="Courier New"/>
              <a:ea typeface="Courier New"/>
              <a:cs typeface="Courier New"/>
              <a:sym typeface="Courier New"/>
            </a:endParaRPr>
          </a:p>
        </p:txBody>
      </p:sp>
      <p:sp>
        <p:nvSpPr>
          <p:cNvPr id="690" name="Shape 690"/>
          <p:cNvSpPr txBox="1"/>
          <p:nvPr/>
        </p:nvSpPr>
        <p:spPr>
          <a:xfrm>
            <a:off x="10261600" y="2183095"/>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Antes </a:t>
            </a:r>
            <a:r>
              <a:rPr lang="en-US" sz="3000" u="none" strike="noStrike" cap="none" dirty="0" smtClean="0">
                <a:solidFill>
                  <a:srgbClr val="00FF00"/>
                </a:solidFill>
                <a:latin typeface="Arial" charset="0"/>
                <a:ea typeface="Arial" charset="0"/>
                <a:cs typeface="Arial" charset="0"/>
                <a:sym typeface="Cabin"/>
              </a:rPr>
              <a:t>0</a:t>
            </a:r>
            <a:endParaRPr lang="en-US" sz="30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Después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6882308"/>
            <a:ext cx="14643000" cy="141035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Para </a:t>
            </a:r>
            <a:r>
              <a:rPr lang="es-ES" sz="3200" u="none" strike="noStrike" cap="none" dirty="0" smtClean="0">
                <a:solidFill>
                  <a:srgbClr val="00FF00"/>
                </a:solidFill>
                <a:latin typeface="Arial" charset="0"/>
                <a:ea typeface="Arial" charset="0"/>
                <a:cs typeface="Arial" charset="0"/>
                <a:sym typeface="Cabin"/>
              </a:rPr>
              <a:t>sumar </a:t>
            </a:r>
            <a:r>
              <a:rPr lang="es-ES" sz="3200" u="none" strike="noStrike" cap="none" dirty="0" smtClean="0">
                <a:solidFill>
                  <a:schemeClr val="lt1"/>
                </a:solidFill>
                <a:latin typeface="Arial" charset="0"/>
                <a:ea typeface="Arial" charset="0"/>
                <a:cs typeface="Arial" charset="0"/>
                <a:sym typeface="Cabin"/>
              </a:rPr>
              <a:t>un </a:t>
            </a:r>
            <a:r>
              <a:rPr lang="es-ES" sz="3200" u="none" strike="noStrike" cap="none" dirty="0" smtClean="0">
                <a:solidFill>
                  <a:srgbClr val="00FF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que encontramos en un bucle, introducimos una </a:t>
            </a:r>
            <a:r>
              <a:rPr lang="es-ES" sz="3200" u="none" strike="noStrike" cap="none" dirty="0" smtClean="0">
                <a:solidFill>
                  <a:srgbClr val="00FF00"/>
                </a:solidFill>
                <a:latin typeface="Arial" charset="0"/>
                <a:ea typeface="Arial" charset="0"/>
                <a:cs typeface="Arial" charset="0"/>
                <a:sym typeface="Cabin"/>
              </a:rPr>
              <a:t>variable de suma que comience en 0</a:t>
            </a:r>
            <a:r>
              <a:rPr lang="es-ES" sz="3200" u="none" strike="noStrike" cap="none" dirty="0" smtClean="0">
                <a:solidFill>
                  <a:schemeClr val="lt1"/>
                </a:solidFill>
                <a:latin typeface="Arial" charset="0"/>
                <a:ea typeface="Arial" charset="0"/>
                <a:cs typeface="Arial" charset="0"/>
                <a:sym typeface="Cabin"/>
              </a:rPr>
              <a:t> y le sumamos el </a:t>
            </a:r>
            <a:r>
              <a:rPr lang="es-ES" sz="3200" u="none" strike="noStrike" cap="none" dirty="0" smtClean="0">
                <a:solidFill>
                  <a:srgbClr val="00FF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a la suma cada vez a través del bucle.</a:t>
            </a:r>
            <a:endParaRPr lang="es-ES" sz="3200" u="none" strike="noStrike" cap="none" dirty="0">
              <a:solidFill>
                <a:schemeClr val="lt1"/>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Sacar el Promedio en un Bucle</a:t>
            </a:r>
            <a:endParaRPr lang="es-ES" sz="7600" b="1" u="none" strike="noStrike" cap="none" dirty="0">
              <a:solidFill>
                <a:srgbClr val="FFFF00"/>
              </a:solidFill>
              <a:latin typeface="Arial" charset="0"/>
              <a:ea typeface="Arial" charset="0"/>
              <a:cs typeface="Arial" charset="0"/>
              <a:sym typeface="Cabin"/>
            </a:endParaRPr>
          </a:p>
        </p:txBody>
      </p:sp>
      <p:sp>
        <p:nvSpPr>
          <p:cNvPr id="697" name="Shape 697"/>
          <p:cNvSpPr txBox="1"/>
          <p:nvPr/>
        </p:nvSpPr>
        <p:spPr>
          <a:xfrm>
            <a:off x="1242195" y="2720409"/>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smtClean="0">
                <a:solidFill>
                  <a:srgbClr val="00FFFF"/>
                </a:solidFill>
                <a:latin typeface="Courier New"/>
                <a:ea typeface="Courier New"/>
                <a:cs typeface="Courier New"/>
                <a:sym typeface="Courier New"/>
              </a:rPr>
              <a:t>conteo = 0</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suma = 0</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 </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smtClean="0">
                <a:solidFill>
                  <a:srgbClr val="FFFF00"/>
                </a:solidFill>
                <a:latin typeface="Courier New"/>
                <a:ea typeface="Courier New"/>
                <a:cs typeface="Courier New"/>
                <a:sym typeface="Courier New"/>
              </a:rPr>
              <a:t>n</a:t>
            </a:r>
            <a:r>
              <a:rPr lang="es-ES"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smtClean="0">
                <a:solidFill>
                  <a:schemeClr val="lt1"/>
                </a:solidFill>
                <a:latin typeface="Courier New"/>
                <a:ea typeface="Courier New"/>
                <a:cs typeface="Courier New"/>
                <a:sym typeface="Courier New"/>
              </a:rPr>
              <a:t>    conteo = conteo + 1</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    </a:t>
            </a:r>
            <a:r>
              <a:rPr lang="es-ES" sz="2600" b="1" i="0" u="none" strike="noStrike" cap="none" dirty="0" smtClean="0">
                <a:solidFill>
                  <a:schemeClr val="lt1"/>
                </a:solidFill>
                <a:latin typeface="Courier New"/>
                <a:ea typeface="Courier New"/>
                <a:cs typeface="Courier New"/>
                <a:sym typeface="Courier New"/>
              </a:rPr>
              <a:t>suma = suma + valor</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print</a:t>
            </a:r>
            <a:r>
              <a:rPr lang="es-ES" sz="2600" b="1" dirty="0" smtClean="0">
                <a:solidFill>
                  <a:schemeClr val="lt1"/>
                </a:solidFill>
                <a:latin typeface="Courier New"/>
                <a:ea typeface="Courier New"/>
                <a:cs typeface="Courier New"/>
                <a:sym typeface="Courier New"/>
              </a:rPr>
              <a:t>(</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a:t>
            </a:r>
            <a:r>
              <a:rPr lang="es-ES" sz="2600" b="1" i="0" u="none" strike="noStrike" cap="none" dirty="0" smtClean="0">
                <a:solidFill>
                  <a:schemeClr val="bg1"/>
                </a:solidFill>
                <a:latin typeface="Courier New"/>
                <a:ea typeface="Courier New"/>
                <a:cs typeface="Courier New"/>
                <a:sym typeface="Courier New"/>
              </a:rPr>
              <a:t>)</a:t>
            </a:r>
          </a:p>
          <a:p>
            <a:pPr lvl="0">
              <a:buClr>
                <a:srgbClr val="FFFF00"/>
              </a:buClr>
              <a:buSzPct val="25000"/>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dirty="0" smtClean="0">
                <a:solidFill>
                  <a:srgbClr val="FF7F00"/>
                </a:solidFill>
                <a:latin typeface="Courier New"/>
                <a:ea typeface="Courier New"/>
                <a:cs typeface="Courier New"/>
                <a:sym typeface="Courier New"/>
              </a:rPr>
              <a:t>'Después</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FF"/>
                </a:solidFill>
                <a:latin typeface="Courier New"/>
                <a:ea typeface="Courier New"/>
                <a:cs typeface="Courier New"/>
                <a:sym typeface="Courier New"/>
              </a:rPr>
              <a:t>conteo,</a:t>
            </a:r>
            <a:r>
              <a:rPr lang="es-ES" sz="2600" b="1" i="0" u="none" strike="noStrike" cap="none" dirty="0" smtClean="0">
                <a:solidFill>
                  <a:srgbClr val="FF7F00"/>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suma,</a:t>
            </a:r>
            <a:r>
              <a:rPr lang="es-ES" sz="2600" b="1" i="0" u="none" strike="noStrike" cap="none" dirty="0" smtClean="0">
                <a:solidFill>
                  <a:schemeClr val="lt1"/>
                </a:solidFill>
                <a:latin typeface="Courier New"/>
                <a:ea typeface="Courier New"/>
                <a:cs typeface="Courier New"/>
                <a:sym typeface="Courier New"/>
              </a:rPr>
              <a:t> </a:t>
            </a:r>
            <a:r>
              <a:rPr lang="es-ES" sz="2600" b="1" i="0" u="none" strike="noStrike" cap="none" dirty="0" smtClean="0">
                <a:solidFill>
                  <a:srgbClr val="FFFF00"/>
                </a:solidFill>
                <a:latin typeface="Courier New"/>
                <a:ea typeface="Courier New"/>
                <a:cs typeface="Courier New"/>
                <a:sym typeface="Courier New"/>
              </a:rPr>
              <a:t>suma / conteo</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698" name="Shape 698"/>
          <p:cNvSpPr txBox="1"/>
          <p:nvPr/>
        </p:nvSpPr>
        <p:spPr>
          <a:xfrm>
            <a:off x="10438220" y="2485413"/>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averageloop.py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u="none" strike="noStrike" cap="none" dirty="0" smtClean="0">
                <a:solidFill>
                  <a:srgbClr val="00FFFF"/>
                </a:solidFill>
                <a:latin typeface="Arial" charset="0"/>
                <a:ea typeface="Arial" charset="0"/>
                <a:cs typeface="Arial" charset="0"/>
                <a:sym typeface="Cabin"/>
              </a:rPr>
              <a:t>0</a:t>
            </a:r>
            <a:r>
              <a:rPr lang="es-ES" sz="3000" u="none" strike="noStrike" cap="none" dirty="0" smtClean="0">
                <a:solidFill>
                  <a:srgbClr val="FF7F00"/>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2</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50</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62</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4</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65</a:t>
            </a:r>
            <a:r>
              <a:rPr lang="es-ES" sz="3000" u="none" strike="noStrike" cap="none" dirty="0" smtClean="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5</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139</a:t>
            </a:r>
            <a:r>
              <a:rPr lang="es-ES" sz="3000" u="none" strike="noStrike" cap="none" dirty="0" smtClean="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smtClean="0">
                <a:solidFill>
                  <a:srgbClr val="00FFFF"/>
                </a:solidFill>
                <a:latin typeface="Arial" charset="0"/>
                <a:ea typeface="Arial" charset="0"/>
                <a:cs typeface="Arial" charset="0"/>
                <a:sym typeface="Cabin"/>
              </a:rPr>
              <a:t>6</a:t>
            </a:r>
            <a:r>
              <a:rPr lang="es-ES" sz="3000" u="none" strike="noStrike" cap="none" dirty="0" smtClean="0">
                <a:solidFill>
                  <a:srgbClr val="FF00FF"/>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154</a:t>
            </a:r>
            <a:r>
              <a:rPr lang="es-ES" sz="3000" u="none" strike="noStrike" cap="none" dirty="0" smtClean="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FF"/>
                </a:solidFill>
                <a:latin typeface="Arial" charset="0"/>
                <a:ea typeface="Arial" charset="0"/>
                <a:cs typeface="Arial" charset="0"/>
                <a:sym typeface="Cabin"/>
              </a:rPr>
              <a:t>6</a:t>
            </a:r>
            <a:r>
              <a:rPr lang="es-ES" sz="3000" u="none" strike="noStrike" cap="none" dirty="0" smtClean="0">
                <a:solidFill>
                  <a:srgbClr val="FF7F00"/>
                </a:solidFill>
                <a:latin typeface="Arial" charset="0"/>
                <a:ea typeface="Arial" charset="0"/>
                <a:cs typeface="Arial" charset="0"/>
                <a:sym typeface="Cabin"/>
              </a:rPr>
              <a:t> </a:t>
            </a:r>
            <a:r>
              <a:rPr lang="es-ES" sz="3000" u="none" strike="noStrike" cap="none" dirty="0" smtClean="0">
                <a:solidFill>
                  <a:srgbClr val="00FF00"/>
                </a:solidFill>
                <a:latin typeface="Arial" charset="0"/>
                <a:ea typeface="Arial" charset="0"/>
                <a:cs typeface="Arial" charset="0"/>
                <a:sym typeface="Cabin"/>
              </a:rPr>
              <a:t>154</a:t>
            </a: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25</a:t>
            </a:r>
            <a:endParaRPr lang="es-ES" sz="3000" u="none" strike="noStrike" cap="none" dirty="0">
              <a:solidFill>
                <a:srgbClr val="FFFF00"/>
              </a:solidFill>
              <a:latin typeface="Arial" charset="0"/>
              <a:ea typeface="Arial" charset="0"/>
              <a:cs typeface="Arial" charset="0"/>
              <a:sym typeface="Cabin"/>
            </a:endParaRPr>
          </a:p>
        </p:txBody>
      </p:sp>
      <p:sp>
        <p:nvSpPr>
          <p:cNvPr id="699" name="Shape 699"/>
          <p:cNvSpPr txBox="1"/>
          <p:nvPr/>
        </p:nvSpPr>
        <p:spPr>
          <a:xfrm>
            <a:off x="925398" y="7080418"/>
            <a:ext cx="14589791"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Un </a:t>
            </a:r>
            <a:r>
              <a:rPr lang="es-ES" sz="3200" u="none" strike="noStrike" cap="none" dirty="0" smtClean="0">
                <a:solidFill>
                  <a:srgbClr val="FFFF00"/>
                </a:solidFill>
                <a:latin typeface="Arial" charset="0"/>
                <a:ea typeface="Arial" charset="0"/>
                <a:cs typeface="Arial" charset="0"/>
                <a:sym typeface="Cabin"/>
              </a:rPr>
              <a:t>promedio</a:t>
            </a:r>
            <a:r>
              <a:rPr lang="es-ES" sz="3200" u="none" strike="noStrike" cap="none" dirty="0" smtClean="0">
                <a:solidFill>
                  <a:schemeClr val="lt1"/>
                </a:solidFill>
                <a:latin typeface="Arial" charset="0"/>
                <a:ea typeface="Arial" charset="0"/>
                <a:cs typeface="Arial" charset="0"/>
                <a:sym typeface="Cabin"/>
              </a:rPr>
              <a:t> solo combina los patrones de </a:t>
            </a:r>
            <a:r>
              <a:rPr lang="es-ES" sz="3200" u="none" strike="noStrike" cap="none" dirty="0" smtClean="0">
                <a:solidFill>
                  <a:srgbClr val="00FFFF"/>
                </a:solidFill>
                <a:latin typeface="Arial" charset="0"/>
                <a:ea typeface="Arial" charset="0"/>
                <a:cs typeface="Arial" charset="0"/>
                <a:sym typeface="Cabin"/>
              </a:rPr>
              <a:t>conteo (count)</a:t>
            </a:r>
            <a:r>
              <a:rPr lang="es-ES" sz="3200" u="none" strike="noStrike" cap="none" dirty="0" smtClean="0">
                <a:solidFill>
                  <a:schemeClr val="lt1"/>
                </a:solidFill>
                <a:latin typeface="Arial" charset="0"/>
                <a:ea typeface="Arial" charset="0"/>
                <a:cs typeface="Arial" charset="0"/>
                <a:sym typeface="Cabin"/>
              </a:rPr>
              <a:t> y </a:t>
            </a:r>
            <a:r>
              <a:rPr lang="es-ES" sz="3200" u="none" strike="noStrike" cap="none" dirty="0" smtClean="0">
                <a:solidFill>
                  <a:srgbClr val="00FF00"/>
                </a:solidFill>
                <a:latin typeface="Arial" charset="0"/>
                <a:ea typeface="Arial" charset="0"/>
                <a:cs typeface="Arial" charset="0"/>
                <a:sym typeface="Cabin"/>
              </a:rPr>
              <a:t>suma (sum)</a:t>
            </a:r>
            <a:endParaRPr lang="es-ES" sz="3200" u="none" strike="noStrike" cap="none" dirty="0" smtClean="0">
              <a:solidFill>
                <a:schemeClr val="lt1"/>
              </a:solidFill>
              <a:latin typeface="Arial" charset="0"/>
              <a:ea typeface="Arial" charset="0"/>
              <a:cs typeface="Arial" charset="0"/>
              <a:sym typeface="Cabin"/>
            </a:endParaRPr>
          </a:p>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y </a:t>
            </a:r>
            <a:r>
              <a:rPr lang="es-ES" sz="3200" u="none" strike="noStrike" cap="none" dirty="0" smtClean="0">
                <a:solidFill>
                  <a:srgbClr val="FFFF00"/>
                </a:solidFill>
                <a:latin typeface="Arial" charset="0"/>
                <a:ea typeface="Arial" charset="0"/>
                <a:cs typeface="Arial" charset="0"/>
                <a:sym typeface="Cabin"/>
              </a:rPr>
              <a:t>divide cuando el bucle ha </a:t>
            </a:r>
            <a:r>
              <a:rPr lang="es-ES" sz="3200" dirty="0" smtClean="0">
                <a:solidFill>
                  <a:srgbClr val="FFFF00"/>
                </a:solidFill>
                <a:latin typeface="Arial" charset="0"/>
                <a:ea typeface="Arial" charset="0"/>
                <a:cs typeface="Arial" charset="0"/>
                <a:sym typeface="Cabin"/>
              </a:rPr>
              <a:t>terminado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Filtrar en un Bucle</a:t>
            </a:r>
            <a:endParaRPr lang="es-ES" sz="7600" b="1" u="none" strike="noStrike" cap="none" dirty="0">
              <a:solidFill>
                <a:srgbClr val="FFFF00"/>
              </a:solidFill>
              <a:latin typeface="Arial" charset="0"/>
              <a:ea typeface="Arial" charset="0"/>
              <a:cs typeface="Arial" charset="0"/>
              <a:sym typeface="Cabin"/>
            </a:endParaRPr>
          </a:p>
        </p:txBody>
      </p:sp>
      <p:sp>
        <p:nvSpPr>
          <p:cNvPr id="705" name="Shape 705"/>
          <p:cNvSpPr txBox="1"/>
          <p:nvPr/>
        </p:nvSpPr>
        <p:spPr>
          <a:xfrm>
            <a:off x="1841205" y="2500765"/>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a:t>
            </a:r>
            <a:r>
              <a:rPr lang="es-ES" sz="2600" b="1" dirty="0" smtClean="0">
                <a:solidFill>
                  <a:srgbClr val="FF7F00"/>
                </a:solidFill>
                <a:latin typeface="Courier New"/>
                <a:ea typeface="Courier New"/>
                <a:cs typeface="Courier New"/>
                <a:sym typeface="Courier New"/>
              </a:rPr>
              <a:t>'</a:t>
            </a:r>
            <a:r>
              <a:rPr lang="es-ES" sz="2600" b="1"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smtClean="0">
                <a:solidFill>
                  <a:srgbClr val="FFFF00"/>
                </a:solidFill>
                <a:latin typeface="Courier New"/>
                <a:ea typeface="Courier New"/>
                <a:cs typeface="Courier New"/>
                <a:sym typeface="Courier New"/>
              </a:rPr>
              <a:t>n</a:t>
            </a:r>
            <a:r>
              <a:rPr lang="es-ES" sz="2600" b="1" i="0" u="none" strike="noStrike" cap="none" dirty="0" smtClean="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smtClean="0">
                <a:solidFill>
                  <a:srgbClr val="00FFFF"/>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if</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a:t>
            </a:r>
            <a:r>
              <a:rPr lang="es-ES" sz="2600" b="1" i="0" u="none" strike="noStrike" cap="none" dirty="0" smtClean="0">
                <a:solidFill>
                  <a:srgbClr val="00FFFF"/>
                </a:solidFill>
                <a:latin typeface="Courier New"/>
                <a:ea typeface="Courier New"/>
                <a:cs typeface="Courier New"/>
                <a:sym typeface="Courier New"/>
              </a:rPr>
              <a:t> &gt; 20:</a:t>
            </a:r>
          </a:p>
          <a:p>
            <a:pPr lvl="0">
              <a:buClr>
                <a:srgbClr val="00FFFF"/>
              </a:buClr>
              <a:buSzPct val="25000"/>
            </a:pPr>
            <a:r>
              <a:rPr lang="es-ES" sz="2600" b="1" i="0" u="none" strike="noStrike" cap="none" dirty="0" smtClean="0">
                <a:solidFill>
                  <a:srgbClr val="00FFFF"/>
                </a:solidFill>
                <a:latin typeface="Courier New"/>
                <a:ea typeface="Courier New"/>
                <a:cs typeface="Courier New"/>
                <a:sym typeface="Courier New"/>
              </a:rPr>
              <a:t> 	    print </a:t>
            </a:r>
            <a:r>
              <a:rPr lang="es-ES" sz="2600" b="1" dirty="0">
                <a:solidFill>
                  <a:srgbClr val="00FFFF"/>
                </a:solidFill>
                <a:latin typeface="Courier New"/>
                <a:ea typeface="Courier New"/>
                <a:cs typeface="Courier New"/>
                <a:sym typeface="Courier New"/>
              </a:rPr>
              <a:t>'Mayor </a:t>
            </a:r>
            <a:r>
              <a:rPr lang="es-ES" sz="2600" b="1" i="0" u="none" strike="noStrike" cap="none" dirty="0" err="1" smtClean="0">
                <a:solidFill>
                  <a:srgbClr val="00FFFF"/>
                </a:solidFill>
                <a:latin typeface="Courier New"/>
                <a:ea typeface="Courier New"/>
                <a:cs typeface="Courier New"/>
                <a:sym typeface="Courier New"/>
              </a:rPr>
              <a:t>Número',valor</a:t>
            </a:r>
            <a:endParaRPr lang="es-ES" sz="2600" b="1" i="0" u="none" strike="noStrike" cap="none" dirty="0" smtClean="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'Después'</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706" name="Shape 706"/>
          <p:cNvSpPr txBox="1"/>
          <p:nvPr/>
        </p:nvSpPr>
        <p:spPr>
          <a:xfrm>
            <a:off x="10172416" y="2602365"/>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search1.py</a:t>
            </a:r>
            <a:r>
              <a:rPr lang="es-ES" sz="3000" u="none" strike="noStrike" cap="none" dirty="0" smtClean="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a:t>
            </a:r>
          </a:p>
          <a:p>
            <a:pPr lvl="0">
              <a:buClr>
                <a:srgbClr val="00FFFF"/>
              </a:buClr>
              <a:buSzPct val="25000"/>
            </a:pPr>
            <a:r>
              <a:rPr lang="es-ES" sz="3000" dirty="0" smtClean="0">
                <a:solidFill>
                  <a:srgbClr val="00FFFF"/>
                </a:solidFill>
                <a:latin typeface="Arial" charset="0"/>
                <a:ea typeface="Arial" charset="0"/>
                <a:cs typeface="Arial" charset="0"/>
                <a:sym typeface="Cabin"/>
              </a:rPr>
              <a:t>Mayor </a:t>
            </a:r>
            <a:r>
              <a:rPr lang="es-ES" sz="3000" dirty="0">
                <a:solidFill>
                  <a:srgbClr val="00FFFF"/>
                </a:solidFill>
                <a:latin typeface="Arial" charset="0"/>
                <a:ea typeface="Arial" charset="0"/>
                <a:cs typeface="Arial" charset="0"/>
                <a:sym typeface="Cabin"/>
              </a:rPr>
              <a:t>n</a:t>
            </a:r>
            <a:r>
              <a:rPr lang="es-ES" sz="3000" dirty="0" smtClean="0">
                <a:solidFill>
                  <a:srgbClr val="00FFFF"/>
                </a:solidFill>
                <a:latin typeface="Arial" charset="0"/>
                <a:ea typeface="Arial" charset="0"/>
                <a:cs typeface="Arial" charset="0"/>
                <a:sym typeface="Cabin"/>
              </a:rPr>
              <a:t>úmero  </a:t>
            </a:r>
            <a:r>
              <a:rPr lang="es-ES" sz="3000" u="none" strike="noStrike" cap="none" dirty="0" smtClean="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FF"/>
                </a:solidFill>
                <a:latin typeface="Arial" charset="0"/>
                <a:ea typeface="Arial" charset="0"/>
                <a:cs typeface="Arial" charset="0"/>
                <a:sym typeface="Cabin"/>
              </a:rPr>
              <a:t>Mayor número</a:t>
            </a:r>
            <a:r>
              <a:rPr lang="es-ES" sz="3000" u="none" strike="noStrike" cap="none" dirty="0" smtClean="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a:t>
            </a:r>
            <a:endParaRPr lang="es-ES" sz="3000" u="none" strike="noStrike" cap="none" dirty="0">
              <a:solidFill>
                <a:srgbClr val="FF7F00"/>
              </a:solidFill>
              <a:latin typeface="Arial" charset="0"/>
              <a:ea typeface="Arial" charset="0"/>
              <a:cs typeface="Arial" charset="0"/>
              <a:sym typeface="Cabin"/>
            </a:endParaRPr>
          </a:p>
        </p:txBody>
      </p:sp>
      <p:sp>
        <p:nvSpPr>
          <p:cNvPr id="707" name="Shape 707"/>
          <p:cNvSpPr txBox="1"/>
          <p:nvPr/>
        </p:nvSpPr>
        <p:spPr>
          <a:xfrm>
            <a:off x="1293530" y="5803035"/>
            <a:ext cx="12296346"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Utilizamos un enunciado hipotético</a:t>
            </a:r>
            <a:r>
              <a:rPr lang="es-ES" sz="3600" u="none" strike="noStrike" cap="none" dirty="0" smtClean="0">
                <a:solidFill>
                  <a:srgbClr val="FFFFFF"/>
                </a:solidFill>
                <a:latin typeface="Arial" charset="0"/>
                <a:ea typeface="Arial" charset="0"/>
                <a:cs typeface="Arial" charset="0"/>
                <a:sym typeface="Cabin"/>
              </a:rPr>
              <a:t> “</a:t>
            </a:r>
            <a:r>
              <a:rPr lang="es-ES" sz="3600" u="none" strike="noStrike" cap="none" dirty="0" smtClean="0">
                <a:solidFill>
                  <a:srgbClr val="FFFF00"/>
                </a:solidFill>
                <a:latin typeface="Arial" charset="0"/>
                <a:ea typeface="Arial" charset="0"/>
                <a:cs typeface="Arial" charset="0"/>
                <a:sym typeface="Cabin"/>
              </a:rPr>
              <a:t>if”</a:t>
            </a:r>
            <a:r>
              <a:rPr lang="es-ES" sz="3600" u="none" strike="noStrike" cap="none" dirty="0" smtClean="0">
                <a:solidFill>
                  <a:srgbClr val="FFFFFF"/>
                </a:solidFill>
                <a:latin typeface="Arial" charset="0"/>
                <a:ea typeface="Arial" charset="0"/>
                <a:cs typeface="Arial" charset="0"/>
                <a:sym typeface="Cabin"/>
              </a:rPr>
              <a:t> en el</a:t>
            </a:r>
            <a:r>
              <a:rPr lang="es-ES" sz="3600" u="none" strike="noStrike" cap="none" dirty="0" smtClean="0">
                <a:solidFill>
                  <a:schemeClr val="lt1"/>
                </a:solidFill>
                <a:latin typeface="Arial" charset="0"/>
                <a:ea typeface="Arial" charset="0"/>
                <a:cs typeface="Arial" charset="0"/>
                <a:sym typeface="Cabin"/>
              </a:rPr>
              <a:t> </a:t>
            </a:r>
            <a:r>
              <a:rPr lang="es-ES" sz="3600" u="none" strike="noStrike" cap="none" dirty="0" smtClean="0">
                <a:solidFill>
                  <a:srgbClr val="FF00FF"/>
                </a:solidFill>
                <a:latin typeface="Arial" charset="0"/>
                <a:ea typeface="Arial" charset="0"/>
                <a:cs typeface="Arial" charset="0"/>
                <a:sym typeface="Cabin"/>
              </a:rPr>
              <a:t>bucle</a:t>
            </a:r>
            <a:r>
              <a:rPr lang="es-ES" sz="3600" u="none" strike="noStrike" cap="none" dirty="0" smtClean="0">
                <a:solidFill>
                  <a:schemeClr val="lt1"/>
                </a:solidFill>
                <a:latin typeface="Arial" charset="0"/>
                <a:ea typeface="Arial" charset="0"/>
                <a:cs typeface="Arial" charset="0"/>
                <a:sym typeface="Cabin"/>
              </a:rPr>
              <a:t> para captar / filtrar los valores que estamos buscando.</a:t>
            </a:r>
            <a:endParaRPr lang="es-ES" sz="3600" u="none" strike="noStrike" cap="none" dirty="0">
              <a:solidFill>
                <a:schemeClr val="lt1"/>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6600" b="1" dirty="0" smtClean="0">
                <a:solidFill>
                  <a:srgbClr val="FFFF00"/>
                </a:solidFill>
                <a:latin typeface="Arial" charset="0"/>
                <a:ea typeface="Arial" charset="0"/>
                <a:cs typeface="Arial" charset="0"/>
                <a:sym typeface="Cabin"/>
              </a:rPr>
              <a:t>Búsqueda Utilizando </a:t>
            </a:r>
            <a:r>
              <a:rPr lang="es-ES" sz="6600" b="1" u="none" strike="noStrike" cap="none" dirty="0" smtClean="0">
                <a:solidFill>
                  <a:srgbClr val="FFFF00"/>
                </a:solidFill>
                <a:latin typeface="Arial" charset="0"/>
                <a:ea typeface="Arial" charset="0"/>
                <a:cs typeface="Arial" charset="0"/>
                <a:sym typeface="Cabin"/>
              </a:rPr>
              <a:t>una Variable Booleana</a:t>
            </a:r>
            <a:endParaRPr lang="es-ES" sz="6600" b="1" u="none" strike="noStrike" cap="none" dirty="0">
              <a:solidFill>
                <a:srgbClr val="FFFF00"/>
              </a:solidFill>
              <a:latin typeface="Arial" charset="0"/>
              <a:ea typeface="Arial" charset="0"/>
              <a:cs typeface="Arial" charset="0"/>
              <a:sym typeface="Cabin"/>
            </a:endParaRPr>
          </a:p>
        </p:txBody>
      </p:sp>
      <p:sp>
        <p:nvSpPr>
          <p:cNvPr id="713" name="Shape 713"/>
          <p:cNvSpPr txBox="1"/>
          <p:nvPr/>
        </p:nvSpPr>
        <p:spPr>
          <a:xfrm>
            <a:off x="1703375" y="2610701"/>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smtClean="0">
                <a:solidFill>
                  <a:srgbClr val="00FF00"/>
                </a:solidFill>
                <a:latin typeface="Courier New"/>
                <a:ea typeface="Courier New"/>
                <a:cs typeface="Courier New"/>
                <a:sym typeface="Courier New"/>
              </a:rPr>
              <a:t>found = </a:t>
            </a:r>
            <a:r>
              <a:rPr lang="es-ES" sz="2600" b="1" i="0" u="none" strike="noStrike" cap="none" dirty="0" smtClean="0">
                <a:solidFill>
                  <a:srgbClr val="FFFF00"/>
                </a:solidFill>
                <a:latin typeface="Courier New"/>
                <a:ea typeface="Courier New"/>
                <a:cs typeface="Courier New"/>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'Antes', </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smtClean="0">
                <a:solidFill>
                  <a:srgbClr val="FFFF00"/>
                </a:solidFill>
                <a:latin typeface="Courier New"/>
                <a:ea typeface="Courier New"/>
                <a:cs typeface="Courier New"/>
                <a:sym typeface="Courier New"/>
              </a:rPr>
              <a:t>for</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a:t>
            </a:r>
            <a:r>
              <a:rPr lang="es-ES" sz="2600" b="1" dirty="0" smtClean="0">
                <a:solidFill>
                  <a:srgbClr val="FFFF00"/>
                </a:solidFill>
                <a:latin typeface="Courier New"/>
                <a:ea typeface="Courier New"/>
                <a:cs typeface="Courier New"/>
                <a:sym typeface="Courier New"/>
              </a:rPr>
              <a:t>in </a:t>
            </a:r>
            <a:r>
              <a:rPr lang="es-ES" sz="2600" b="1" i="0" u="none" strike="noStrike" cap="none" dirty="0" smtClean="0">
                <a:solidFill>
                  <a:srgbClr val="FF00FF"/>
                </a:solidFill>
                <a:latin typeface="Courier New"/>
                <a:ea typeface="Courier New"/>
                <a:cs typeface="Courier New"/>
                <a:sym typeface="Courier New"/>
              </a:rPr>
              <a:t>[9, 41, 12, 3, 74, 15] :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err="1" smtClean="0">
                <a:solidFill>
                  <a:srgbClr val="FFFF00"/>
                </a:solidFill>
                <a:latin typeface="Courier New"/>
                <a:ea typeface="Courier New"/>
                <a:cs typeface="Courier New"/>
                <a:sym typeface="Courier New"/>
              </a:rPr>
              <a:t>if</a:t>
            </a:r>
            <a:r>
              <a:rPr lang="es-ES" sz="2600" b="1" i="0" u="none" strike="noStrike" cap="none" dirty="0" smtClean="0">
                <a:solidFill>
                  <a:srgbClr val="FFFF00"/>
                </a:solidFill>
                <a:latin typeface="Courier New"/>
                <a:ea typeface="Courier New"/>
                <a:cs typeface="Courier New"/>
                <a:sym typeface="Courier New"/>
              </a:rPr>
              <a:t> </a:t>
            </a:r>
            <a:r>
              <a:rPr lang="es-ES" sz="2600" b="1" i="0" u="none" strike="noStrike" cap="none" dirty="0" smtClean="0">
                <a:solidFill>
                  <a:srgbClr val="FF00FF"/>
                </a:solidFill>
                <a:latin typeface="Courier New"/>
                <a:ea typeface="Courier New"/>
                <a:cs typeface="Courier New"/>
                <a:sym typeface="Courier New"/>
              </a:rPr>
              <a:t>valor == 3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smtClean="0">
                <a:solidFill>
                  <a:srgbClr val="00FF00"/>
                </a:solidFill>
                <a:latin typeface="Courier New"/>
                <a:ea typeface="Courier New"/>
                <a:cs typeface="Courier New"/>
                <a:sym typeface="Courier New"/>
              </a:rPr>
              <a:t>      found = </a:t>
            </a:r>
            <a:r>
              <a:rPr lang="es-ES" sz="2600" b="1" i="0" u="none" strike="noStrike" cap="none" dirty="0" smtClean="0">
                <a:solidFill>
                  <a:srgbClr val="FFFF00"/>
                </a:solidFill>
                <a:latin typeface="Courier New"/>
                <a:ea typeface="Courier New"/>
                <a:cs typeface="Courier New"/>
                <a:sym typeface="Courier New"/>
              </a:rPr>
              <a:t>True</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smtClean="0">
                <a:solidFill>
                  <a:srgbClr val="FF00FF"/>
                </a:solidFill>
                <a:latin typeface="Courier New"/>
                <a:ea typeface="Courier New"/>
                <a:cs typeface="Courier New"/>
                <a:sym typeface="Courier New"/>
              </a:rPr>
              <a:t>   </a:t>
            </a: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rgbClr val="FF00FF"/>
                </a:solidFill>
                <a:latin typeface="Courier New"/>
                <a:ea typeface="Courier New"/>
                <a:cs typeface="Courier New"/>
                <a:sym typeface="Courier New"/>
              </a:rPr>
              <a:t>, valor</a:t>
            </a:r>
            <a:r>
              <a:rPr lang="es-ES" sz="26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smtClean="0">
                <a:solidFill>
                  <a:srgbClr val="FFFF00"/>
                </a:solidFill>
                <a:latin typeface="Courier New"/>
                <a:ea typeface="Courier New"/>
                <a:cs typeface="Courier New"/>
                <a:sym typeface="Courier New"/>
              </a:rPr>
              <a:t>print</a:t>
            </a:r>
            <a:r>
              <a:rPr lang="es-ES" sz="2600" b="1" dirty="0" smtClean="0">
                <a:solidFill>
                  <a:schemeClr val="bg1"/>
                </a:solidFill>
                <a:latin typeface="Courier New"/>
                <a:ea typeface="Courier New"/>
                <a:cs typeface="Courier New"/>
                <a:sym typeface="Courier New"/>
              </a:rPr>
              <a:t>(</a:t>
            </a:r>
            <a:r>
              <a:rPr lang="es-ES" sz="2600" b="1" i="0" u="none" strike="noStrike" cap="none" dirty="0" smtClean="0">
                <a:solidFill>
                  <a:srgbClr val="FF7F00"/>
                </a:solidFill>
                <a:latin typeface="Courier New"/>
                <a:ea typeface="Courier New"/>
                <a:cs typeface="Courier New"/>
                <a:sym typeface="Courier New"/>
              </a:rPr>
              <a:t>'Después', </a:t>
            </a:r>
            <a:r>
              <a:rPr lang="es-ES" sz="2600" b="1" i="0" u="none" strike="noStrike" cap="none" dirty="0" smtClean="0">
                <a:solidFill>
                  <a:srgbClr val="00FF00"/>
                </a:solidFill>
                <a:latin typeface="Courier New"/>
                <a:ea typeface="Courier New"/>
                <a:cs typeface="Courier New"/>
                <a:sym typeface="Courier New"/>
              </a:rPr>
              <a:t>found</a:t>
            </a:r>
            <a:r>
              <a:rPr lang="es-ES" sz="2600" b="1" i="0" u="none" strike="noStrike" cap="none" dirty="0" smtClean="0">
                <a:solidFill>
                  <a:schemeClr val="bg1"/>
                </a:solidFill>
                <a:latin typeface="Courier New"/>
                <a:ea typeface="Courier New"/>
                <a:cs typeface="Courier New"/>
                <a:sym typeface="Courier New"/>
              </a:rPr>
              <a:t>)</a:t>
            </a:r>
            <a:endParaRPr lang="es-ES" sz="2600" b="1" i="0" u="none" strike="noStrike" cap="none" dirty="0">
              <a:solidFill>
                <a:schemeClr val="bg1"/>
              </a:solidFill>
              <a:latin typeface="Courier New"/>
              <a:ea typeface="Courier New"/>
              <a:cs typeface="Courier New"/>
              <a:sym typeface="Courier New"/>
            </a:endParaRPr>
          </a:p>
        </p:txBody>
      </p:sp>
      <p:sp>
        <p:nvSpPr>
          <p:cNvPr id="714" name="Shape 714"/>
          <p:cNvSpPr txBox="1"/>
          <p:nvPr/>
        </p:nvSpPr>
        <p:spPr>
          <a:xfrm>
            <a:off x="10034586" y="2056229"/>
            <a:ext cx="5590896"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smtClean="0">
                <a:solidFill>
                  <a:srgbClr val="FFFF00"/>
                </a:solidFill>
                <a:latin typeface="Arial" charset="0"/>
                <a:ea typeface="Arial" charset="0"/>
                <a:cs typeface="Arial" charset="0"/>
                <a:sym typeface="Cabin"/>
              </a:rPr>
              <a:t>python search1.py</a:t>
            </a:r>
            <a:r>
              <a:rPr lang="es-ES" sz="3000" u="none" strike="noStrike" cap="none" dirty="0" smtClean="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u="none" strike="noStrike" cap="none" dirty="0" smtClean="0">
                <a:solidFill>
                  <a:srgbClr val="00FF00"/>
                </a:solidFill>
                <a:latin typeface="Arial" charset="0"/>
                <a:ea typeface="Arial" charset="0"/>
                <a:cs typeface="Arial" charset="0"/>
                <a:sym typeface="Cabin"/>
              </a:rPr>
              <a:t>False (Falsa)</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9</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41</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False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12</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3</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74</a:t>
            </a:r>
          </a:p>
          <a:p>
            <a:pPr lvl="0">
              <a:buClr>
                <a:srgbClr val="00FF00"/>
              </a:buClr>
              <a:buSzPct val="25000"/>
            </a:pPr>
            <a:r>
              <a:rPr lang="es-ES" sz="3000" u="none" strike="noStrike" cap="none" dirty="0" smtClean="0">
                <a:solidFill>
                  <a:srgbClr val="00FF00"/>
                </a:solidFill>
                <a:latin typeface="Arial" charset="0"/>
                <a:ea typeface="Arial" charset="0"/>
                <a:cs typeface="Arial" charset="0"/>
                <a:sym typeface="Cabin"/>
              </a:rPr>
              <a:t>True</a:t>
            </a:r>
            <a:r>
              <a:rPr lang="es-ES" sz="3000" u="none" strike="noStrike" cap="none" dirty="0" smtClean="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a:t>
            </a:r>
            <a:r>
              <a:rPr lang="es-ES" sz="3000" dirty="0" smtClean="0">
                <a:solidFill>
                  <a:srgbClr val="00FF00"/>
                </a:solidFill>
                <a:latin typeface="Arial" charset="0"/>
                <a:ea typeface="Arial" charset="0"/>
                <a:cs typeface="Arial" charset="0"/>
                <a:sym typeface="Cabin"/>
              </a:rPr>
              <a:t>Falsa) </a:t>
            </a:r>
            <a:r>
              <a:rPr lang="es-ES"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00"/>
                </a:solidFill>
                <a:latin typeface="Arial" charset="0"/>
                <a:ea typeface="Arial" charset="0"/>
                <a:cs typeface="Arial" charset="0"/>
                <a:sym typeface="Cabin"/>
              </a:rPr>
              <a:t>True (Verdadera)</a:t>
            </a:r>
            <a:endParaRPr lang="es-ES" sz="3000" u="none" strike="noStrike" cap="none" dirty="0">
              <a:solidFill>
                <a:srgbClr val="00FF00"/>
              </a:solidFill>
              <a:latin typeface="Arial" charset="0"/>
              <a:ea typeface="Arial" charset="0"/>
              <a:cs typeface="Arial" charset="0"/>
              <a:sym typeface="Cabin"/>
            </a:endParaRPr>
          </a:p>
        </p:txBody>
      </p:sp>
      <p:sp>
        <p:nvSpPr>
          <p:cNvPr id="715" name="Shape 715"/>
          <p:cNvSpPr txBox="1"/>
          <p:nvPr/>
        </p:nvSpPr>
        <p:spPr>
          <a:xfrm>
            <a:off x="567559" y="7041028"/>
            <a:ext cx="14520141" cy="169500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Si solo deseamos buscar y</a:t>
            </a:r>
            <a:r>
              <a:rPr lang="es-ES" sz="3200" u="none" strike="noStrike" cap="none" dirty="0" smtClean="0">
                <a:solidFill>
                  <a:srgbClr val="FF0000"/>
                </a:solidFill>
                <a:latin typeface="Arial" charset="0"/>
                <a:ea typeface="Arial" charset="0"/>
                <a:cs typeface="Arial" charset="0"/>
                <a:sym typeface="Cabin"/>
              </a:rPr>
              <a:t> </a:t>
            </a:r>
            <a:r>
              <a:rPr lang="es-ES" sz="3200" u="none" strike="noStrike" cap="none" dirty="0" smtClean="0">
                <a:solidFill>
                  <a:srgbClr val="00FF00"/>
                </a:solidFill>
                <a:latin typeface="Arial" charset="0"/>
                <a:ea typeface="Arial" charset="0"/>
                <a:cs typeface="Arial" charset="0"/>
                <a:sym typeface="Cabin"/>
              </a:rPr>
              <a:t>saber si un valor fue hallado (</a:t>
            </a:r>
            <a:r>
              <a:rPr lang="es-ES" sz="3200" u="none" strike="noStrike" cap="none" dirty="0" err="1" smtClean="0">
                <a:solidFill>
                  <a:srgbClr val="00FF00"/>
                </a:solidFill>
                <a:latin typeface="Arial" charset="0"/>
                <a:ea typeface="Arial" charset="0"/>
                <a:cs typeface="Arial" charset="0"/>
                <a:sym typeface="Cabin"/>
              </a:rPr>
              <a:t>found</a:t>
            </a:r>
            <a:r>
              <a:rPr lang="es-ES" sz="3200" u="none" strike="noStrike" cap="none" dirty="0" smtClean="0">
                <a:solidFill>
                  <a:srgbClr val="00FF00"/>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 utilizamos una </a:t>
            </a:r>
            <a:r>
              <a:rPr lang="es-ES" sz="3200" u="none" strike="noStrike" cap="none" dirty="0" smtClean="0">
                <a:solidFill>
                  <a:srgbClr val="00FF00"/>
                </a:solidFill>
                <a:latin typeface="Arial" charset="0"/>
                <a:ea typeface="Arial" charset="0"/>
                <a:cs typeface="Arial" charset="0"/>
                <a:sym typeface="Cabin"/>
              </a:rPr>
              <a:t>variable</a:t>
            </a:r>
            <a:r>
              <a:rPr lang="es-ES" sz="3200" u="none" strike="noStrike" cap="none" dirty="0" smtClean="0">
                <a:solidFill>
                  <a:schemeClr val="lt1"/>
                </a:solidFill>
                <a:latin typeface="Arial" charset="0"/>
                <a:ea typeface="Arial" charset="0"/>
                <a:cs typeface="Arial" charset="0"/>
                <a:sym typeface="Cabin"/>
              </a:rPr>
              <a:t> que comience como </a:t>
            </a:r>
            <a:r>
              <a:rPr lang="es-ES" sz="3200" u="none" strike="noStrike" cap="none" dirty="0" smtClean="0">
                <a:solidFill>
                  <a:srgbClr val="FFFF00"/>
                </a:solidFill>
                <a:latin typeface="Arial" charset="0"/>
                <a:ea typeface="Arial" charset="0"/>
                <a:cs typeface="Arial" charset="0"/>
                <a:sym typeface="Cabin"/>
              </a:rPr>
              <a:t>False</a:t>
            </a:r>
            <a:r>
              <a:rPr lang="es-ES" sz="3200" u="none" strike="noStrike" cap="none" dirty="0" smtClean="0">
                <a:solidFill>
                  <a:schemeClr val="lt1"/>
                </a:solidFill>
                <a:latin typeface="Arial" charset="0"/>
                <a:ea typeface="Arial" charset="0"/>
                <a:cs typeface="Arial" charset="0"/>
                <a:sym typeface="Cabin"/>
              </a:rPr>
              <a:t> (Falsa) y se vuelva </a:t>
            </a:r>
            <a:r>
              <a:rPr lang="es-ES" sz="3200" u="none" strike="noStrike" cap="none" dirty="0" smtClean="0">
                <a:solidFill>
                  <a:srgbClr val="FFFF00"/>
                </a:solidFill>
                <a:latin typeface="Arial" charset="0"/>
                <a:ea typeface="Arial" charset="0"/>
                <a:cs typeface="Arial" charset="0"/>
                <a:sym typeface="Cabin"/>
              </a:rPr>
              <a:t>True</a:t>
            </a:r>
            <a:r>
              <a:rPr lang="es-ES" sz="3200" u="none" strike="noStrike" cap="none" dirty="0" smtClean="0">
                <a:solidFill>
                  <a:schemeClr val="lt1"/>
                </a:solidFill>
                <a:latin typeface="Arial" charset="0"/>
                <a:ea typeface="Arial" charset="0"/>
                <a:cs typeface="Arial" charset="0"/>
                <a:sym typeface="Cabin"/>
              </a:rPr>
              <a:t> (Verdadera) tan pronto como </a:t>
            </a:r>
            <a:r>
              <a:rPr lang="es-ES" sz="3200" u="none" strike="noStrike" cap="none" dirty="0" smtClean="0">
                <a:solidFill>
                  <a:srgbClr val="00FF00"/>
                </a:solidFill>
                <a:latin typeface="Arial" charset="0"/>
                <a:ea typeface="Arial" charset="0"/>
                <a:cs typeface="Arial" charset="0"/>
                <a:sym typeface="Cabin"/>
              </a:rPr>
              <a:t>encontramos (</a:t>
            </a:r>
            <a:r>
              <a:rPr lang="es-ES" sz="3200" u="none" strike="noStrike" cap="none" dirty="0" err="1" smtClean="0">
                <a:solidFill>
                  <a:srgbClr val="00FF00"/>
                </a:solidFill>
                <a:latin typeface="Arial" charset="0"/>
                <a:ea typeface="Arial" charset="0"/>
                <a:cs typeface="Arial" charset="0"/>
                <a:sym typeface="Cabin"/>
              </a:rPr>
              <a:t>find</a:t>
            </a:r>
            <a:r>
              <a:rPr lang="es-ES" sz="3200" u="none" strike="noStrike" cap="none" dirty="0" smtClean="0">
                <a:solidFill>
                  <a:srgbClr val="00FF00"/>
                </a:solidFill>
                <a:latin typeface="Arial" charset="0"/>
                <a:ea typeface="Arial" charset="0"/>
                <a:cs typeface="Arial" charset="0"/>
                <a:sym typeface="Cabin"/>
              </a:rPr>
              <a:t>) </a:t>
            </a:r>
            <a:r>
              <a:rPr lang="es-ES" sz="3200" u="none" strike="noStrike" cap="none" dirty="0" smtClean="0">
                <a:solidFill>
                  <a:schemeClr val="lt1"/>
                </a:solidFill>
                <a:latin typeface="Arial" charset="0"/>
                <a:ea typeface="Arial" charset="0"/>
                <a:cs typeface="Arial" charset="0"/>
                <a:sym typeface="Cabin"/>
              </a:rPr>
              <a:t>lo que estamos buscando.</a:t>
            </a:r>
            <a:endParaRPr lang="es-ES" sz="3200" u="none" strike="noStrike" cap="none" dirty="0">
              <a:solidFill>
                <a:schemeClr val="lt1"/>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200" b="1" dirty="0" smtClean="0">
                <a:solidFill>
                  <a:srgbClr val="FFFF00"/>
                </a:solidFill>
                <a:latin typeface="Arial" charset="0"/>
                <a:ea typeface="Arial" charset="0"/>
                <a:cs typeface="Arial" charset="0"/>
                <a:sym typeface="Cabin"/>
              </a:rPr>
              <a:t>Cómo Encontrar el Menor Valor</a:t>
            </a:r>
            <a:endParaRPr lang="es-ES" sz="7200" b="1" dirty="0">
              <a:solidFill>
                <a:srgbClr val="FFFF00"/>
              </a:solidFill>
              <a:latin typeface="Arial" charset="0"/>
              <a:ea typeface="Arial" charset="0"/>
              <a:cs typeface="Arial" charset="0"/>
              <a:sym typeface="Cabin"/>
            </a:endParaRP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smtClean="0">
                <a:solidFill>
                  <a:srgbClr val="00FF00"/>
                </a:solidFill>
                <a:latin typeface="Courier New"/>
                <a:ea typeface="Courier New"/>
                <a:cs typeface="Courier New"/>
                <a:sym typeface="Courier New"/>
              </a:rPr>
              <a:t>mayor_hasta_ahora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FF00"/>
                </a:solidFill>
                <a:latin typeface="Courier New"/>
                <a:ea typeface="Courier New"/>
                <a:cs typeface="Courier New"/>
                <a:sym typeface="Courier New"/>
              </a:rPr>
              <a:t>in </a:t>
            </a:r>
            <a:r>
              <a:rPr lang="es-ES" sz="2600" b="1" i="0" u="none" strike="noStrike" cap="none" noProof="1" smtClean="0">
                <a:solidFill>
                  <a:srgbClr val="FF00FF"/>
                </a:solidFill>
                <a:latin typeface="Courier New"/>
                <a:ea typeface="Courier New"/>
                <a:cs typeface="Courier New"/>
                <a:sym typeface="Courier New"/>
              </a:rPr>
              <a:t>[9,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&gt;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00FF00"/>
                </a:solidFill>
                <a:latin typeface="Courier New"/>
                <a:ea typeface="Courier New"/>
                <a:cs typeface="Courier New"/>
                <a:sym typeface="Courier New"/>
              </a:rPr>
              <a:t>mayor_hasta_ahora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noProof="1" smtClean="0">
                <a:solidFill>
                  <a:srgbClr val="00FF00"/>
                </a:solidFill>
                <a:latin typeface="Courier New"/>
                <a:ea typeface="Courier New"/>
                <a:cs typeface="Courier New"/>
                <a:sym typeface="Courier New"/>
              </a:rPr>
              <a:t>mayor_hasta_ahora,</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s-ES" sz="2600" b="1" noProof="1" smtClean="0">
                <a:solidFill>
                  <a:srgbClr val="00FF00"/>
                </a:solidFill>
                <a:latin typeface="Courier New"/>
                <a:ea typeface="Courier New"/>
                <a:cs typeface="Courier New"/>
                <a:sym typeface="Courier New"/>
              </a:rPr>
              <a:t>mayor_hasta_ahora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smtClean="0">
                <a:solidFill>
                  <a:srgbClr val="FF7F00"/>
                </a:solidFill>
                <a:latin typeface="Arial" charset="0"/>
                <a:ea typeface="Arial" charset="0"/>
                <a:cs typeface="Arial" charset="0"/>
                <a:sym typeface="Cabin"/>
              </a:rPr>
              <a:t>Después </a:t>
            </a:r>
            <a:r>
              <a:rPr lang="en-US" sz="3000" dirty="0">
                <a:solidFill>
                  <a:srgbClr val="00FFFF"/>
                </a:solidFill>
                <a:latin typeface="Arial" charset="0"/>
                <a:ea typeface="Arial" charset="0"/>
                <a:cs typeface="Arial" charset="0"/>
                <a:sym typeface="Cabin"/>
              </a:rPr>
              <a:t>74</a:t>
            </a:r>
          </a:p>
        </p:txBody>
      </p:sp>
      <p:sp>
        <p:nvSpPr>
          <p:cNvPr id="723" name="Shape 723"/>
          <p:cNvSpPr txBox="1"/>
          <p:nvPr/>
        </p:nvSpPr>
        <p:spPr>
          <a:xfrm>
            <a:off x="906525" y="6928721"/>
            <a:ext cx="14757599" cy="1111349"/>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dirty="0" smtClean="0">
                <a:solidFill>
                  <a:schemeClr val="lt1"/>
                </a:solidFill>
                <a:latin typeface="Arial" charset="0"/>
                <a:ea typeface="Arial" charset="0"/>
                <a:cs typeface="Arial" charset="0"/>
                <a:sym typeface="Cabin"/>
              </a:rPr>
              <a:t>¿Cómo cambiaríamos esto para hacer que encuentre el menor valor de la lista?</a:t>
            </a:r>
            <a:endParaRPr lang="es-ES" sz="3200" dirty="0">
              <a:solidFill>
                <a:schemeClr val="lt1"/>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186441" y="817417"/>
            <a:ext cx="15477684" cy="2191807"/>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smtClean="0">
                <a:solidFill>
                  <a:srgbClr val="00FF00"/>
                </a:solidFill>
                <a:latin typeface="Courier New"/>
                <a:ea typeface="Courier New"/>
                <a:cs typeface="Courier New"/>
                <a:sym typeface="Courier New"/>
              </a:rPr>
              <a:t>menor_hasta_ahora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in</a:t>
            </a:r>
            <a:r>
              <a:rPr lang="es-ES" sz="2600" b="1" i="0" u="none" strike="noStrike" cap="none" noProof="1" smtClean="0">
                <a:solidFill>
                  <a:srgbClr val="FF00FF"/>
                </a:solidFill>
                <a:latin typeface="Courier New"/>
                <a:ea typeface="Courier New"/>
                <a:cs typeface="Courier New"/>
                <a:sym typeface="Courier New"/>
              </a:rPr>
              <a:t> [9,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&lt;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00FF00"/>
                </a:solidFill>
                <a:latin typeface="Courier New"/>
                <a:ea typeface="Courier New"/>
                <a:cs typeface="Courier New"/>
                <a:sym typeface="Courier New"/>
              </a:rPr>
              <a:t>menor_hasta_ahora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noProof="1" smtClean="0">
                <a:solidFill>
                  <a:srgbClr val="00FF00"/>
                </a:solidFill>
                <a:latin typeface="Courier New"/>
                <a:ea typeface="Courier New"/>
                <a:cs typeface="Courier New"/>
                <a:sym typeface="Courier New"/>
              </a:rPr>
              <a:t>menor_hasta_ahora,</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i="0" u="none" strike="noStrike" cap="none"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s-E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30" name="Shape 730"/>
          <p:cNvSpPr txBox="1"/>
          <p:nvPr/>
        </p:nvSpPr>
        <p:spPr>
          <a:xfrm>
            <a:off x="906525" y="6603821"/>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smtClean="0">
                <a:solidFill>
                  <a:schemeClr val="lt1"/>
                </a:solidFill>
                <a:latin typeface="Arial" charset="0"/>
                <a:ea typeface="Arial" charset="0"/>
                <a:cs typeface="Arial" charset="0"/>
                <a:sym typeface="Cabin"/>
              </a:rPr>
              <a:t>Cambiamos el nombre de la variable por </a:t>
            </a:r>
            <a:r>
              <a:rPr lang="es-ES" sz="3200" dirty="0" smtClean="0">
                <a:solidFill>
                  <a:srgbClr val="00FF00"/>
                </a:solidFill>
                <a:latin typeface="Arial" charset="0"/>
                <a:ea typeface="Arial" charset="0"/>
                <a:cs typeface="Arial" charset="0"/>
                <a:sym typeface="Cabin"/>
              </a:rPr>
              <a:t>menor </a:t>
            </a:r>
            <a:r>
              <a:rPr lang="es-ES" sz="3200" dirty="0">
                <a:solidFill>
                  <a:srgbClr val="00FF00"/>
                </a:solidFill>
                <a:latin typeface="Arial" charset="0"/>
                <a:ea typeface="Arial" charset="0"/>
                <a:cs typeface="Arial" charset="0"/>
                <a:sym typeface="Cabin"/>
              </a:rPr>
              <a:t>valor hasta </a:t>
            </a:r>
            <a:r>
              <a:rPr lang="es-ES" sz="3200" dirty="0" smtClean="0">
                <a:solidFill>
                  <a:srgbClr val="00FF00"/>
                </a:solidFill>
                <a:latin typeface="Arial" charset="0"/>
                <a:ea typeface="Arial" charset="0"/>
                <a:cs typeface="Arial" charset="0"/>
                <a:sym typeface="Cabin"/>
              </a:rPr>
              <a:t>ahora (</a:t>
            </a:r>
            <a:r>
              <a:rPr lang="es-ES" sz="3200" dirty="0" err="1" smtClean="0">
                <a:solidFill>
                  <a:srgbClr val="00FF00"/>
                </a:solidFill>
                <a:latin typeface="Arial" charset="0"/>
                <a:ea typeface="Arial" charset="0"/>
                <a:cs typeface="Arial" charset="0"/>
                <a:sym typeface="Cabin"/>
              </a:rPr>
              <a:t>smallest_so_far</a:t>
            </a:r>
            <a:r>
              <a:rPr lang="es-ES" sz="3200" dirty="0" smtClean="0">
                <a:solidFill>
                  <a:srgbClr val="00FF00"/>
                </a:solidFill>
                <a:latin typeface="Arial" charset="0"/>
                <a:ea typeface="Arial" charset="0"/>
                <a:cs typeface="Arial" charset="0"/>
                <a:sym typeface="Cabin"/>
              </a:rPr>
              <a:t>) </a:t>
            </a:r>
            <a:r>
              <a:rPr lang="es-ES" sz="3200" dirty="0" smtClean="0">
                <a:solidFill>
                  <a:schemeClr val="lt1"/>
                </a:solidFill>
                <a:latin typeface="Arial" charset="0"/>
                <a:ea typeface="Arial" charset="0"/>
                <a:cs typeface="Arial" charset="0"/>
                <a:sym typeface="Cabin"/>
              </a:rPr>
              <a:t>y cambiamos </a:t>
            </a:r>
            <a:r>
              <a:rPr lang="es-ES" sz="3200" dirty="0" smtClean="0">
                <a:solidFill>
                  <a:srgbClr val="00FFFF"/>
                </a:solidFill>
                <a:latin typeface="Arial" charset="0"/>
                <a:ea typeface="Arial" charset="0"/>
                <a:cs typeface="Arial" charset="0"/>
                <a:sym typeface="Cabin"/>
              </a:rPr>
              <a:t>&gt;</a:t>
            </a:r>
            <a:r>
              <a:rPr lang="es-ES" sz="3200" dirty="0" smtClean="0">
                <a:solidFill>
                  <a:schemeClr val="lt1"/>
                </a:solidFill>
                <a:latin typeface="Arial" charset="0"/>
                <a:ea typeface="Arial" charset="0"/>
                <a:cs typeface="Arial" charset="0"/>
                <a:sym typeface="Cabin"/>
              </a:rPr>
              <a:t> por </a:t>
            </a:r>
            <a:r>
              <a:rPr lang="es-ES" sz="3200" dirty="0" smtClean="0">
                <a:solidFill>
                  <a:srgbClr val="00FFFF"/>
                </a:solidFill>
                <a:latin typeface="Arial" charset="0"/>
                <a:ea typeface="Arial" charset="0"/>
                <a:cs typeface="Arial" charset="0"/>
                <a:sym typeface="Cabin"/>
              </a:rPr>
              <a:t>&lt;</a:t>
            </a:r>
            <a:endParaRPr lang="es-ES" sz="3200" dirty="0">
              <a:solidFill>
                <a:srgbClr val="00FFFF"/>
              </a:solidFill>
              <a:latin typeface="Arial" charset="0"/>
              <a:ea typeface="Arial" charset="0"/>
              <a:cs typeface="Arial" charset="0"/>
              <a:sym typeface="Cabin"/>
            </a:endParaRPr>
          </a:p>
        </p:txBody>
      </p:sp>
      <p:sp>
        <p:nvSpPr>
          <p:cNvPr id="6" name="5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2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lvl="0">
              <a:buClr>
                <a:srgbClr val="00FFFF"/>
              </a:buClr>
              <a:buSzPct val="25000"/>
            </a:pP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 = -1</a:t>
            </a: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'Antes',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smtClean="0">
                <a:solidFill>
                  <a:srgbClr val="FFFF00"/>
                </a:solidFill>
                <a:latin typeface="Courier New"/>
                <a:ea typeface="Courier New"/>
                <a:cs typeface="Courier New"/>
                <a:sym typeface="Courier New"/>
              </a:rPr>
              <a:t>for </a:t>
            </a:r>
            <a:r>
              <a:rPr lang="es-ES" sz="2600" b="1" i="0" u="none" strike="noStrike" cap="none" noProof="1" smtClean="0">
                <a:solidFill>
                  <a:srgbClr val="FF00FF"/>
                </a:solidFill>
                <a:latin typeface="Courier New"/>
                <a:ea typeface="Courier New"/>
                <a:cs typeface="Courier New"/>
                <a:sym typeface="Courier New"/>
              </a:rPr>
              <a:t>th</a:t>
            </a:r>
            <a:r>
              <a:rPr lang="es-ES" sz="2600" b="1" noProof="1" smtClean="0">
                <a:solidFill>
                  <a:srgbClr val="FF00FF"/>
                </a:solidFill>
                <a:latin typeface="Courier New"/>
                <a:ea typeface="Courier New"/>
                <a:cs typeface="Courier New"/>
                <a:sym typeface="Courier New"/>
              </a:rPr>
              <a:t>e_num</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FF00"/>
                </a:solidFill>
                <a:latin typeface="Courier New"/>
                <a:ea typeface="Courier New"/>
                <a:cs typeface="Courier New"/>
                <a:sym typeface="Courier New"/>
              </a:rPr>
              <a:t>i</a:t>
            </a:r>
            <a:r>
              <a:rPr lang="es-ES" sz="2600" b="1" i="0" u="none" strike="noStrike" cap="none" noProof="1" smtClean="0">
                <a:solidFill>
                  <a:srgbClr val="FFFF00"/>
                </a:solidFill>
                <a:latin typeface="Courier New"/>
                <a:ea typeface="Courier New"/>
                <a:cs typeface="Courier New"/>
                <a:sym typeface="Courier New"/>
              </a:rPr>
              <a:t>n </a:t>
            </a:r>
            <a:r>
              <a:rPr lang="es-ES" sz="2600" b="1" i="0" u="none" strike="noStrike" cap="none" noProof="1" smtClean="0">
                <a:solidFill>
                  <a:srgbClr val="FF00FF"/>
                </a:solidFill>
                <a:latin typeface="Courier New"/>
                <a:ea typeface="Courier New"/>
                <a:cs typeface="Courier New"/>
                <a:sym typeface="Courier New"/>
              </a:rPr>
              <a:t>[9, 41, 12, 3, 74, 15] :</a:t>
            </a:r>
          </a:p>
          <a:p>
            <a:pPr lvl="0">
              <a:buClr>
                <a:srgbClr val="FFFF00"/>
              </a:buClr>
              <a:buSzPct val="25000"/>
            </a:pPr>
            <a:r>
              <a:rPr lang="es-ES" sz="2600" b="1" noProof="1" smtClean="0">
                <a:solidFill>
                  <a:srgbClr val="FF00FF"/>
                </a:solidFill>
                <a:latin typeface="Courier New"/>
                <a:ea typeface="Courier New"/>
                <a:cs typeface="Courier New"/>
                <a:sym typeface="Courier New"/>
              </a:rPr>
              <a:t>   if the_num &lt;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 = </a:t>
            </a:r>
            <a:r>
              <a:rPr lang="es-ES" sz="2600" b="1" noProof="1" smtClean="0">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smtClean="0">
                <a:solidFill>
                  <a:srgbClr val="FF00FF"/>
                </a:solidFill>
                <a:latin typeface="Courier New"/>
                <a:ea typeface="Courier New"/>
                <a:cs typeface="Courier New"/>
                <a:sym typeface="Courier New"/>
              </a:rPr>
              <a:t>   </a:t>
            </a:r>
            <a:r>
              <a:rPr lang="es-ES" sz="2600" b="1" i="0" u="none" strike="noStrike" cap="none" noProof="1" smtClean="0">
                <a:solidFill>
                  <a:srgbClr val="FFFF00"/>
                </a:solidFill>
                <a:latin typeface="Courier New"/>
                <a:ea typeface="Courier New"/>
                <a:cs typeface="Courier New"/>
                <a:sym typeface="Courier New"/>
              </a:rPr>
              <a:t>print</a:t>
            </a:r>
            <a:r>
              <a:rPr lang="es-ES" sz="2600" b="1" noProof="1" smtClean="0">
                <a:solidFill>
                  <a:schemeClr val="bg1"/>
                </a:solidFill>
                <a:latin typeface="Courier New"/>
                <a:ea typeface="Courier New"/>
                <a:cs typeface="Courier New"/>
                <a:sym typeface="Courier New"/>
              </a:rPr>
              <a:t>(</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rgbClr val="00FF00"/>
                </a:solidFill>
                <a:latin typeface="Courier New"/>
                <a:ea typeface="Courier New"/>
                <a:cs typeface="Courier New"/>
                <a:sym typeface="Courier New"/>
              </a:rPr>
              <a:t>,</a:t>
            </a:r>
            <a:r>
              <a:rPr lang="es-ES" sz="2600" b="1" i="0" u="none" strike="noStrike" cap="none" noProof="1" smtClean="0">
                <a:solidFill>
                  <a:srgbClr val="FF00FF"/>
                </a:solidFill>
                <a:latin typeface="Courier New"/>
                <a:ea typeface="Courier New"/>
                <a:cs typeface="Courier New"/>
                <a:sym typeface="Courier New"/>
              </a:rPr>
              <a:t> </a:t>
            </a:r>
            <a:r>
              <a:rPr lang="es-ES" sz="2600" b="1" noProof="1" smtClean="0">
                <a:solidFill>
                  <a:srgbClr val="FF00FF"/>
                </a:solidFill>
                <a:latin typeface="Courier New"/>
                <a:ea typeface="Courier New"/>
                <a:cs typeface="Courier New"/>
                <a:sym typeface="Courier New"/>
              </a:rPr>
              <a:t>the_num</a:t>
            </a:r>
            <a:r>
              <a:rPr lang="es-E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smtClean="0">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smtClean="0">
                <a:solidFill>
                  <a:srgbClr val="FFFF00"/>
                </a:solidFill>
                <a:latin typeface="Courier New"/>
                <a:ea typeface="Courier New"/>
                <a:cs typeface="Courier New"/>
                <a:sym typeface="Courier New"/>
              </a:rPr>
              <a:t>print</a:t>
            </a:r>
            <a:r>
              <a:rPr lang="es-ES" sz="2600" b="1" i="0" u="none" strike="noStrike" cap="none" noProof="1" smtClean="0">
                <a:solidFill>
                  <a:schemeClr val="bg1"/>
                </a:solidFill>
                <a:latin typeface="Courier New"/>
                <a:ea typeface="Courier New"/>
                <a:cs typeface="Courier New"/>
                <a:sym typeface="Courier New"/>
              </a:rPr>
              <a:t>(</a:t>
            </a:r>
            <a:r>
              <a:rPr lang="es-ES" sz="2600" b="1" i="0" u="none" strike="noStrike" cap="none" noProof="1" smtClean="0">
                <a:solidFill>
                  <a:srgbClr val="FF7F00"/>
                </a:solidFill>
                <a:latin typeface="Courier New"/>
                <a:ea typeface="Courier New"/>
                <a:cs typeface="Courier New"/>
                <a:sym typeface="Courier New"/>
              </a:rPr>
              <a:t>'Después', </a:t>
            </a:r>
            <a:r>
              <a:rPr lang="en-US" sz="2600" b="1" noProof="1" smtClean="0">
                <a:solidFill>
                  <a:srgbClr val="00FF00"/>
                </a:solidFill>
                <a:latin typeface="Courier New"/>
                <a:ea typeface="Courier New"/>
                <a:cs typeface="Courier New"/>
                <a:sym typeface="Courier New"/>
              </a:rPr>
              <a:t>menor_hasta_ahora</a:t>
            </a:r>
            <a:r>
              <a:rPr lang="es-ES" sz="2600" b="1" noProof="1" smtClean="0">
                <a:solidFill>
                  <a:schemeClr val="bg1"/>
                </a:solidFill>
                <a:latin typeface="Courier New"/>
                <a:ea typeface="Courier New"/>
                <a:cs typeface="Courier New"/>
                <a:sym typeface="Courier New"/>
              </a:rPr>
              <a:t>)</a:t>
            </a:r>
            <a:endParaRPr lang="es-ES" sz="2600" b="1" noProof="1">
              <a:solidFill>
                <a:schemeClr val="bg1"/>
              </a:solidFill>
              <a:latin typeface="Courier New"/>
              <a:ea typeface="Courier New"/>
              <a:cs typeface="Courier New"/>
              <a:sym typeface="Courier New"/>
            </a:endParaRPr>
          </a:p>
        </p:txBody>
      </p:sp>
      <p:sp>
        <p:nvSpPr>
          <p:cNvPr id="730" name="Shape 730"/>
          <p:cNvSpPr txBox="1"/>
          <p:nvPr/>
        </p:nvSpPr>
        <p:spPr>
          <a:xfrm>
            <a:off x="906525" y="6776205"/>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smtClean="0">
                <a:solidFill>
                  <a:schemeClr val="lt1"/>
                </a:solidFill>
                <a:latin typeface="Arial" charset="0"/>
                <a:ea typeface="Arial" charset="0"/>
                <a:cs typeface="Arial" charset="0"/>
                <a:sym typeface="Cabin"/>
              </a:rPr>
              <a:t>Cambiamos el nombre de la variable por </a:t>
            </a:r>
            <a:r>
              <a:rPr lang="es-ES" sz="3200" dirty="0" smtClean="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 y cambiamos </a:t>
            </a:r>
            <a:r>
              <a:rPr lang="es-ES" sz="3200" dirty="0" smtClean="0">
                <a:solidFill>
                  <a:srgbClr val="00FFFF"/>
                </a:solidFill>
                <a:latin typeface="Arial" charset="0"/>
                <a:ea typeface="Arial" charset="0"/>
                <a:cs typeface="Arial" charset="0"/>
                <a:sym typeface="Cabin"/>
              </a:rPr>
              <a:t>&gt;</a:t>
            </a:r>
            <a:r>
              <a:rPr lang="es-ES" sz="3200" dirty="0" smtClean="0">
                <a:solidFill>
                  <a:schemeClr val="lt1"/>
                </a:solidFill>
                <a:latin typeface="Arial" charset="0"/>
                <a:ea typeface="Arial" charset="0"/>
                <a:cs typeface="Arial" charset="0"/>
                <a:sym typeface="Cabin"/>
              </a:rPr>
              <a:t> por </a:t>
            </a:r>
            <a:r>
              <a:rPr lang="es-ES" sz="3200" dirty="0" smtClean="0">
                <a:solidFill>
                  <a:srgbClr val="00FFFF"/>
                </a:solidFill>
                <a:latin typeface="Arial" charset="0"/>
                <a:ea typeface="Arial" charset="0"/>
                <a:cs typeface="Arial" charset="0"/>
                <a:sym typeface="Cabin"/>
              </a:rPr>
              <a:t>&lt;</a:t>
            </a:r>
            <a:endParaRPr lang="es-ES" sz="3200" dirty="0">
              <a:solidFill>
                <a:srgbClr val="00FFFF"/>
              </a:solidFill>
              <a:latin typeface="Arial" charset="0"/>
              <a:ea typeface="Arial" charset="0"/>
              <a:cs typeface="Arial" charset="0"/>
              <a:sym typeface="Cabin"/>
            </a:endParaRPr>
          </a:p>
        </p:txBody>
      </p:sp>
      <p:sp>
        <p:nvSpPr>
          <p:cNvPr id="5" name="Shape 737"/>
          <p:cNvSpPr txBox="1"/>
          <p:nvPr/>
        </p:nvSpPr>
        <p:spPr>
          <a:xfrm>
            <a:off x="10143852" y="232378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a:t>
            </a:r>
            <a:r>
              <a:rPr lang="es-ES" sz="3000" u="none" strike="noStrike" cap="none" dirty="0" smtClean="0">
                <a:solidFill>
                  <a:srgbClr val="FFFF00"/>
                </a:solidFill>
                <a:latin typeface="Arial" charset="0"/>
                <a:ea typeface="Arial" charset="0"/>
                <a:cs typeface="Arial" charset="0"/>
                <a:sym typeface="Cabin"/>
              </a:rPr>
              <a:t> python </a:t>
            </a:r>
            <a:r>
              <a:rPr lang="es-ES" sz="3000" dirty="0" smtClean="0">
                <a:solidFill>
                  <a:srgbClr val="FFFF00"/>
                </a:solidFill>
                <a:latin typeface="Arial" charset="0"/>
                <a:ea typeface="Arial" charset="0"/>
                <a:cs typeface="Arial" charset="0"/>
                <a:sym typeface="Cabin"/>
              </a:rPr>
              <a:t>smallbad</a:t>
            </a:r>
            <a:r>
              <a:rPr lang="es-ES" sz="3000" u="none" strike="noStrike" cap="none" dirty="0" smtClean="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 </a:t>
            </a:r>
            <a:r>
              <a:rPr lang="es-ES" sz="3000" dirty="0" smtClean="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ES" sz="3000" dirty="0" smtClean="0">
                <a:solidFill>
                  <a:srgbClr val="00FF00"/>
                </a:solidFill>
                <a:latin typeface="Arial" charset="0"/>
                <a:ea typeface="Arial" charset="0"/>
                <a:cs typeface="Arial" charset="0"/>
                <a:sym typeface="Cabin"/>
              </a:rPr>
              <a:t>-1</a:t>
            </a:r>
            <a:r>
              <a:rPr lang="es-ES" sz="3000" u="none" strike="noStrike" cap="none" dirty="0" smtClean="0">
                <a:solidFill>
                  <a:srgbClr val="00FFFF"/>
                </a:solidFill>
                <a:latin typeface="Arial" charset="0"/>
                <a:ea typeface="Arial" charset="0"/>
                <a:cs typeface="Arial" charset="0"/>
                <a:sym typeface="Cabin"/>
              </a:rPr>
              <a:t>  </a:t>
            </a:r>
            <a:r>
              <a:rPr lang="es-ES" sz="3000" u="none" strike="noStrike" cap="none" dirty="0" smtClean="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dirty="0" smtClean="0">
                <a:solidFill>
                  <a:srgbClr val="00FFFF"/>
                </a:solidFill>
                <a:latin typeface="Arial" charset="0"/>
                <a:ea typeface="Arial" charset="0"/>
                <a:cs typeface="Arial" charset="0"/>
                <a:sym typeface="Cabin"/>
              </a:rPr>
              <a:t>-1</a:t>
            </a:r>
            <a:endParaRPr lang="es-ES" sz="3000" dirty="0">
              <a:solidFill>
                <a:srgbClr val="00FFFF"/>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extLst>
      <p:ext uri="{BB962C8B-B14F-4D97-AF65-F5344CB8AC3E}">
        <p14:creationId xmlns:p14="http://schemas.microsoft.com/office/powerpoint/2010/main" val="165775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537935" y="2023359"/>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00FF00"/>
                </a:solidFill>
                <a:latin typeface="Courier New"/>
                <a:ea typeface="Courier New"/>
                <a:cs typeface="Courier New"/>
                <a:sym typeface="Courier New"/>
              </a:rPr>
              <a:t>=</a:t>
            </a:r>
            <a:r>
              <a:rPr lang="en-US" sz="2600" b="1" i="0" u="none" strike="noStrike" cap="none" noProof="1" smtClean="0">
                <a:solidFill>
                  <a:srgbClr val="FF7F00"/>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print</a:t>
            </a:r>
            <a:r>
              <a:rPr lang="en-US" sz="2600" b="1" i="0" u="none" strike="noStrike" cap="none" noProof="1" smtClean="0">
                <a:solidFill>
                  <a:schemeClr val="bg1"/>
                </a:solidFill>
                <a:latin typeface="Courier New"/>
                <a:ea typeface="Courier New"/>
                <a:cs typeface="Courier New"/>
                <a:sym typeface="Courier New"/>
              </a:rPr>
              <a:t>(</a:t>
            </a:r>
            <a:r>
              <a:rPr lang="en-US" sz="2600" b="1" i="0" u="none" strike="noStrike" cap="none" noProof="1" smtClean="0">
                <a:solidFill>
                  <a:srgbClr val="FF7F00"/>
                </a:solidFill>
                <a:latin typeface="Courier New"/>
                <a:ea typeface="Courier New"/>
                <a:cs typeface="Courier New"/>
                <a:sym typeface="Courier New"/>
              </a:rPr>
              <a:t>'Antes</a:t>
            </a:r>
            <a:r>
              <a:rPr lang="en-US" sz="2600" b="1" noProof="1" smtClean="0">
                <a:solidFill>
                  <a:srgbClr val="FF7F00"/>
                </a:solidFill>
                <a:latin typeface="Courier New"/>
                <a:ea typeface="Courier New"/>
                <a:cs typeface="Courier New"/>
                <a:sym typeface="Courier New"/>
              </a:rPr>
              <a:t>'</a:t>
            </a:r>
            <a:r>
              <a:rPr lang="en-US" sz="2600" b="1" noProof="1"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smtClean="0">
                <a:solidFill>
                  <a:srgbClr val="FFFF00"/>
                </a:solidFill>
                <a:latin typeface="Courier New"/>
                <a:ea typeface="Courier New"/>
                <a:cs typeface="Courier New"/>
                <a:sym typeface="Courier New"/>
              </a:rPr>
              <a:t>for </a:t>
            </a:r>
            <a:r>
              <a:rPr lang="en-US" sz="2600" b="1" i="0" u="none" strike="noStrike" cap="none" noProof="1" smtClean="0">
                <a:solidFill>
                  <a:srgbClr val="FF00FF"/>
                </a:solidFill>
                <a:latin typeface="Courier New"/>
                <a:ea typeface="Courier New"/>
                <a:cs typeface="Courier New"/>
                <a:sym typeface="Courier New"/>
              </a:rPr>
              <a:t>valor </a:t>
            </a:r>
            <a:r>
              <a:rPr lang="en-US" sz="2600" b="1" i="0" u="none" strike="noStrike" cap="none" noProof="1" smtClean="0">
                <a:solidFill>
                  <a:schemeClr val="lt1"/>
                </a:solidFill>
                <a:latin typeface="Courier New"/>
                <a:ea typeface="Courier New"/>
                <a:cs typeface="Courier New"/>
                <a:sym typeface="Courier New"/>
              </a:rPr>
              <a:t>in </a:t>
            </a:r>
            <a:r>
              <a:rPr lang="en-US" sz="2600" b="1" i="0" u="none" strike="noStrike" cap="none" noProof="1" smtClean="0">
                <a:solidFill>
                  <a:srgbClr val="FF00FF"/>
                </a:solidFill>
                <a:latin typeface="Courier New"/>
                <a:ea typeface="Courier New"/>
                <a:cs typeface="Courier New"/>
                <a:sym typeface="Courier New"/>
              </a:rPr>
              <a:t>[9, 41, 12, 3, 74, 15] :</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if </a:t>
            </a:r>
            <a:r>
              <a:rPr lang="en-US" sz="2600" b="1" noProof="1" smtClean="0">
                <a:solidFill>
                  <a:srgbClr val="00FF00"/>
                </a:solidFill>
                <a:latin typeface="Courier New"/>
                <a:ea typeface="Courier New"/>
                <a:cs typeface="Courier New"/>
                <a:sym typeface="Courier New"/>
              </a:rPr>
              <a:t>menor </a:t>
            </a:r>
            <a:r>
              <a:rPr lang="en-US" sz="2600" b="1" u="none" strike="noStrike" cap="none" noProof="1" smtClean="0">
                <a:solidFill>
                  <a:srgbClr val="FFFF00"/>
                </a:solidFill>
                <a:latin typeface="Courier New"/>
                <a:ea typeface="Courier New"/>
                <a:cs typeface="Courier New"/>
                <a:sym typeface="Courier New"/>
              </a:rPr>
              <a:t>is </a:t>
            </a:r>
            <a:r>
              <a:rPr lang="en-US" sz="2600" b="1" i="0" u="none" strike="noStrike" cap="none" noProof="1" smtClean="0">
                <a:solidFill>
                  <a:srgbClr val="00FF00"/>
                </a:solidFill>
                <a:latin typeface="Courier New"/>
                <a:ea typeface="Courier New"/>
                <a:cs typeface="Courier New"/>
                <a:sym typeface="Courier New"/>
              </a:rPr>
              <a:t>Ninguno</a:t>
            </a:r>
            <a:r>
              <a:rPr lang="en-US" sz="2600" b="1" i="0" u="none" strike="noStrike" cap="none" noProof="1" smtClean="0">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smtClean="0">
                <a:solidFill>
                  <a:srgbClr val="00FF00"/>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00FF"/>
                </a:solidFill>
                <a:latin typeface="Courier New"/>
                <a:ea typeface="Courier New"/>
                <a:cs typeface="Courier New"/>
                <a:sym typeface="Courier New"/>
              </a:rPr>
              <a:t>valor</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elif</a:t>
            </a:r>
            <a:r>
              <a:rPr lang="en-US" sz="2600" b="1" i="0" u="none" strike="noStrike" cap="none" noProof="1" smtClean="0">
                <a:solidFill>
                  <a:srgbClr val="FF00FF"/>
                </a:solidFill>
                <a:latin typeface="Courier New"/>
                <a:ea typeface="Courier New"/>
                <a:cs typeface="Courier New"/>
                <a:sym typeface="Courier New"/>
              </a:rPr>
              <a:t> valor </a:t>
            </a:r>
            <a:r>
              <a:rPr lang="en-US" sz="2600" b="1" i="0" u="none" strike="noStrike" cap="none" noProof="1" smtClean="0">
                <a:solidFill>
                  <a:srgbClr val="FF00FF"/>
                </a:solidFill>
                <a:latin typeface="Courier New"/>
                <a:ea typeface="Courier New"/>
                <a:cs typeface="Courier New"/>
                <a:sym typeface="Courier New"/>
              </a:rPr>
              <a:t>&lt; </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smtClean="0">
                <a:solidFill>
                  <a:srgbClr val="00FF00"/>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00FF"/>
                </a:solidFill>
                <a:latin typeface="Courier New"/>
                <a:ea typeface="Courier New"/>
                <a:cs typeface="Courier New"/>
                <a:sym typeface="Courier New"/>
              </a:rPr>
              <a:t>= valor</a:t>
            </a:r>
          </a:p>
          <a:p>
            <a:pPr lvl="0">
              <a:buClr>
                <a:srgbClr val="FF00FF"/>
              </a:buClr>
              <a:buSzPct val="25000"/>
            </a:pPr>
            <a:r>
              <a:rPr lang="en-US" sz="2600" b="1" i="0" u="none" strike="noStrike" cap="none" noProof="1" smtClean="0">
                <a:solidFill>
                  <a:srgbClr val="FF00FF"/>
                </a:solidFill>
                <a:latin typeface="Courier New"/>
                <a:ea typeface="Courier New"/>
                <a:cs typeface="Courier New"/>
                <a:sym typeface="Courier New"/>
              </a:rPr>
              <a:t>    </a:t>
            </a: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bg1"/>
                </a:solidFill>
                <a:latin typeface="Courier New"/>
                <a:ea typeface="Courier New"/>
                <a:cs typeface="Courier New"/>
                <a:sym typeface="Courier New"/>
              </a:rPr>
              <a:t>(</a:t>
            </a:r>
            <a:r>
              <a:rPr lang="en-US" sz="2600" b="1" noProof="1" smtClean="0">
                <a:solidFill>
                  <a:srgbClr val="00FF00"/>
                </a:solidFill>
                <a:latin typeface="Courier New"/>
                <a:ea typeface="Courier New"/>
                <a:cs typeface="Courier New"/>
                <a:sym typeface="Courier New"/>
              </a:rPr>
              <a:t>menor, </a:t>
            </a:r>
            <a:r>
              <a:rPr lang="en-US" sz="2600" b="1" i="0" u="none" strike="noStrike" cap="none" noProof="1" smtClean="0">
                <a:solidFill>
                  <a:srgbClr val="FF00FF"/>
                </a:solidFill>
                <a:latin typeface="Courier New"/>
                <a:ea typeface="Courier New"/>
                <a:cs typeface="Courier New"/>
                <a:sym typeface="Courier New"/>
              </a:rPr>
              <a:t>valor</a:t>
            </a:r>
            <a:r>
              <a:rPr lang="en-US" sz="2600" b="1" i="0" u="none" strike="noStrike" cap="none" noProof="1" smtClean="0">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noProof="1" smtClean="0">
                <a:solidFill>
                  <a:srgbClr val="FFFF00"/>
                </a:solidFill>
                <a:latin typeface="Courier New"/>
                <a:ea typeface="Courier New"/>
                <a:cs typeface="Courier New"/>
                <a:sym typeface="Courier New"/>
              </a:rPr>
              <a:t>print</a:t>
            </a:r>
            <a:r>
              <a:rPr lang="en-US" sz="2600" b="1" noProof="1" smtClean="0">
                <a:solidFill>
                  <a:schemeClr val="bg1"/>
                </a:solidFill>
                <a:latin typeface="Courier New"/>
                <a:ea typeface="Courier New"/>
                <a:cs typeface="Courier New"/>
                <a:sym typeface="Courier New"/>
              </a:rPr>
              <a:t>(</a:t>
            </a:r>
            <a:r>
              <a:rPr lang="en-US" sz="2600" b="1" i="0" u="none" strike="noStrike" cap="none" noProof="1" smtClean="0">
                <a:solidFill>
                  <a:srgbClr val="FF7F00"/>
                </a:solidFill>
                <a:latin typeface="Courier New"/>
                <a:ea typeface="Courier New"/>
                <a:cs typeface="Courier New"/>
                <a:sym typeface="Courier New"/>
              </a:rPr>
              <a:t>'Después</a:t>
            </a:r>
            <a:r>
              <a:rPr lang="en-US" sz="2600" b="1" i="0" u="none" strike="noStrike" cap="none" noProof="1" smtClean="0">
                <a:solidFill>
                  <a:srgbClr val="FF7F00"/>
                </a:solidFill>
                <a:latin typeface="Courier New"/>
                <a:ea typeface="Courier New"/>
                <a:cs typeface="Courier New"/>
                <a:sym typeface="Courier New"/>
              </a:rPr>
              <a:t>', </a:t>
            </a:r>
            <a:r>
              <a:rPr lang="en-US" sz="2600" b="1" noProof="1" smtClean="0">
                <a:solidFill>
                  <a:srgbClr val="00FF00"/>
                </a:solidFill>
                <a:latin typeface="Courier New"/>
                <a:ea typeface="Courier New"/>
                <a:cs typeface="Courier New"/>
                <a:sym typeface="Courier New"/>
              </a:rPr>
              <a:t>menor</a:t>
            </a:r>
            <a:r>
              <a:rPr lang="en-US" sz="2600" b="1" i="0" u="none" strike="noStrike" cap="none" noProof="1" smtClean="0">
                <a:solidFill>
                  <a:schemeClr val="bg1"/>
                </a:solidFill>
                <a:latin typeface="Courier New"/>
                <a:ea typeface="Courier New"/>
                <a:cs typeface="Courier New"/>
                <a:sym typeface="Courier New"/>
              </a:rPr>
              <a:t>)</a:t>
            </a:r>
            <a:endParaRPr lang="en-US" sz="2600" b="1" i="0" u="none" strike="noStrike" cap="none" noProof="1">
              <a:solidFill>
                <a:schemeClr val="bg1"/>
              </a:solidFill>
              <a:latin typeface="Courier New"/>
              <a:ea typeface="Courier New"/>
              <a:cs typeface="Courier New"/>
              <a:sym typeface="Courier New"/>
            </a:endParaRPr>
          </a:p>
        </p:txBody>
      </p:sp>
      <p:sp>
        <p:nvSpPr>
          <p:cNvPr id="744" name="Shape 744"/>
          <p:cNvSpPr txBox="1"/>
          <p:nvPr/>
        </p:nvSpPr>
        <p:spPr>
          <a:xfrm>
            <a:off x="10303846" y="2340236"/>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a:t>
            </a:r>
            <a:r>
              <a:rPr lang="es-ES" sz="3000" u="none" strike="noStrike" cap="none" dirty="0" smtClean="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9</a:t>
            </a:r>
            <a:r>
              <a:rPr lang="es-ES" sz="3000" u="none" strike="noStrike" cap="none" dirty="0" smtClean="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smtClean="0">
                <a:solidFill>
                  <a:srgbClr val="00FF00"/>
                </a:solidFill>
                <a:latin typeface="Arial" charset="0"/>
                <a:ea typeface="Arial" charset="0"/>
                <a:cs typeface="Arial" charset="0"/>
                <a:sym typeface="Cabin"/>
              </a:rPr>
              <a:t>3</a:t>
            </a:r>
            <a:r>
              <a:rPr lang="es-ES" sz="3000" u="none" strike="noStrike" cap="none" dirty="0" smtClean="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smtClean="0">
                <a:solidFill>
                  <a:srgbClr val="FF7F00"/>
                </a:solidFill>
                <a:latin typeface="Arial" charset="0"/>
                <a:ea typeface="Arial" charset="0"/>
                <a:cs typeface="Arial" charset="0"/>
                <a:sym typeface="Cabin"/>
              </a:rPr>
              <a:t>Después </a:t>
            </a:r>
            <a:r>
              <a:rPr lang="es-ES" sz="3000" u="none" strike="noStrike" cap="none" dirty="0" smtClean="0">
                <a:solidFill>
                  <a:srgbClr val="00FF00"/>
                </a:solidFill>
                <a:latin typeface="Arial" charset="0"/>
                <a:ea typeface="Arial" charset="0"/>
                <a:cs typeface="Arial" charset="0"/>
                <a:sym typeface="Cabin"/>
              </a:rPr>
              <a:t>3</a:t>
            </a:r>
            <a:endParaRPr lang="es-ES" sz="3000" u="none" strike="noStrike" cap="none" dirty="0">
              <a:solidFill>
                <a:srgbClr val="00FF00"/>
              </a:solidFill>
              <a:latin typeface="Arial" charset="0"/>
              <a:ea typeface="Arial" charset="0"/>
              <a:cs typeface="Arial" charset="0"/>
              <a:sym typeface="Cabin"/>
            </a:endParaRPr>
          </a:p>
        </p:txBody>
      </p:sp>
      <p:sp>
        <p:nvSpPr>
          <p:cNvPr id="745" name="Shape 745"/>
          <p:cNvSpPr txBox="1"/>
          <p:nvPr/>
        </p:nvSpPr>
        <p:spPr>
          <a:xfrm>
            <a:off x="774085" y="7008158"/>
            <a:ext cx="14859000" cy="1168451"/>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u="none" strike="noStrike" cap="none" dirty="0" smtClean="0">
                <a:solidFill>
                  <a:schemeClr val="lt1"/>
                </a:solidFill>
                <a:latin typeface="Arial" charset="0"/>
                <a:ea typeface="Arial" charset="0"/>
                <a:cs typeface="Arial" charset="0"/>
                <a:sym typeface="Cabin"/>
              </a:rPr>
              <a:t>Aún tenemos una variable que es </a:t>
            </a:r>
            <a:r>
              <a:rPr lang="es-ES" sz="3200" dirty="0">
                <a:solidFill>
                  <a:srgbClr val="00FF00"/>
                </a:solidFill>
                <a:latin typeface="Arial" charset="0"/>
                <a:ea typeface="Arial" charset="0"/>
                <a:cs typeface="Arial" charset="0"/>
                <a:sym typeface="Cabin"/>
              </a:rPr>
              <a:t>menor valor (</a:t>
            </a:r>
            <a:r>
              <a:rPr lang="es-ES" sz="3200" dirty="0" err="1" smtClean="0">
                <a:solidFill>
                  <a:srgbClr val="00FF00"/>
                </a:solidFill>
                <a:latin typeface="Arial" charset="0"/>
                <a:ea typeface="Arial" charset="0"/>
                <a:cs typeface="Arial" charset="0"/>
                <a:sym typeface="Cabin"/>
              </a:rPr>
              <a:t>smallest</a:t>
            </a:r>
            <a:r>
              <a:rPr lang="es-ES" sz="3200" dirty="0" smtClean="0">
                <a:solidFill>
                  <a:srgbClr val="00FF00"/>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 hasta ahora.  La primera vez en el bucle  </a:t>
            </a:r>
            <a:r>
              <a:rPr lang="es-ES" sz="3200" dirty="0" smtClean="0">
                <a:solidFill>
                  <a:srgbClr val="00FF00"/>
                </a:solidFill>
                <a:latin typeface="Arial" charset="0"/>
                <a:ea typeface="Arial" charset="0"/>
                <a:cs typeface="Arial" charset="0"/>
                <a:sym typeface="Cabin"/>
              </a:rPr>
              <a:t>menor valor</a:t>
            </a:r>
            <a:r>
              <a:rPr lang="es-ES" sz="3200" u="none" strike="noStrike" cap="none" dirty="0" smtClean="0">
                <a:solidFill>
                  <a:srgbClr val="00FF00"/>
                </a:solidFill>
                <a:latin typeface="Arial" charset="0"/>
                <a:ea typeface="Arial" charset="0"/>
                <a:cs typeface="Arial" charset="0"/>
                <a:sym typeface="Cabin"/>
              </a:rPr>
              <a:t> </a:t>
            </a:r>
            <a:r>
              <a:rPr lang="es-ES" sz="3200" dirty="0" smtClean="0">
                <a:solidFill>
                  <a:schemeClr val="lt1"/>
                </a:solidFill>
                <a:latin typeface="Arial" charset="0"/>
                <a:ea typeface="Arial" charset="0"/>
                <a:cs typeface="Arial" charset="0"/>
                <a:sym typeface="Cabin"/>
              </a:rPr>
              <a:t>e</a:t>
            </a:r>
            <a:r>
              <a:rPr lang="es-ES" sz="3200" u="none" strike="noStrike" cap="none" dirty="0" smtClean="0">
                <a:solidFill>
                  <a:schemeClr val="lt1"/>
                </a:solidFill>
                <a:latin typeface="Arial" charset="0"/>
                <a:ea typeface="Arial" charset="0"/>
                <a:cs typeface="Arial" charset="0"/>
                <a:sym typeface="Cabin"/>
              </a:rPr>
              <a:t>s </a:t>
            </a:r>
            <a:r>
              <a:rPr lang="es-ES" sz="3200" u="none" strike="noStrike" cap="none" dirty="0" smtClean="0">
                <a:solidFill>
                  <a:srgbClr val="FFFF00"/>
                </a:solidFill>
                <a:latin typeface="Arial" charset="0"/>
                <a:ea typeface="Arial" charset="0"/>
                <a:cs typeface="Arial" charset="0"/>
                <a:sym typeface="Cabin"/>
              </a:rPr>
              <a:t>Ninguno</a:t>
            </a:r>
            <a:r>
              <a:rPr lang="es-ES" sz="3200" u="none" strike="noStrike" cap="none" dirty="0" smtClean="0">
                <a:solidFill>
                  <a:schemeClr val="lt1"/>
                </a:solidFill>
                <a:latin typeface="Arial" charset="0"/>
                <a:ea typeface="Arial" charset="0"/>
                <a:cs typeface="Arial" charset="0"/>
                <a:sym typeface="Cabin"/>
              </a:rPr>
              <a:t>, entonces tomamos el primer </a:t>
            </a:r>
            <a:r>
              <a:rPr lang="es-ES" sz="3200" u="none" strike="noStrike" cap="none" dirty="0" smtClean="0">
                <a:solidFill>
                  <a:srgbClr val="FF00FF"/>
                </a:solidFill>
                <a:latin typeface="Arial" charset="0"/>
                <a:ea typeface="Arial" charset="0"/>
                <a:cs typeface="Arial" charset="0"/>
                <a:sym typeface="Cabin"/>
              </a:rPr>
              <a:t>valor</a:t>
            </a:r>
            <a:r>
              <a:rPr lang="es-ES" sz="3200" u="none" strike="noStrike" cap="none" dirty="0" smtClean="0">
                <a:solidFill>
                  <a:schemeClr val="lt1"/>
                </a:solidFill>
                <a:latin typeface="Arial" charset="0"/>
                <a:ea typeface="Arial" charset="0"/>
                <a:cs typeface="Arial" charset="0"/>
                <a:sym typeface="Cabin"/>
              </a:rPr>
              <a:t> como  </a:t>
            </a:r>
            <a:r>
              <a:rPr lang="es-ES" sz="3200" u="none" strike="noStrike" cap="none" dirty="0" smtClean="0">
                <a:solidFill>
                  <a:srgbClr val="00FF00"/>
                </a:solidFill>
                <a:latin typeface="Arial" charset="0"/>
                <a:ea typeface="Arial" charset="0"/>
                <a:cs typeface="Arial" charset="0"/>
                <a:sym typeface="Cabin"/>
              </a:rPr>
              <a:t>menor valor</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
        <p:nvSpPr>
          <p:cNvPr id="746" name="Shape 746"/>
          <p:cNvSpPr txBox="1">
            <a:spLocks noGrp="1"/>
          </p:cNvSpPr>
          <p:nvPr>
            <p:ph type="title"/>
          </p:nvPr>
        </p:nvSpPr>
        <p:spPr>
          <a:xfrm>
            <a:off x="0" y="817418"/>
            <a:ext cx="16256000" cy="2178030"/>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smtClean="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4</a:t>
            </a:r>
            <a:endParaRPr lang="es-AR" sz="1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4634</TotalTime>
  <Words>1247</Words>
  <Application>Microsoft Office PowerPoint</Application>
  <PresentationFormat>Personalizado</PresentationFormat>
  <Paragraphs>207</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150831 Lung MOOC Hayman Early Stage Definitive_JK-090815</vt:lpstr>
      <vt:lpstr>Conteo en un Bucle</vt:lpstr>
      <vt:lpstr>Suma en un Bucle</vt:lpstr>
      <vt:lpstr>Sacar el Promedio en un Bucle</vt:lpstr>
      <vt:lpstr>Filtrar en un Bucle</vt:lpstr>
      <vt:lpstr>Búsqueda Utilizando una Variable Booleana</vt:lpstr>
      <vt:lpstr>Cómo Encontrar el Menor Valor</vt:lpstr>
      <vt:lpstr>Cómo Encontrar el Menor Valor</vt:lpstr>
      <vt:lpstr>Cómo Encontrar el Menor Valor</vt:lpstr>
      <vt:lpstr>Cómo Encontrar el Menor Valor</vt:lpstr>
      <vt:lpstr>Los Operadores “is” e “is not”</vt:lpstr>
      <vt:lpstr>Síntesis</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Nancy</dc:creator>
  <cp:lastModifiedBy>HP</cp:lastModifiedBy>
  <cp:revision>96</cp:revision>
  <dcterms:modified xsi:type="dcterms:W3CDTF">2019-06-27T19:24:52Z</dcterms:modified>
</cp:coreProperties>
</file>