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16"/>
  </p:notesMasterIdLst>
  <p:handoutMasterIdLst>
    <p:handoutMasterId r:id="rId17"/>
  </p:handoutMasterIdLst>
  <p:sldIdLst>
    <p:sldId id="375" r:id="rId2"/>
    <p:sldId id="389" r:id="rId3"/>
    <p:sldId id="380" r:id="rId4"/>
    <p:sldId id="390" r:id="rId5"/>
    <p:sldId id="399" r:id="rId6"/>
    <p:sldId id="403" r:id="rId7"/>
    <p:sldId id="404" r:id="rId8"/>
    <p:sldId id="405" r:id="rId9"/>
    <p:sldId id="406" r:id="rId10"/>
    <p:sldId id="407" r:id="rId11"/>
    <p:sldId id="408" r:id="rId12"/>
    <p:sldId id="409" r:id="rId13"/>
    <p:sldId id="402" r:id="rId14"/>
    <p:sldId id="35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62626"/>
    <a:srgbClr val="B18A2C"/>
    <a:srgbClr val="616A78"/>
    <a:srgbClr val="D87C1B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56E3A-A81B-4562-80D5-3D6214211D01}" v="79" dt="2023-02-24T19:58:54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0" autoAdjust="0"/>
    <p:restoredTop sz="95646"/>
  </p:normalViewPr>
  <p:slideViewPr>
    <p:cSldViewPr snapToGrid="0">
      <p:cViewPr varScale="1">
        <p:scale>
          <a:sx n="111" d="100"/>
          <a:sy n="111" d="100"/>
        </p:scale>
        <p:origin x="42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5130D75-3933-EB08-BA3F-9C8299CF2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7A3B4-9C9A-6815-CCDA-50D8AC376A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AF74A3-A148-41CF-A2D5-46E8C0B6F9F1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EE4346-5A29-5EA8-E711-90740DBB704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73D807-AFBF-13A3-8E33-218161C2FE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69BD93-89B7-421E-8758-C027461D5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5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9/9/2023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F7A29-AE2E-A54B-76DA-4E34D8013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80BD57-A113-0DEE-DCFF-DCC0CE8F1B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C0D03-9308-E4F2-E062-97779CA1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B59407-8E25-7734-D3BE-744A699B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B36D0-5016-8057-4DDC-9AB539598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84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150E1-1EC2-7165-CE55-53F5FC45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F6249-20A7-3974-001C-CEDB1EEB0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88F84-008F-39E5-9095-E7A4E4AF8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F1355-4235-CE5E-7D3A-B2C9D5F7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90D2-831B-60A2-BE94-E7D9E989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19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CB250-FB1A-1EDB-71F6-29152F1017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664D7-FC5F-BA88-5143-36BFB6C2C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43E83-7042-A93C-7531-0A37CB4F4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B7B8F-6784-8ADB-FBF9-E45984F6D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6805E-CFD2-A16B-20EF-E5CAF7C9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74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36028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43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2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5B2B4-FE92-9A7A-051E-A78462615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01EB9-2431-2484-9AF7-9744B9BC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B3736-D7C4-5985-8D0C-724C6FFBA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00642-81DA-8E09-4C34-1104DBB4D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0A078-E6A2-311B-B1C6-CACF533A2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22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C693-C997-8811-FF40-FB0D875C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F341E-1EE8-C204-A534-DEF6D7446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92736-C76E-B9CC-4A17-22D443EB7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18292-664E-B0C5-5564-628355899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114A7-013C-FB92-22ED-414DD67B0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B74E7-9880-5169-A64E-A752672E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233CD-16B2-D71E-219A-81E66B228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5D9B2-658F-608C-1410-BB5A2695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AB28-B83F-3441-300D-8E3AA7362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1A4A1A-C690-F64F-7C9D-B807C44D8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C3E39-23B6-B22D-EEFF-4C4D0C74A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747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94DB1-3729-A617-B750-D4EBC9310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B4D17-5AB6-C035-3FB1-C5BC62610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637F2-03E6-B397-7334-4DE249A26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7EB71C-2182-645E-5651-8AC7F32E1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8CFF5-5503-29F3-640D-8BDC01CA8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494B30-A215-4B88-1148-E12F8E5A1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AB2F1-9015-8147-8E3C-C591EE262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3115A-6DB3-FE2A-6C9D-98FD3797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74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C380-59D4-0665-22D3-B1AABDD36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71FD48-745D-5784-FDE5-7CB3500E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31C215-2CF8-A03F-560A-BB9BCE13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867-290C-5571-CDBC-EAF5A1996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124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30C03E-8A3A-559F-777E-9E1289B27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71DC2-A28A-9EC6-560B-EF5D83252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097FF-E1CA-2DB6-0B49-4B7374832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385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8AAF-95E4-E363-9A31-15AC14B92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5504-994D-DB26-6A63-209965E38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10CCB-6962-0B8E-D24E-61713D0830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BA1142-D0B0-700E-405A-A2B726277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2E96A2-306F-CCF1-465D-3C6B064A9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D8E574-6780-C43B-693F-4EF8DCC34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144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350FA-82C2-C74D-DAAD-7B893BD7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88010C-E2AE-01A3-CF56-F00F3286A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CCC37-B950-ACB8-FD5F-E33C88B884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12E05-53C5-7B39-7700-28B9D3A2B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C58C1-10DB-D9CE-3B69-3A0392607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0333C-9BC6-83C8-DCFF-E41499975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47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01C2DC-E05B-DAF2-084C-D55CD810A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5803A-C655-B721-9B7A-5E86A4442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18280-33E0-2E13-3886-07E8BCC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D377-715D-D4BF-2298-9551FA2D4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6D5A6-252B-1645-4372-4DB785A7C0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836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2" r:id="rId13"/>
    <p:sldLayoutId id="214748370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5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0" b="20"/>
          <a:stretch/>
        </p:blipFill>
        <p:spPr>
          <a:xfrm>
            <a:off x="-11018" y="-1"/>
            <a:ext cx="12203018" cy="6858001"/>
          </a:xfrm>
        </p:spPr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Adversary Emulation Framework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720BC4A-E57F-2956-6E22-88A642E3C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9912" y="0"/>
            <a:ext cx="2732088" cy="15260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59F356-EEB8-DE47-824D-F6317853CBE2}"/>
              </a:ext>
            </a:extLst>
          </p:cNvPr>
          <p:cNvSpPr txBox="1"/>
          <p:nvPr/>
        </p:nvSpPr>
        <p:spPr>
          <a:xfrm>
            <a:off x="754541" y="4131655"/>
            <a:ext cx="9713433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Mentors: Dr. Alcides Alvear Suarez &amp; Robel Campbell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Integrants: Kiara Rivera Domenech, Genesis Resto, Carlos Roque </a:t>
            </a:r>
          </a:p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Date: February 28</a:t>
            </a:r>
            <a:r>
              <a:rPr lang="en-US" sz="2000" b="1" baseline="30000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th</a:t>
            </a:r>
            <a:r>
              <a:rPr lang="en-US" sz="2000" b="1" dirty="0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rPr>
              <a:t>, 2023 </a:t>
            </a:r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1B61-CE05-DA66-5A24-BCAD40FB4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r>
              <a:rPr lang="en-US" sz="3200"/>
              <a:t>Module Handler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7275-663B-AF6E-6D9D-B4A9358CA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A7663-82C9-B96C-29C1-87566328707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80129" y="2299494"/>
            <a:ext cx="3348038" cy="3448050"/>
          </a:xfrm>
        </p:spPr>
        <p:txBody>
          <a:bodyPr anchor="t">
            <a:normAutofit/>
          </a:bodyPr>
          <a:lstStyle/>
          <a:p>
            <a:r>
              <a:rPr lang="en-US" sz="2000" dirty="0"/>
              <a:t>Upload sharp collection</a:t>
            </a:r>
          </a:p>
          <a:p>
            <a:r>
              <a:rPr lang="en-US" sz="2000" dirty="0"/>
              <a:t>Python script for downloading modules</a:t>
            </a:r>
          </a:p>
          <a:p>
            <a:r>
              <a:rPr lang="en-US" sz="2000" dirty="0"/>
              <a:t>Custom DLL code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F55944D5-005E-1908-6F8B-455ADAD15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38"/>
          <a:stretch/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940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2C4BFA1-2075-4901-9E24-E41D1FDD51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5481" y="498348"/>
            <a:ext cx="9902663" cy="5861304"/>
            <a:chOff x="1155481" y="498348"/>
            <a:chExt cx="9902663" cy="5861304"/>
          </a:xfrm>
        </p:grpSpPr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985A7375-E3AF-4F5C-85AE-17E8832952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5481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0307F65-8304-4FA8-A841-D4D762541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196840" y="498348"/>
              <a:ext cx="5861304" cy="5861304"/>
            </a:xfrm>
            <a:prstGeom prst="ellipse">
              <a:avLst/>
            </a:prstGeom>
            <a:solidFill>
              <a:schemeClr val="accent1">
                <a:alpha val="5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Oval 5">
              <a:extLst>
                <a:ext uri="{FF2B5EF4-FFF2-40B4-BE49-F238E27FC236}">
                  <a16:creationId xmlns:a16="http://schemas.microsoft.com/office/drawing/2014/main" id="{C8B8394C-136F-4E05-A002-D93A5E79CD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65348" y="498348"/>
              <a:ext cx="5861304" cy="5861304"/>
            </a:xfrm>
            <a:prstGeom prst="ellipse">
              <a:avLst/>
            </a:prstGeom>
            <a:solidFill>
              <a:schemeClr val="accent1">
                <a:alpha val="7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053FB2EE-284F-4C87-AB3D-BBF87A9FA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14600"/>
            <a:ext cx="12192000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F3B5DB-0924-5F0D-DD9B-8E7456EE4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76538"/>
            <a:ext cx="9144000" cy="138118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335D6A-C5E7-220B-A4AC-B36891A5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11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97003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AD1D-7CC8-0FE1-9758-579B5057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EFA0B4-2028-2E0F-3863-BB05037E9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48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638881" y="457200"/>
            <a:ext cx="10909640" cy="1368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40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02809E-C288-04F7-BD0B-F51C60F99774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C5F36E-6D51-319E-3172-08933C7F2521}"/>
              </a:ext>
            </a:extLst>
          </p:cNvPr>
          <p:cNvSpPr txBox="1"/>
          <p:nvPr/>
        </p:nvSpPr>
        <p:spPr>
          <a:xfrm>
            <a:off x="739869" y="2505669"/>
            <a:ext cx="1074189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Microsoft (2023,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ebruary). </a:t>
            </a:r>
            <a:r>
              <a:rPr lang="en-US" b="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Language Runtime Overview - .NET Framework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Microsoft Learn. https://learn.microsoft.com/en-us/dotnet/framework/reflection-and-codedom/dynamic-language-runtime-overview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 Awan, A. (2022, July).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Introduction to Graph Neural Networks (GNNs)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https://www.datacamp.com/tutorial/comprehensive-introduction-graph-neural-networks-gnns-tutorial</a:t>
            </a:r>
          </a:p>
        </p:txBody>
      </p:sp>
    </p:spTree>
    <p:extLst>
      <p:ext uri="{BB962C8B-B14F-4D97-AF65-F5344CB8AC3E}">
        <p14:creationId xmlns:p14="http://schemas.microsoft.com/office/powerpoint/2010/main" val="11266601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 in frozen winter forest&#10;">
            <a:extLst>
              <a:ext uri="{FF2B5EF4-FFF2-40B4-BE49-F238E27FC236}">
                <a16:creationId xmlns:a16="http://schemas.microsoft.com/office/drawing/2014/main" id="{36A25C47-2B04-5343-B7CC-81DD928F01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9" name="Rectangle 12">
            <a:extLst>
              <a:ext uri="{FF2B5EF4-FFF2-40B4-BE49-F238E27FC236}">
                <a16:creationId xmlns:a16="http://schemas.microsoft.com/office/drawing/2014/main" id="{DCF1FFC3-D020-43C3-8B93-EF6BEFC46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912620" y="1929384"/>
            <a:ext cx="8366760" cy="2999232"/>
          </a:xfrm>
          <a:prstGeom prst="rect">
            <a:avLst/>
          </a:prstGeom>
          <a:solidFill>
            <a:schemeClr val="bg1">
              <a:alpha val="89000"/>
            </a:schemeClr>
          </a:solidFill>
          <a:ln w="127000" cap="sq" cmpd="thinThick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36EEF6-BB09-2642-A1B4-CF98A190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6010" y="2242539"/>
            <a:ext cx="7459980" cy="14259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Thank you</a:t>
            </a:r>
          </a:p>
        </p:txBody>
      </p:sp>
      <p:cxnSp>
        <p:nvCxnSpPr>
          <p:cNvPr id="20" name="Straight Connector 14">
            <a:extLst>
              <a:ext uri="{FF2B5EF4-FFF2-40B4-BE49-F238E27FC236}">
                <a16:creationId xmlns:a16="http://schemas.microsoft.com/office/drawing/2014/main" id="{16FC4A39-71B0-433B-AB94-CBFFA0DF9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02605" y="3792064"/>
            <a:ext cx="2586790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46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C16A8C3-3309-6F21-2547-04BC62B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401859"/>
            <a:ext cx="4130185" cy="4054282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Table of Contents</a:t>
            </a:r>
          </a:p>
        </p:txBody>
      </p:sp>
      <p:grpSp>
        <p:nvGrpSpPr>
          <p:cNvPr id="24" name="Group 12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5" name="Freeform: Shape 13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14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15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6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4808560-8799-FF64-FC9C-B38272E7F8D2}"/>
              </a:ext>
            </a:extLst>
          </p:cNvPr>
          <p:cNvSpPr txBox="1"/>
          <p:nvPr/>
        </p:nvSpPr>
        <p:spPr>
          <a:xfrm>
            <a:off x="5085517" y="886104"/>
            <a:ext cx="6505575" cy="50267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Solutions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Command and Control Framework (C2)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Structure Diagram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References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Q&amp;A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B987264-9E67-BEA6-C188-13FF8FBD326C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939406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Solutions</a:t>
            </a:r>
          </a:p>
        </p:txBody>
      </p:sp>
      <p:pic>
        <p:nvPicPr>
          <p:cNvPr id="8" name="Graphic 6" descr="Lightbulb">
            <a:extLst>
              <a:ext uri="{FF2B5EF4-FFF2-40B4-BE49-F238E27FC236}">
                <a16:creationId xmlns:a16="http://schemas.microsoft.com/office/drawing/2014/main" id="{C6E6451C-A01D-C8E9-9E11-81E0A6682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450C80-8BA7-AD76-5124-2FE88CFCC147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DB2-6654-D99A-7BAA-19334C907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Command and Control Framework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EE3C44-06A8-9521-5129-C04AEF6EC7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62000" y="2551176"/>
            <a:ext cx="4085665" cy="3591207"/>
          </a:xfr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Dynamic Evasion </a:t>
            </a:r>
            <a:r>
              <a:rPr lang="en-US" sz="2000" b="0">
                <a:solidFill>
                  <a:schemeClr val="tx1"/>
                </a:solidFill>
              </a:rPr>
              <a:t>– Variable Syscalls, ETW/AMSI Patching 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In-memory Execution </a:t>
            </a:r>
            <a:r>
              <a:rPr lang="en-US" sz="2000" b="0">
                <a:solidFill>
                  <a:schemeClr val="tx1"/>
                </a:solidFill>
              </a:rPr>
              <a:t>– Download Cradles, Microcontroller</a:t>
            </a:r>
          </a:p>
          <a:p>
            <a:pPr marL="342900" lvl="0" indent="-2286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tx1"/>
                </a:solidFill>
              </a:rPr>
              <a:t>Encrypted Payloads </a:t>
            </a:r>
            <a:r>
              <a:rPr lang="en-US" sz="2000" b="0">
                <a:solidFill>
                  <a:schemeClr val="tx1"/>
                </a:solidFill>
              </a:rPr>
              <a:t>– AES-256, XOR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CA97C8D-BFFB-A7FB-356D-64C4F90EE5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622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7D591F-E079-6184-5228-556023C448B1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dirty="0"/>
              <a:t>G. Resto, K. Domenech, C. Roque Adversary Emulation Framework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548426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25F419-6B37-B8B4-CE7B-09806A65DA4F}"/>
              </a:ext>
            </a:extLst>
          </p:cNvPr>
          <p:cNvSpPr txBox="1"/>
          <p:nvPr/>
        </p:nvSpPr>
        <p:spPr>
          <a:xfrm>
            <a:off x="3769039" y="1711530"/>
            <a:ext cx="3765610" cy="31775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9" name="Title 2">
            <a:extLst>
              <a:ext uri="{FF2B5EF4-FFF2-40B4-BE49-F238E27FC236}">
                <a16:creationId xmlns:a16="http://schemas.microsoft.com/office/drawing/2014/main" id="{E0F30CF4-6F84-10A8-AD7E-E01DFCC181E1}"/>
              </a:ext>
            </a:extLst>
          </p:cNvPr>
          <p:cNvSpPr txBox="1">
            <a:spLocks/>
          </p:cNvSpPr>
          <p:nvPr/>
        </p:nvSpPr>
        <p:spPr>
          <a:xfrm>
            <a:off x="3769039" y="179681"/>
            <a:ext cx="6473638" cy="8431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accent5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solidFill>
                  <a:srgbClr val="000000"/>
                </a:solidFill>
              </a:rPr>
              <a:t>Structure Diagram</a:t>
            </a:r>
            <a:endParaRPr lang="en-US" sz="4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9AB2F-CAB8-E3F8-3196-182B3AC22B16}"/>
              </a:ext>
            </a:extLst>
          </p:cNvPr>
          <p:cNvSpPr txBox="1"/>
          <p:nvPr/>
        </p:nvSpPr>
        <p:spPr>
          <a:xfrm>
            <a:off x="739868" y="6246911"/>
            <a:ext cx="74204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G. Resto, K. Domenech, C. Roque Adversary Emulation Framework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703E2-EBD8-C66E-9513-AE736C181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262" y="1022811"/>
            <a:ext cx="10123475" cy="516768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ED8587-8051-6FB9-F24F-9322331FE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24558" y="6356350"/>
            <a:ext cx="329242" cy="365125"/>
          </a:xfrm>
        </p:spPr>
        <p:txBody>
          <a:bodyPr/>
          <a:lstStyle/>
          <a:p>
            <a:fld id="{A52BEA90-E6BE-45F4-8D5D-C2E01FE3DBC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195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10B9930-1319-F2C3-5DDA-5B763FB02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Initial Backlog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9235840-155F-E785-F4C8-E95D483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00232" y="6108192"/>
            <a:ext cx="548640" cy="548640"/>
          </a:xfrm>
          <a:prstGeom prst="ellipse">
            <a:avLst/>
          </a:prstGeom>
          <a:solidFill>
            <a:srgbClr val="7F7F7F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 defTabSz="457200">
              <a:spcAft>
                <a:spcPts val="600"/>
              </a:spcAft>
            </a:pPr>
            <a:fld id="{A52BEA90-E6BE-45F4-8D5D-C2E01FE3DBCB}" type="slidenum">
              <a:rPr lang="en-US" sz="1500">
                <a:solidFill>
                  <a:srgbClr val="FFFFFF"/>
                </a:solidFill>
              </a:rPr>
              <a:pPr algn="ctr" defTabSz="457200">
                <a:spcAft>
                  <a:spcPts val="600"/>
                </a:spcAft>
              </a:pPr>
              <a:t>6</a:t>
            </a:fld>
            <a:endParaRPr lang="en-US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5967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088" y="565739"/>
            <a:ext cx="9745883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Implant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AD42DD4-86F6-4FD2-869F-32D35E310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81037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C36B8C5-0DEB-41B5-911D-572E2E835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16069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DC987A-A8C7-4C23-9BF5-33E9F6F21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6766" y="2256427"/>
            <a:ext cx="10855283" cy="3963398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13F2CF-C6DF-4CE1-A6F0-E3B1BFBB0B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256427"/>
            <a:ext cx="10853849" cy="3955009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325C15-4820-4911-B66E-A5F917CFAE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5106" y="2125615"/>
            <a:ext cx="10855283" cy="397476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916" y="2425605"/>
            <a:ext cx="3037038" cy="2996588"/>
          </a:xfrm>
        </p:spPr>
        <p:txBody>
          <a:bodyPr>
            <a:normAutofit/>
          </a:bodyPr>
          <a:lstStyle/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Basic Post-Exploitation: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Enumeration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Keylogger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Migration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Evasion Techniques: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 Stomping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Heap Encryption</a:t>
            </a:r>
          </a:p>
          <a:p>
            <a:pPr marL="466344" lvl="1" indent="-155448" defTabSz="621792">
              <a:spcBef>
                <a:spcPts val="340"/>
              </a:spcBef>
            </a:pPr>
            <a:r>
              <a:rPr lang="en-US" sz="1632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Thread Call Stack Spoofing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67765" y="5838460"/>
            <a:ext cx="1889129" cy="251447"/>
          </a:xfrm>
        </p:spPr>
        <p:txBody>
          <a:bodyPr/>
          <a:lstStyle/>
          <a:p>
            <a:pPr defTabSz="621792">
              <a:spcAft>
                <a:spcPts val="600"/>
              </a:spcAft>
            </a:pPr>
            <a:fld id="{A52BEA90-E6BE-45F4-8D5D-C2E01FE3DBCB}" type="slidenum">
              <a:rPr lang="en-US"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pPr defTabSz="621792">
                <a:spcAft>
                  <a:spcPts val="600"/>
                </a:spcAft>
              </a:pPr>
              <a:t>7</a:t>
            </a:fld>
            <a:endParaRPr lang="en-US" sz="280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7997373-DB35-8973-E924-6027DCD8ADA7}"/>
              </a:ext>
            </a:extLst>
          </p:cNvPr>
          <p:cNvSpPr txBox="1">
            <a:spLocks/>
          </p:cNvSpPr>
          <p:nvPr/>
        </p:nvSpPr>
        <p:spPr>
          <a:xfrm>
            <a:off x="5935130" y="2425605"/>
            <a:ext cx="3037038" cy="2996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Persistence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Exfiltration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Anti-Debugging/Virtual Machine</a:t>
            </a:r>
          </a:p>
          <a:p>
            <a:pPr marL="155448" indent="-155448" defTabSz="621792">
              <a:spcBef>
                <a:spcPts val="680"/>
              </a:spcBef>
            </a:pPr>
            <a:r>
              <a:rPr lang="en-US" sz="190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Encryption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087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287C-5511-881D-A6EE-373C0D1BF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Server</a:t>
            </a:r>
          </a:p>
        </p:txBody>
      </p:sp>
      <p:pic>
        <p:nvPicPr>
          <p:cNvPr id="6" name="Picture 5" descr="Sphere of mesh and nodes">
            <a:extLst>
              <a:ext uri="{FF2B5EF4-FFF2-40B4-BE49-F238E27FC236}">
                <a16:creationId xmlns:a16="http://schemas.microsoft.com/office/drawing/2014/main" id="{0AEA7DDF-A384-F277-7FD3-B2559C2946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179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A63CD-BE45-17A8-963F-EFC9A1B91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1434" y="2908518"/>
            <a:ext cx="4226322" cy="3447832"/>
          </a:xfrm>
        </p:spPr>
        <p:txBody>
          <a:bodyPr anchor="t">
            <a:normAutofit/>
          </a:bodyPr>
          <a:lstStyle/>
          <a:p>
            <a:pPr lvl="1"/>
            <a:r>
              <a:rPr lang="en-US" sz="2000" dirty="0"/>
              <a:t>Multiple Listener Creation</a:t>
            </a:r>
          </a:p>
          <a:p>
            <a:pPr lvl="1"/>
            <a:r>
              <a:rPr lang="en-US" sz="2000" dirty="0"/>
              <a:t>Authorization</a:t>
            </a:r>
          </a:p>
          <a:p>
            <a:pPr lvl="1"/>
            <a:r>
              <a:rPr lang="en-US" sz="2000" dirty="0" err="1"/>
              <a:t>GeoIP</a:t>
            </a:r>
            <a:r>
              <a:rPr lang="en-US" sz="2000" dirty="0"/>
              <a:t>-Based Identification</a:t>
            </a:r>
          </a:p>
          <a:p>
            <a:pPr lvl="1"/>
            <a:r>
              <a:rPr lang="en-US" sz="2000" dirty="0"/>
              <a:t>Scriptable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669CE-CA0C-8321-E01A-992A6100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0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9E97F6-7A08-129C-E46E-996FD245C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4A1A3B-D801-C4FB-19BF-01040CA15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/>
              <a:t>Resizing</a:t>
            </a:r>
          </a:p>
          <a:p>
            <a:r>
              <a:rPr lang="en-US" sz="2000"/>
              <a:t>Real-time Monitoring for Implant</a:t>
            </a:r>
          </a:p>
          <a:p>
            <a:r>
              <a:rPr lang="en-US" sz="2000"/>
              <a:t>New tabs:</a:t>
            </a:r>
          </a:p>
          <a:p>
            <a:pPr lvl="1"/>
            <a:r>
              <a:rPr lang="en-US" sz="2000"/>
              <a:t>Listener Creation</a:t>
            </a:r>
          </a:p>
          <a:p>
            <a:pPr lvl="1"/>
            <a:r>
              <a:rPr lang="en-US" sz="2000"/>
              <a:t>Implant Setting Customization</a:t>
            </a:r>
          </a:p>
          <a:p>
            <a:pPr lvl="1"/>
            <a:r>
              <a:rPr lang="en-US" sz="2000"/>
              <a:t>Security</a:t>
            </a:r>
          </a:p>
          <a:p>
            <a:pPr lvl="1"/>
            <a:r>
              <a:rPr lang="en-US" sz="2000"/>
              <a:t>General Settings</a:t>
            </a:r>
          </a:p>
        </p:txBody>
      </p:sp>
      <p:pic>
        <p:nvPicPr>
          <p:cNvPr id="6" name="Picture 5" descr="Graph on document with pen">
            <a:extLst>
              <a:ext uri="{FF2B5EF4-FFF2-40B4-BE49-F238E27FC236}">
                <a16:creationId xmlns:a16="http://schemas.microsoft.com/office/drawing/2014/main" id="{C36F1C0C-F2B1-F0DD-8F4B-4D85FD0635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161" r="13438" b="-2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5D4C0-13FF-B554-F6F0-CD717181E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52BEA90-E6BE-45F4-8D5D-C2E01FE3DBCB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167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Words>293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Adversary Emulation Framework</vt:lpstr>
      <vt:lpstr>Table of Contents</vt:lpstr>
      <vt:lpstr>Solutions</vt:lpstr>
      <vt:lpstr>Command and Control Framework</vt:lpstr>
      <vt:lpstr>PowerPoint Presentation</vt:lpstr>
      <vt:lpstr>Initial Backlog</vt:lpstr>
      <vt:lpstr>Implant</vt:lpstr>
      <vt:lpstr>Server</vt:lpstr>
      <vt:lpstr>Interface</vt:lpstr>
      <vt:lpstr>Module Handler</vt:lpstr>
      <vt:lpstr>Diagrams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Adversary Emulation Framework</dc:title>
  <dc:creator>Carlos Roque</dc:creator>
  <cp:lastModifiedBy>Carlos Roque</cp:lastModifiedBy>
  <cp:revision>170</cp:revision>
  <cp:lastPrinted>2023-02-24T19:41:14Z</cp:lastPrinted>
  <dcterms:created xsi:type="dcterms:W3CDTF">2023-02-24T02:43:08Z</dcterms:created>
  <dcterms:modified xsi:type="dcterms:W3CDTF">2023-09-09T18:10:36Z</dcterms:modified>
</cp:coreProperties>
</file>