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8" r:id="rId1"/>
  </p:sldMasterIdLst>
  <p:notesMasterIdLst>
    <p:notesMasterId r:id="rId20"/>
  </p:notesMasterIdLst>
  <p:sldIdLst>
    <p:sldId id="375" r:id="rId2"/>
    <p:sldId id="389" r:id="rId3"/>
    <p:sldId id="329" r:id="rId4"/>
    <p:sldId id="380" r:id="rId5"/>
    <p:sldId id="390" r:id="rId6"/>
    <p:sldId id="391" r:id="rId7"/>
    <p:sldId id="392" r:id="rId8"/>
    <p:sldId id="393" r:id="rId9"/>
    <p:sldId id="394" r:id="rId10"/>
    <p:sldId id="395" r:id="rId11"/>
    <p:sldId id="401" r:id="rId12"/>
    <p:sldId id="396" r:id="rId13"/>
    <p:sldId id="397" r:id="rId14"/>
    <p:sldId id="398" r:id="rId15"/>
    <p:sldId id="399" r:id="rId16"/>
    <p:sldId id="400" r:id="rId17"/>
    <p:sldId id="402" r:id="rId18"/>
    <p:sldId id="35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B18A2C"/>
    <a:srgbClr val="616A78"/>
    <a:srgbClr val="D87C1B"/>
    <a:srgbClr val="000000"/>
    <a:srgbClr val="1D7CB8"/>
    <a:srgbClr val="1D7CB9"/>
    <a:srgbClr val="626A78"/>
    <a:srgbClr val="B18B2C"/>
    <a:srgbClr val="DA7C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956E3A-A81B-4562-80D5-3D6214211D01}" v="79" dt="2023-02-24T19:58:54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5646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23EFC-526B-4EF2-8A0A-F01C60CA2A67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72F06-F6ED-43C1-A86D-15B5F2AFD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83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F7A29-AE2E-A54B-76DA-4E34D80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0BD57-A113-0DEE-DCFF-DCC0CE8F1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C0D03-9308-E4F2-E062-97779CA1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59407-8E25-7734-D3BE-744A699BE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B36D0-5016-8057-4DDC-9AB539598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4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50E1-1EC2-7165-CE55-53F5FC45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F6249-20A7-3974-001C-CEDB1EEB0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88F84-008F-39E5-9095-E7A4E4AF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F1355-4235-CE5E-7D3A-B2C9D5F7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690D2-831B-60A2-BE94-E7D9E989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CB250-FB1A-1EDB-71F6-29152F101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664D7-FC5F-BA88-5143-36BFB6C2C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3E83-7042-A93C-7531-0A37CB4F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B7B8F-6784-8ADB-FBF9-E45984F6D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6805E-CFD2-A16B-20EF-E5CAF7C9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74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1192D4-3DEB-49BB-8F09-91031D57C7D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6224" cy="6858000"/>
          </a:xfrm>
          <a:solidFill>
            <a:schemeClr val="accent1"/>
          </a:solidFill>
        </p:spPr>
        <p:txBody>
          <a:bodyPr tIns="1280160" anchor="ctr">
            <a:noAutofit/>
          </a:bodyPr>
          <a:lstStyle>
            <a:lvl1pPr algn="ctr">
              <a:defRPr sz="2000"/>
            </a:lvl1pPr>
          </a:lstStyle>
          <a:p>
            <a:r>
              <a:rPr lang="en-US" dirty="0"/>
              <a:t>Click to insert image here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4C4FA-8597-7449-A0F1-38E8A1C6B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1018" y="1526016"/>
            <a:ext cx="12188952" cy="2031324"/>
          </a:xfrm>
          <a:solidFill>
            <a:schemeClr val="tx1">
              <a:lumMod val="85000"/>
              <a:lumOff val="15000"/>
              <a:alpha val="60000"/>
            </a:schemeClr>
          </a:solidFill>
        </p:spPr>
        <p:txBody>
          <a:bodyPr lIns="868680" tIns="91440"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6028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3">
            <a:extLst>
              <a:ext uri="{FF2B5EF4-FFF2-40B4-BE49-F238E27FC236}">
                <a16:creationId xmlns:a16="http://schemas.microsoft.com/office/drawing/2014/main" id="{63C9361F-F5AC-124A-A751-F276961C97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3175" y="528629"/>
            <a:ext cx="10542707" cy="479900"/>
          </a:xfrm>
        </p:spPr>
        <p:txBody>
          <a:bodyPr lIns="0" tIns="0" rIns="0" bIns="0" anchor="t">
            <a:no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text</a:t>
            </a:r>
            <a:br>
              <a:rPr lang="en-US" dirty="0"/>
            </a:br>
            <a:endParaRPr lang="en-US" dirty="0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E110C240-E84A-BB4D-911E-3069CAF91A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3176" y="1018950"/>
            <a:ext cx="10542706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title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1B2370-69F6-454B-ACB1-3BCDAE4D8D5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33175" y="1963738"/>
            <a:ext cx="7320225" cy="421798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485AAEB-729B-0E45-AA2A-8821D226E7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60220" y="3888618"/>
            <a:ext cx="2389094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3BA4E48D-7640-4648-AD2A-35EB9295CC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960220" y="5322378"/>
            <a:ext cx="2389094" cy="85976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9035993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full-bleed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3">
            <a:extLst>
              <a:ext uri="{FF2B5EF4-FFF2-40B4-BE49-F238E27FC236}">
                <a16:creationId xmlns:a16="http://schemas.microsoft.com/office/drawing/2014/main" id="{3265DD9D-6018-7248-B068-226B5087E3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3175" y="528629"/>
            <a:ext cx="10540405" cy="479900"/>
          </a:xfrm>
        </p:spPr>
        <p:txBody>
          <a:bodyPr lIns="0" tIns="0" rIns="0" bIns="0" anchor="t">
            <a:no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text</a:t>
            </a:r>
            <a:br>
              <a:rPr lang="en-US" dirty="0"/>
            </a:br>
            <a:endParaRPr lang="en-US" dirty="0"/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2BB5A709-E25A-CC47-AE58-EC9F42EF121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3176" y="1018950"/>
            <a:ext cx="10540404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title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B3087-49AA-480C-A462-1133A6E7C6C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-1" y="2066536"/>
            <a:ext cx="12188951" cy="480060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0AF7B98-3554-234B-A9A0-828B8E3E86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66537"/>
            <a:ext cx="6096000" cy="4800604"/>
          </a:xfrm>
          <a:solidFill>
            <a:srgbClr val="262626">
              <a:alpha val="61961"/>
            </a:srgbClr>
          </a:solidFill>
        </p:spPr>
        <p:txBody>
          <a:bodyPr lIns="1920240" tIns="274320" anchor="ctr" anchorCtr="0">
            <a:normAutofit/>
          </a:bodyPr>
          <a:lstStyle>
            <a:lvl1pPr marL="0" indent="0" algn="l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</a:t>
            </a:r>
          </a:p>
          <a:p>
            <a:pPr lvl="0"/>
            <a:r>
              <a:rPr lang="en-US" dirty="0"/>
              <a:t>text style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43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full-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2E6D3-9558-45D3-9914-1F3B0A5BDC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12188952" cy="6858000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 or graphic here</a:t>
            </a:r>
          </a:p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DF58130-BFA9-C64B-9400-27CEC7444F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6966" y="2338086"/>
            <a:ext cx="10541219" cy="2164466"/>
          </a:xfrm>
        </p:spPr>
        <p:txBody>
          <a:bodyPr lIns="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2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B2B4-FE92-9A7A-051E-A7846261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01EB9-2431-2484-9AF7-9744B9BC2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B3736-D7C4-5985-8D0C-724C6FFB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00642-81DA-8E09-4C34-1104DBB4D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0A078-E6A2-311B-B1C6-CACF533A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22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C693-C997-8811-FF40-FB0D875C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F341E-1EE8-C204-A534-DEF6D7446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92736-C76E-B9CC-4A17-22D443EB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18292-664E-B0C5-5564-62835589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114A7-013C-FB92-22ED-414DD67B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6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B74E7-9880-5169-A64E-A752672E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233CD-16B2-D71E-219A-81E66B228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5D9B2-658F-608C-1410-BB5A2695C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1AB28-B83F-3441-300D-8E3AA736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A4A1A-C690-F64F-7C9D-B807C44D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C3E39-23B6-B22D-EEFF-4C4D0C74A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74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4DB1-3729-A617-B750-D4EBC9310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B4D17-5AB6-C035-3FB1-C5BC62610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637F2-03E6-B397-7334-4DE249A26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EB71C-2182-645E-5651-8AC7F32E1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8CFF5-5503-29F3-640D-8BDC01CA8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494B30-A215-4B88-1148-E12F8E5A1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AB2F1-9015-8147-8E3C-C591EE262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3115A-6DB3-FE2A-6C9D-98FD3797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74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C380-59D4-0665-22D3-B1AABDD3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1FD48-745D-5784-FDE5-7CB3500E2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1C215-2CF8-A03F-560A-BB9BCE13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FD867-290C-5571-CDBC-EAF5A1996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2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0C03E-8A3A-559F-777E-9E1289B2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A71DC2-A28A-9EC6-560B-EF5D83252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097FF-E1CA-2DB6-0B49-4B737483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8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48AAF-95E4-E363-9A31-15AC14B92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05504-994D-DB26-6A63-209965E38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10CCB-6962-0B8E-D24E-61713D083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A1142-D0B0-700E-405A-A2B72627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E96A2-306F-CCF1-465D-3C6B064A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8E574-6780-C43B-693F-4EF8DCC3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4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50FA-82C2-C74D-DAAD-7B893BD7F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88010C-E2AE-01A3-CF56-F00F3286A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CCC37-B950-ACB8-FD5F-E33C88B88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12E05-53C5-7B39-7700-28B9D3A2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C58C1-10DB-D9CE-3B69-3A039260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0333C-9BC6-83C8-DCFF-E4149997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01C2DC-E05B-DAF2-084C-D55CD810A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5803A-C655-B721-9B7A-5E86A4442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18280-33E0-2E13-3886-07E8BCC493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BD377-715D-D4BF-2298-9551FA2D4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6D5A6-252B-1645-4372-4DB785A7C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3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7913F9A8-5859-8441-9D34-EA6DF53BAFA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" b="20"/>
          <a:stretch/>
        </p:blipFill>
        <p:spPr>
          <a:xfrm>
            <a:off x="-11018" y="-1"/>
            <a:ext cx="12203018" cy="6858001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C60E6CE8-7AB6-B54A-8434-8F730542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Adversary Emulation Framework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20BC4A-E57F-2956-6E22-88A642E3C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9912" y="0"/>
            <a:ext cx="2732088" cy="15260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59F356-EEB8-DE47-824D-F6317853CBE2}"/>
              </a:ext>
            </a:extLst>
          </p:cNvPr>
          <p:cNvSpPr txBox="1"/>
          <p:nvPr/>
        </p:nvSpPr>
        <p:spPr>
          <a:xfrm>
            <a:off x="754541" y="4131655"/>
            <a:ext cx="9713433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Mentors: Dr. Alcides Alvear Suarez &amp; Robel Campbell</a:t>
            </a:r>
          </a:p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Integrants: Kiara Rivera Domenech, Genesis Resto, Carlos Roque </a:t>
            </a:r>
          </a:p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Date: February 28</a:t>
            </a:r>
            <a:r>
              <a:rPr lang="en-US" sz="2000" b="1" baseline="300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th</a:t>
            </a:r>
            <a:r>
              <a:rPr lang="en-US" sz="20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, 2023 </a:t>
            </a:r>
          </a:p>
        </p:txBody>
      </p:sp>
    </p:spTree>
    <p:extLst>
      <p:ext uri="{BB962C8B-B14F-4D97-AF65-F5344CB8AC3E}">
        <p14:creationId xmlns:p14="http://schemas.microsoft.com/office/powerpoint/2010/main" val="4031715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2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76E574-6F12-2143-ACF1-0D214372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Tools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E2F7E3-1631-624F-1F9A-5F8FDA8238D8}"/>
              </a:ext>
            </a:extLst>
          </p:cNvPr>
          <p:cNvSpPr txBox="1"/>
          <p:nvPr/>
        </p:nvSpPr>
        <p:spPr>
          <a:xfrm>
            <a:off x="612648" y="3355848"/>
            <a:ext cx="6268770" cy="2825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Server and Client applications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Windows Forms .NET Framework (GUI)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Virtual Private Server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Docker Machine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Arduino</a:t>
            </a:r>
          </a:p>
        </p:txBody>
      </p:sp>
      <p:pic>
        <p:nvPicPr>
          <p:cNvPr id="8" name="Graphic 6" descr="Lightbulb">
            <a:extLst>
              <a:ext uri="{FF2B5EF4-FFF2-40B4-BE49-F238E27FC236}">
                <a16:creationId xmlns:a16="http://schemas.microsoft.com/office/drawing/2014/main" id="{C6E6451C-A01D-C8E9-9E11-81E0A6682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066" y="1272395"/>
            <a:ext cx="4237686" cy="4237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D1AA95-12C3-0A17-637C-ED27DC469DB0}"/>
              </a:ext>
            </a:extLst>
          </p:cNvPr>
          <p:cNvSpPr txBox="1"/>
          <p:nvPr/>
        </p:nvSpPr>
        <p:spPr>
          <a:xfrm>
            <a:off x="739868" y="6246911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G. Resto, K. Domenech, C. Roque Adversary Emulation Framework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2DDCA-1741-9711-D16D-023131E9A712}"/>
              </a:ext>
            </a:extLst>
          </p:cNvPr>
          <p:cNvSpPr txBox="1"/>
          <p:nvPr/>
        </p:nvSpPr>
        <p:spPr>
          <a:xfrm>
            <a:off x="11366403" y="63319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06873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954F66B-3BF3-4495-BAEE-BEB2B018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76E574-6F12-2143-ACF1-0D214372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874" y="1076324"/>
            <a:ext cx="6272784" cy="1535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Reasoning</a:t>
            </a:r>
          </a:p>
        </p:txBody>
      </p:sp>
      <p:pic>
        <p:nvPicPr>
          <p:cNvPr id="22" name="Graphic 21" descr="Head with Gears">
            <a:extLst>
              <a:ext uri="{FF2B5EF4-FFF2-40B4-BE49-F238E27FC236}">
                <a16:creationId xmlns:a16="http://schemas.microsoft.com/office/drawing/2014/main" id="{FFB85C8B-41EC-AC79-9374-BEFB36573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1283758"/>
            <a:ext cx="4217332" cy="421733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34618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924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E2F7E3-1631-624F-1F9A-5F8FDA8238D8}"/>
              </a:ext>
            </a:extLst>
          </p:cNvPr>
          <p:cNvSpPr txBox="1"/>
          <p:nvPr/>
        </p:nvSpPr>
        <p:spPr>
          <a:xfrm>
            <a:off x="5296874" y="3351276"/>
            <a:ext cx="6272784" cy="2825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Command and Control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Cloud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Arduino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.NET Framework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Microservices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Containers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1A23F2-9BAD-33C4-366D-A32378541F3C}"/>
              </a:ext>
            </a:extLst>
          </p:cNvPr>
          <p:cNvSpPr txBox="1"/>
          <p:nvPr/>
        </p:nvSpPr>
        <p:spPr>
          <a:xfrm>
            <a:off x="739868" y="6246911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G. Resto, K. Domenech, C. Roque Adversary Emulation Framework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CC98D-385F-B3AE-81F7-63C3F7099C01}"/>
              </a:ext>
            </a:extLst>
          </p:cNvPr>
          <p:cNvSpPr txBox="1"/>
          <p:nvPr/>
        </p:nvSpPr>
        <p:spPr>
          <a:xfrm>
            <a:off x="11366403" y="633193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43665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D11FD0E-2D27-4A5A-949D-222E61ECB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76E574-6F12-2143-ACF1-0D214372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344121"/>
            <a:ext cx="6629401" cy="62865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Functional 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263CBA-105D-8129-FD8D-C0ED7377E426}"/>
              </a:ext>
            </a:extLst>
          </p:cNvPr>
          <p:cNvSpPr txBox="1"/>
          <p:nvPr/>
        </p:nvSpPr>
        <p:spPr>
          <a:xfrm>
            <a:off x="542925" y="1580673"/>
            <a:ext cx="6172200" cy="4683604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b="1" i="0" dirty="0">
                <a:effectLst/>
              </a:rPr>
              <a:t>Implant:</a:t>
            </a:r>
          </a:p>
          <a:p>
            <a:pPr marL="285750" indent="-28575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Employ various evasion tactics to avoid detection. </a:t>
            </a:r>
          </a:p>
          <a:p>
            <a:pPr marL="285750" indent="-28575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Results of executed instructions received by the server must be sent back to the server.</a:t>
            </a:r>
          </a:p>
          <a:p>
            <a:pPr marL="285750" indent="-28575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Must have the ability to load new modules or code dynamically.</a:t>
            </a:r>
          </a:p>
          <a:p>
            <a:pPr marL="285750" indent="-28575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Survive reboots by implementing persistence.</a:t>
            </a:r>
          </a:p>
          <a:p>
            <a:pPr marL="285750" indent="-28575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Collect victim information for database</a:t>
            </a:r>
          </a:p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b="1" i="0" dirty="0">
              <a:effectLst/>
            </a:endParaRPr>
          </a:p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b="1" i="0" dirty="0">
                <a:effectLst/>
              </a:rPr>
              <a:t>Server:</a:t>
            </a:r>
          </a:p>
          <a:p>
            <a:pPr marL="285750" indent="-28575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Send instructions to the implant and receive the output. </a:t>
            </a:r>
          </a:p>
          <a:p>
            <a:pPr marL="285750" indent="-28575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Provide implant templates for customization.</a:t>
            </a:r>
          </a:p>
          <a:p>
            <a:pPr marL="285750" indent="-28575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Store victim information in a database using secure methods. </a:t>
            </a:r>
          </a:p>
          <a:p>
            <a:pPr marL="285750" indent="-28575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Manage module handler to host modules for execution on the implant. </a:t>
            </a:r>
          </a:p>
          <a:p>
            <a:pPr marL="285750" indent="-28575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Provide secure and reliable communication channels.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55F97A-8C1E-7FB9-A031-1A92483C8E8B}"/>
              </a:ext>
            </a:extLst>
          </p:cNvPr>
          <p:cNvSpPr txBox="1"/>
          <p:nvPr/>
        </p:nvSpPr>
        <p:spPr>
          <a:xfrm>
            <a:off x="6862953" y="1580672"/>
            <a:ext cx="5248534" cy="4683603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b="1" i="0" dirty="0">
                <a:effectLst/>
              </a:rPr>
              <a:t>Interface</a:t>
            </a:r>
            <a:r>
              <a:rPr lang="en-US" dirty="0"/>
              <a:t>: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Provide operator ability to generate implants.</a:t>
            </a:r>
          </a:p>
          <a:p>
            <a:pPr marL="285750" indent="-28575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Dashboard to manage one or multiple implants.</a:t>
            </a:r>
          </a:p>
          <a:p>
            <a:pPr marL="285750" indent="-28575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Ensure secure authentication and authorization for operators.</a:t>
            </a:r>
          </a:p>
          <a:p>
            <a:pPr marL="285750" indent="-28575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Output the results from instructions executed on the implant.</a:t>
            </a:r>
          </a:p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Database: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Storing and managing data related to victims, and operators securely.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Provide search and filtering capabilities to quickly locate specific information.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Enforce consistency and validation to avoid errors and corruption.</a:t>
            </a:r>
          </a:p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9B81D0-D332-D32B-7CEE-8FC7880472C5}"/>
              </a:ext>
            </a:extLst>
          </p:cNvPr>
          <p:cNvSpPr txBox="1"/>
          <p:nvPr/>
        </p:nvSpPr>
        <p:spPr>
          <a:xfrm>
            <a:off x="542925" y="6383399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G. Resto, K. Domenech, C. Roque Adversary Emulation Framework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ABB0EF-0B1C-18A5-6F42-EEFB8B20AA33}"/>
              </a:ext>
            </a:extLst>
          </p:cNvPr>
          <p:cNvSpPr txBox="1"/>
          <p:nvPr/>
        </p:nvSpPr>
        <p:spPr>
          <a:xfrm>
            <a:off x="11169460" y="646842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392671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76E574-6F12-2143-ACF1-0D214372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Non-Functional 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25F419-6B37-B8B4-CE7B-09806A65DA4F}"/>
              </a:ext>
            </a:extLst>
          </p:cNvPr>
          <p:cNvSpPr txBox="1"/>
          <p:nvPr/>
        </p:nvSpPr>
        <p:spPr>
          <a:xfrm>
            <a:off x="1136428" y="1508812"/>
            <a:ext cx="7778972" cy="4436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Operate with reduced latency or delay.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System should be extensible.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Functionality should be documented.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System should be robust in the ability to sustain errors and user input.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Ensure server availability for operators and implants.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Optimization techniques should be employed for performance.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Regulations should be enforced for best practices and safety standards.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Infrastructure needs to support scalability either vertically or horizontally.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Interface needs to be intuitive for the operator.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Processor">
            <a:extLst>
              <a:ext uri="{FF2B5EF4-FFF2-40B4-BE49-F238E27FC236}">
                <a16:creationId xmlns:a16="http://schemas.microsoft.com/office/drawing/2014/main" id="{7A9EC01D-ACED-5F9F-46BB-2653D0943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F0AA05-F25A-6702-FE57-CBE3BF4FAADF}"/>
              </a:ext>
            </a:extLst>
          </p:cNvPr>
          <p:cNvSpPr txBox="1"/>
          <p:nvPr/>
        </p:nvSpPr>
        <p:spPr>
          <a:xfrm>
            <a:off x="739868" y="6246911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G. Resto, K. Domenech, C. Roque Adversary Emulation Framework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830926-9D53-E0B7-8E3D-DDFF65D4C943}"/>
              </a:ext>
            </a:extLst>
          </p:cNvPr>
          <p:cNvSpPr txBox="1"/>
          <p:nvPr/>
        </p:nvSpPr>
        <p:spPr>
          <a:xfrm>
            <a:off x="11366403" y="633193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379371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Freeform: Shape 14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76E574-6F12-2143-ACF1-0D214372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504" y="249975"/>
            <a:ext cx="9173823" cy="8821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5181F8-4BE2-CCA7-E57E-AA8D1F4533E7}"/>
              </a:ext>
            </a:extLst>
          </p:cNvPr>
          <p:cNvSpPr txBox="1"/>
          <p:nvPr/>
        </p:nvSpPr>
        <p:spPr>
          <a:xfrm>
            <a:off x="11366403" y="633193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FBE383-DA83-D8F8-676C-4F2BBDDF0B00}"/>
              </a:ext>
            </a:extLst>
          </p:cNvPr>
          <p:cNvSpPr txBox="1"/>
          <p:nvPr/>
        </p:nvSpPr>
        <p:spPr>
          <a:xfrm>
            <a:off x="1578068" y="6208821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G. Resto, K. Domenech, C. Roque Adversary Emulation Framework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21DBFE-25E2-294A-1FEA-1A0B78DDD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504" y="1132098"/>
            <a:ext cx="9715614" cy="485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42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25F419-6B37-B8B4-CE7B-09806A65DA4F}"/>
              </a:ext>
            </a:extLst>
          </p:cNvPr>
          <p:cNvSpPr txBox="1"/>
          <p:nvPr/>
        </p:nvSpPr>
        <p:spPr>
          <a:xfrm>
            <a:off x="3769039" y="1711530"/>
            <a:ext cx="3765610" cy="3177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E0F30CF4-6F84-10A8-AD7E-E01DFCC181E1}"/>
              </a:ext>
            </a:extLst>
          </p:cNvPr>
          <p:cNvSpPr txBox="1">
            <a:spLocks/>
          </p:cNvSpPr>
          <p:nvPr/>
        </p:nvSpPr>
        <p:spPr>
          <a:xfrm>
            <a:off x="3769039" y="179681"/>
            <a:ext cx="6473638" cy="8431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0000"/>
                </a:solidFill>
              </a:rPr>
              <a:t>Structure Diagram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9AB2F-CAB8-E3F8-3196-182B3AC22B16}"/>
              </a:ext>
            </a:extLst>
          </p:cNvPr>
          <p:cNvSpPr txBox="1"/>
          <p:nvPr/>
        </p:nvSpPr>
        <p:spPr>
          <a:xfrm>
            <a:off x="739868" y="6246911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G. Resto, K. Domenech, C. Roque Adversary Emulation Framework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D20F90-A99D-0490-C9F2-4416E67D5915}"/>
              </a:ext>
            </a:extLst>
          </p:cNvPr>
          <p:cNvSpPr txBox="1"/>
          <p:nvPr/>
        </p:nvSpPr>
        <p:spPr>
          <a:xfrm>
            <a:off x="11366403" y="633193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B703E2-EBD8-C66E-9513-AE736C181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62" y="1022811"/>
            <a:ext cx="10123475" cy="516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95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E0F30CF4-6F84-10A8-AD7E-E01DFCC181E1}"/>
              </a:ext>
            </a:extLst>
          </p:cNvPr>
          <p:cNvSpPr txBox="1">
            <a:spLocks/>
          </p:cNvSpPr>
          <p:nvPr/>
        </p:nvSpPr>
        <p:spPr>
          <a:xfrm>
            <a:off x="3749860" y="288242"/>
            <a:ext cx="4095812" cy="513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800" dirty="0">
                <a:solidFill>
                  <a:srgbClr val="000000"/>
                </a:solidFill>
              </a:rPr>
              <a:t>Use Case UML Diagram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25F419-6B37-B8B4-CE7B-09806A65DA4F}"/>
              </a:ext>
            </a:extLst>
          </p:cNvPr>
          <p:cNvSpPr txBox="1"/>
          <p:nvPr/>
        </p:nvSpPr>
        <p:spPr>
          <a:xfrm>
            <a:off x="5090904" y="2552483"/>
            <a:ext cx="1413725" cy="119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02809E-C288-04F7-BD0B-F51C60F99774}"/>
              </a:ext>
            </a:extLst>
          </p:cNvPr>
          <p:cNvSpPr txBox="1"/>
          <p:nvPr/>
        </p:nvSpPr>
        <p:spPr>
          <a:xfrm>
            <a:off x="533400" y="6306871"/>
            <a:ext cx="4167520" cy="368275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solidFill>
                  <a:srgbClr val="000000"/>
                </a:solidFill>
              </a:rPr>
              <a:t>G. Resto, K. </a:t>
            </a:r>
            <a:r>
              <a:rPr lang="en-US" sz="1200" dirty="0">
                <a:solidFill>
                  <a:srgbClr val="000000"/>
                </a:solidFill>
              </a:rPr>
              <a:t>Domenech</a:t>
            </a:r>
            <a:r>
              <a:rPr lang="en-US" sz="1100" dirty="0">
                <a:solidFill>
                  <a:srgbClr val="000000"/>
                </a:solidFill>
              </a:rPr>
              <a:t>, C. Roque Adversary Emulation Framework</a:t>
            </a:r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C31AD-99DC-7D13-FA26-2482F084F8D1}"/>
              </a:ext>
            </a:extLst>
          </p:cNvPr>
          <p:cNvSpPr txBox="1"/>
          <p:nvPr/>
        </p:nvSpPr>
        <p:spPr>
          <a:xfrm>
            <a:off x="11193092" y="6214533"/>
            <a:ext cx="465508" cy="36827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15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C5CDEF-6519-7893-E9C9-A0C75CFB1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428" y="802061"/>
            <a:ext cx="8683143" cy="541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43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E0F30CF4-6F84-10A8-AD7E-E01DFCC181E1}"/>
              </a:ext>
            </a:extLst>
          </p:cNvPr>
          <p:cNvSpPr txBox="1">
            <a:spLocks/>
          </p:cNvSpPr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600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02809E-C288-04F7-BD0B-F51C60F99774}"/>
              </a:ext>
            </a:extLst>
          </p:cNvPr>
          <p:cNvSpPr txBox="1"/>
          <p:nvPr/>
        </p:nvSpPr>
        <p:spPr>
          <a:xfrm>
            <a:off x="739868" y="6246911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G. Resto, K. Domenech, C. Roque Adversary Emulation Framework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5F36E-6D51-319E-3172-08933C7F2521}"/>
              </a:ext>
            </a:extLst>
          </p:cNvPr>
          <p:cNvSpPr txBox="1"/>
          <p:nvPr/>
        </p:nvSpPr>
        <p:spPr>
          <a:xfrm>
            <a:off x="739869" y="2505669"/>
            <a:ext cx="107418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Microsoft (2023,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ebruary). 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Language Runtime Overview - .NET Framework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Microsoft Learn. https://learn.microsoft.com/en-us/dotnet/framework/reflection-and-codedom/dynamic-language-runtime-overview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 Awan, A. (2022, July).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Comprehensive Introduction to Graph Neural Networks (GNNs)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https://www.datacamp.com/tutorial/comprehensive-introduction-graph-neural-networks-gnns-tutorial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9D1AB7-5CF9-AA2F-9DDC-715F25582F9A}"/>
              </a:ext>
            </a:extLst>
          </p:cNvPr>
          <p:cNvSpPr txBox="1"/>
          <p:nvPr/>
        </p:nvSpPr>
        <p:spPr>
          <a:xfrm>
            <a:off x="11366403" y="633193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126660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 in frozen winter forest&#10;">
            <a:extLst>
              <a:ext uri="{FF2B5EF4-FFF2-40B4-BE49-F238E27FC236}">
                <a16:creationId xmlns:a16="http://schemas.microsoft.com/office/drawing/2014/main" id="{36A25C47-2B04-5343-B7CC-81DD928F01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2">
            <a:extLst>
              <a:ext uri="{FF2B5EF4-FFF2-40B4-BE49-F238E27FC236}">
                <a16:creationId xmlns:a16="http://schemas.microsoft.com/office/drawing/2014/main" id="{DCF1FFC3-D020-43C3-8B93-EF6BEFC46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12620" y="1929384"/>
            <a:ext cx="8366760" cy="2999232"/>
          </a:xfrm>
          <a:prstGeom prst="rect">
            <a:avLst/>
          </a:prstGeom>
          <a:solidFill>
            <a:schemeClr val="bg1">
              <a:alpha val="89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36EEF6-BB09-2642-A1B4-CF98A190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010" y="2242539"/>
            <a:ext cx="7459980" cy="14259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Thank you</a:t>
            </a:r>
          </a:p>
        </p:txBody>
      </p: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16FC4A39-71B0-433B-AB94-CBFFA0DF9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2605" y="3792064"/>
            <a:ext cx="2586790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46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75AD06-DFC4-4B3A-8490-330823D0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587C93-0840-40DF-96D5-D1F2137E6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16A8C3-3309-6F21-2547-04BC62B27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01859"/>
            <a:ext cx="4130185" cy="4054282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 of Contents</a:t>
            </a:r>
          </a:p>
        </p:txBody>
      </p:sp>
      <p:grpSp>
        <p:nvGrpSpPr>
          <p:cNvPr id="24" name="Group 12">
            <a:extLst>
              <a:ext uri="{FF2B5EF4-FFF2-40B4-BE49-F238E27FC236}">
                <a16:creationId xmlns:a16="http://schemas.microsoft.com/office/drawing/2014/main" id="{5E02D55A-F529-4B19-BAF9-F63240A7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3839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5" name="Freeform: Shape 13">
              <a:extLst>
                <a:ext uri="{FF2B5EF4-FFF2-40B4-BE49-F238E27FC236}">
                  <a16:creationId xmlns:a16="http://schemas.microsoft.com/office/drawing/2014/main" id="{60367E3C-3947-493D-9458-5955DB20A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4">
              <a:extLst>
                <a:ext uri="{FF2B5EF4-FFF2-40B4-BE49-F238E27FC236}">
                  <a16:creationId xmlns:a16="http://schemas.microsoft.com/office/drawing/2014/main" id="{1E8D9785-21DB-4CE6-B138-2999AD61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5">
              <a:extLst>
                <a:ext uri="{FF2B5EF4-FFF2-40B4-BE49-F238E27FC236}">
                  <a16:creationId xmlns:a16="http://schemas.microsoft.com/office/drawing/2014/main" id="{43AA5AD5-8F29-4165-8112-305DDDDDD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6">
              <a:extLst>
                <a:ext uri="{FF2B5EF4-FFF2-40B4-BE49-F238E27FC236}">
                  <a16:creationId xmlns:a16="http://schemas.microsoft.com/office/drawing/2014/main" id="{2A4EC0CF-F38F-4D7F-B48D-9A26E814D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4808560-8799-FF64-FC9C-B38272E7F8D2}"/>
              </a:ext>
            </a:extLst>
          </p:cNvPr>
          <p:cNvSpPr txBox="1"/>
          <p:nvPr/>
        </p:nvSpPr>
        <p:spPr>
          <a:xfrm>
            <a:off x="5085517" y="886104"/>
            <a:ext cx="6505575" cy="5085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Problem Definition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Solutions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Command and Control Framework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Solution Diagram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Machine Learning Malware Detection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Solution Diagram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Project Scope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Tools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Reasoning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Functional Requirements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Non-functional Requirements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Database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Structured Diagram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Use Case UML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References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Q&amp;A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7A3A52F-BCB3-444D-9372-EE018B135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1E32C13-DED6-4967-85B8-68DD77103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8DDA515-BC6A-47FB-951E-E1E792875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7EEFA7-6787-4EC0-8284-6D3D27306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A9621AC-50AB-4B43-896D-78FE571A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B987264-9E67-BEA6-C188-13FF8FBD326C}"/>
              </a:ext>
            </a:extLst>
          </p:cNvPr>
          <p:cNvSpPr txBox="1"/>
          <p:nvPr/>
        </p:nvSpPr>
        <p:spPr>
          <a:xfrm>
            <a:off x="739868" y="6246911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G. Resto, K. Domenech, C. Roque Adversary Emulation Framework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C0D9F-0935-5907-2ED0-60858C99EB78}"/>
              </a:ext>
            </a:extLst>
          </p:cNvPr>
          <p:cNvSpPr txBox="1"/>
          <p:nvPr/>
        </p:nvSpPr>
        <p:spPr>
          <a:xfrm>
            <a:off x="11366403" y="63319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3940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33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86DD66-4C89-CF4F-B2FB-DD3DB961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085" y="1129084"/>
            <a:ext cx="3689091" cy="19601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Problem Definition</a:t>
            </a:r>
          </a:p>
        </p:txBody>
      </p:sp>
      <p:pic>
        <p:nvPicPr>
          <p:cNvPr id="55" name="Picture 29">
            <a:extLst>
              <a:ext uri="{FF2B5EF4-FFF2-40B4-BE49-F238E27FC236}">
                <a16:creationId xmlns:a16="http://schemas.microsoft.com/office/drawing/2014/main" id="{280D4C1E-37B3-6BD8-2571-3B56573D44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72" r="17254"/>
          <a:stretch/>
        </p:blipFill>
        <p:spPr>
          <a:xfrm>
            <a:off x="20" y="10"/>
            <a:ext cx="7743929" cy="6857990"/>
          </a:xfrm>
          <a:custGeom>
            <a:avLst/>
            <a:gdLst/>
            <a:ahLst/>
            <a:cxnLst/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E2DE65-215A-EA9F-F49C-6E157B1E285E}"/>
              </a:ext>
            </a:extLst>
          </p:cNvPr>
          <p:cNvSpPr txBox="1"/>
          <p:nvPr/>
        </p:nvSpPr>
        <p:spPr>
          <a:xfrm>
            <a:off x="8006085" y="3236181"/>
            <a:ext cx="3689091" cy="2195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In the current state of anti-malware systems, defenders focus on a broad understanding of modern malware evasion techniques that their systems have the capability to detect, but the knowledge gap between malicious actors and security engineers makes these systems look frail.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0A205D-C5D8-D951-D1E1-5908EB09C007}"/>
              </a:ext>
            </a:extLst>
          </p:cNvPr>
          <p:cNvSpPr txBox="1"/>
          <p:nvPr/>
        </p:nvSpPr>
        <p:spPr>
          <a:xfrm>
            <a:off x="739868" y="6246911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G. Resto, K. Domenech, C. Roque Adversary Emulation Framework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0D04C0-2FE2-7F61-8B9D-2A5657FF4D8F}"/>
              </a:ext>
            </a:extLst>
          </p:cNvPr>
          <p:cNvSpPr txBox="1"/>
          <p:nvPr/>
        </p:nvSpPr>
        <p:spPr>
          <a:xfrm>
            <a:off x="11366403" y="63319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7203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76E574-6F12-2143-ACF1-0D214372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Solutions</a:t>
            </a:r>
          </a:p>
        </p:txBody>
      </p:sp>
      <p:pic>
        <p:nvPicPr>
          <p:cNvPr id="8" name="Graphic 6" descr="Lightbulb">
            <a:extLst>
              <a:ext uri="{FF2B5EF4-FFF2-40B4-BE49-F238E27FC236}">
                <a16:creationId xmlns:a16="http://schemas.microsoft.com/office/drawing/2014/main" id="{C6E6451C-A01D-C8E9-9E11-81E0A6682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450C80-8BA7-AD76-5124-2FE88CFCC147}"/>
              </a:ext>
            </a:extLst>
          </p:cNvPr>
          <p:cNvSpPr txBox="1"/>
          <p:nvPr/>
        </p:nvSpPr>
        <p:spPr>
          <a:xfrm>
            <a:off x="739868" y="6246911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G. Resto, K. Domenech, C. Roque Adversary Emulation Framework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280FF-1D76-DFD2-C2F8-99447C4F7029}"/>
              </a:ext>
            </a:extLst>
          </p:cNvPr>
          <p:cNvSpPr txBox="1"/>
          <p:nvPr/>
        </p:nvSpPr>
        <p:spPr>
          <a:xfrm>
            <a:off x="11366403" y="63319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21784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6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6BDB2-6654-D99A-7BAA-19334C907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1327438"/>
            <a:ext cx="6247722" cy="14617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Command and Control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E3C44-06A8-9521-5129-C04AEF6EC73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286934" y="2946169"/>
            <a:ext cx="6247722" cy="3126827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lvl="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Dynamic Evasion </a:t>
            </a:r>
            <a:r>
              <a:rPr lang="en-US" sz="2400" b="0" dirty="0">
                <a:solidFill>
                  <a:schemeClr val="tx1"/>
                </a:solidFill>
              </a:rPr>
              <a:t>– Variable Syscalls, ETW/AMSI Patching </a:t>
            </a:r>
          </a:p>
          <a:p>
            <a:pPr marL="342900" lvl="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In-memory Execution </a:t>
            </a:r>
            <a:r>
              <a:rPr lang="en-US" sz="2400" b="0" dirty="0">
                <a:solidFill>
                  <a:schemeClr val="tx1"/>
                </a:solidFill>
              </a:rPr>
              <a:t>– Download Cradles, Microcontroller</a:t>
            </a:r>
          </a:p>
          <a:p>
            <a:pPr marL="342900" lvl="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Encrypted Payloads </a:t>
            </a:r>
            <a:r>
              <a:rPr lang="en-US" sz="2400" b="0" dirty="0">
                <a:solidFill>
                  <a:schemeClr val="tx1"/>
                </a:solidFill>
              </a:rPr>
              <a:t>– AES-256, XOR</a:t>
            </a:r>
          </a:p>
        </p:txBody>
      </p:sp>
      <p:sp>
        <p:nvSpPr>
          <p:cNvPr id="34" name="Freeform: Shape 28">
            <a:extLst>
              <a:ext uri="{FF2B5EF4-FFF2-40B4-BE49-F238E27FC236}">
                <a16:creationId xmlns:a16="http://schemas.microsoft.com/office/drawing/2014/main" id="{0F06C9D3-00DF-4B71-AE88-29075022F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9545" y="1333265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4300F7B2-2FBB-4B65-B588-633176602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75032" y="1327438"/>
            <a:ext cx="675351" cy="595380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EFA5A327-531A-495C-BCA7-27F0481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2922" y="1075612"/>
            <a:ext cx="550492" cy="485306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7D591F-E079-6184-5228-556023C448B1}"/>
              </a:ext>
            </a:extLst>
          </p:cNvPr>
          <p:cNvSpPr txBox="1"/>
          <p:nvPr/>
        </p:nvSpPr>
        <p:spPr>
          <a:xfrm>
            <a:off x="739868" y="6246911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G. Resto, K. Domenech, C. Roque Adversary Emulation Framework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B1B15-3A5D-A7A0-9EB5-CA033A70C441}"/>
              </a:ext>
            </a:extLst>
          </p:cNvPr>
          <p:cNvSpPr txBox="1"/>
          <p:nvPr/>
        </p:nvSpPr>
        <p:spPr>
          <a:xfrm>
            <a:off x="11366403" y="63319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48426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BDB2-6654-D99A-7BAA-19334C907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Solution Diagram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7B1351-DFCB-E465-FFAD-FD0E449B1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236" y="2082895"/>
            <a:ext cx="5653918" cy="5727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5C797E-28E1-0CC8-8EAA-50011C78C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936" y="1331203"/>
            <a:ext cx="7196123" cy="46739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6BC362-D4CF-BD16-41BE-E5BA0C94BD80}"/>
              </a:ext>
            </a:extLst>
          </p:cNvPr>
          <p:cNvSpPr txBox="1"/>
          <p:nvPr/>
        </p:nvSpPr>
        <p:spPr>
          <a:xfrm>
            <a:off x="739868" y="6246911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G. Resto, K. Domenech, C. Roque Adversary Emulation Framework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BEA0A-E4AC-1C3D-EF18-761B4FD7471D}"/>
              </a:ext>
            </a:extLst>
          </p:cNvPr>
          <p:cNvSpPr txBox="1"/>
          <p:nvPr/>
        </p:nvSpPr>
        <p:spPr>
          <a:xfrm>
            <a:off x="11366403" y="63319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16428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2B4C0C7-2745-46BE-B15F-E50582545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6BDB2-6654-D99A-7BAA-19334C907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6097590" cy="1454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Machine Learning Malware Detection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D58D9DC-3259-3081-0AA7-EB2497B05A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1711" r="1854" b="-1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89D8939B-D984-4564-B942-51C44F623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796695"/>
            <a:ext cx="4850918" cy="5212025"/>
            <a:chOff x="0" y="796695"/>
            <a:chExt cx="4850918" cy="5212025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3EAFB53-01AA-467C-BE85-D555D06E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926917"/>
              <a:ext cx="4828239" cy="4951702"/>
            </a:xfrm>
            <a:custGeom>
              <a:avLst/>
              <a:gdLst>
                <a:gd name="connsiteX0" fmla="*/ 2407249 w 4828239"/>
                <a:gd name="connsiteY0" fmla="*/ 1168 h 4951702"/>
                <a:gd name="connsiteX1" fmla="*/ 2651971 w 4828239"/>
                <a:gd name="connsiteY1" fmla="*/ 4800 h 4951702"/>
                <a:gd name="connsiteX2" fmla="*/ 3136762 w 4828239"/>
                <a:gd name="connsiteY2" fmla="*/ 80075 h 4951702"/>
                <a:gd name="connsiteX3" fmla="*/ 3598035 w 4828239"/>
                <a:gd name="connsiteY3" fmla="*/ 254778 h 4951702"/>
                <a:gd name="connsiteX4" fmla="*/ 4006734 w 4828239"/>
                <a:gd name="connsiteY4" fmla="*/ 532540 h 4951702"/>
                <a:gd name="connsiteX5" fmla="*/ 4333530 w 4828239"/>
                <a:gd name="connsiteY5" fmla="*/ 900560 h 4951702"/>
                <a:gd name="connsiteX6" fmla="*/ 4368761 w 4828239"/>
                <a:gd name="connsiteY6" fmla="*/ 950864 h 4951702"/>
                <a:gd name="connsiteX7" fmla="*/ 4402539 w 4828239"/>
                <a:gd name="connsiteY7" fmla="*/ 1002077 h 4951702"/>
                <a:gd name="connsiteX8" fmla="*/ 4435319 w 4828239"/>
                <a:gd name="connsiteY8" fmla="*/ 1053834 h 4951702"/>
                <a:gd name="connsiteX9" fmla="*/ 4466918 w 4828239"/>
                <a:gd name="connsiteY9" fmla="*/ 1106317 h 4951702"/>
                <a:gd name="connsiteX10" fmla="*/ 4582327 w 4828239"/>
                <a:gd name="connsiteY10" fmla="*/ 1322244 h 4951702"/>
                <a:gd name="connsiteX11" fmla="*/ 4740322 w 4828239"/>
                <a:gd name="connsiteY11" fmla="*/ 1783517 h 4951702"/>
                <a:gd name="connsiteX12" fmla="*/ 4777370 w 4828239"/>
                <a:gd name="connsiteY12" fmla="*/ 2023507 h 4951702"/>
                <a:gd name="connsiteX13" fmla="*/ 4801432 w 4828239"/>
                <a:gd name="connsiteY13" fmla="*/ 2263678 h 4951702"/>
                <a:gd name="connsiteX14" fmla="*/ 4820591 w 4828239"/>
                <a:gd name="connsiteY14" fmla="*/ 2503848 h 4951702"/>
                <a:gd name="connsiteX15" fmla="*/ 4824496 w 4828239"/>
                <a:gd name="connsiteY15" fmla="*/ 2564050 h 4951702"/>
                <a:gd name="connsiteX16" fmla="*/ 4826221 w 4828239"/>
                <a:gd name="connsiteY16" fmla="*/ 2595013 h 4951702"/>
                <a:gd name="connsiteX17" fmla="*/ 4827492 w 4828239"/>
                <a:gd name="connsiteY17" fmla="*/ 2626522 h 4951702"/>
                <a:gd name="connsiteX18" fmla="*/ 4825767 w 4828239"/>
                <a:gd name="connsiteY18" fmla="*/ 2753462 h 4951702"/>
                <a:gd name="connsiteX19" fmla="*/ 4696465 w 4828239"/>
                <a:gd name="connsiteY19" fmla="*/ 3252055 h 4951702"/>
                <a:gd name="connsiteX20" fmla="*/ 4409077 w 4828239"/>
                <a:gd name="connsiteY20" fmla="*/ 3675464 h 4951702"/>
                <a:gd name="connsiteX21" fmla="*/ 4233920 w 4828239"/>
                <a:gd name="connsiteY21" fmla="*/ 3851983 h 4951702"/>
                <a:gd name="connsiteX22" fmla="*/ 4051318 w 4828239"/>
                <a:gd name="connsiteY22" fmla="*/ 4012430 h 4951702"/>
                <a:gd name="connsiteX23" fmla="*/ 3680392 w 4828239"/>
                <a:gd name="connsiteY23" fmla="*/ 4301543 h 4951702"/>
                <a:gd name="connsiteX24" fmla="*/ 3587048 w 4828239"/>
                <a:gd name="connsiteY24" fmla="*/ 4372096 h 4951702"/>
                <a:gd name="connsiteX25" fmla="*/ 3491161 w 4828239"/>
                <a:gd name="connsiteY25" fmla="*/ 4443103 h 4951702"/>
                <a:gd name="connsiteX26" fmla="*/ 3392914 w 4828239"/>
                <a:gd name="connsiteY26" fmla="*/ 4513202 h 4951702"/>
                <a:gd name="connsiteX27" fmla="*/ 3291579 w 4828239"/>
                <a:gd name="connsiteY27" fmla="*/ 4581303 h 4951702"/>
                <a:gd name="connsiteX28" fmla="*/ 3078830 w 4828239"/>
                <a:gd name="connsiteY28" fmla="*/ 4709153 h 4951702"/>
                <a:gd name="connsiteX29" fmla="*/ 2850010 w 4828239"/>
                <a:gd name="connsiteY29" fmla="*/ 4817842 h 4951702"/>
                <a:gd name="connsiteX30" fmla="*/ 2352052 w 4828239"/>
                <a:gd name="connsiteY30" fmla="*/ 4942876 h 4951702"/>
                <a:gd name="connsiteX31" fmla="*/ 2223840 w 4828239"/>
                <a:gd name="connsiteY31" fmla="*/ 4950958 h 4951702"/>
                <a:gd name="connsiteX32" fmla="*/ 2191787 w 4828239"/>
                <a:gd name="connsiteY32" fmla="*/ 4951684 h 4951702"/>
                <a:gd name="connsiteX33" fmla="*/ 2159825 w 4828239"/>
                <a:gd name="connsiteY33" fmla="*/ 4951503 h 4951702"/>
                <a:gd name="connsiteX34" fmla="*/ 2127953 w 4828239"/>
                <a:gd name="connsiteY34" fmla="*/ 4951139 h 4951702"/>
                <a:gd name="connsiteX35" fmla="*/ 2096990 w 4828239"/>
                <a:gd name="connsiteY35" fmla="*/ 4949959 h 4951702"/>
                <a:gd name="connsiteX36" fmla="*/ 1849646 w 4828239"/>
                <a:gd name="connsiteY36" fmla="*/ 4930255 h 4951702"/>
                <a:gd name="connsiteX37" fmla="*/ 1603845 w 4828239"/>
                <a:gd name="connsiteY37" fmla="*/ 4886852 h 4951702"/>
                <a:gd name="connsiteX38" fmla="*/ 1362403 w 4828239"/>
                <a:gd name="connsiteY38" fmla="*/ 4818841 h 4951702"/>
                <a:gd name="connsiteX39" fmla="*/ 900222 w 4828239"/>
                <a:gd name="connsiteY39" fmla="*/ 4614355 h 4951702"/>
                <a:gd name="connsiteX40" fmla="*/ 510682 w 4828239"/>
                <a:gd name="connsiteY40" fmla="*/ 4296004 h 4951702"/>
                <a:gd name="connsiteX41" fmla="*/ 352778 w 4828239"/>
                <a:gd name="connsiteY41" fmla="*/ 4104412 h 4951702"/>
                <a:gd name="connsiteX42" fmla="*/ 214850 w 4828239"/>
                <a:gd name="connsiteY42" fmla="*/ 3901561 h 4951702"/>
                <a:gd name="connsiteX43" fmla="*/ 182615 w 4828239"/>
                <a:gd name="connsiteY43" fmla="*/ 3849894 h 4951702"/>
                <a:gd name="connsiteX44" fmla="*/ 151833 w 4828239"/>
                <a:gd name="connsiteY44" fmla="*/ 3799772 h 4951702"/>
                <a:gd name="connsiteX45" fmla="*/ 91087 w 4828239"/>
                <a:gd name="connsiteY45" fmla="*/ 3702614 h 4951702"/>
                <a:gd name="connsiteX46" fmla="*/ 0 w 4828239"/>
                <a:gd name="connsiteY46" fmla="*/ 3558952 h 4951702"/>
                <a:gd name="connsiteX47" fmla="*/ 0 w 4828239"/>
                <a:gd name="connsiteY47" fmla="*/ 3152786 h 4951702"/>
                <a:gd name="connsiteX48" fmla="*/ 21078 w 4828239"/>
                <a:gd name="connsiteY48" fmla="*/ 3185589 h 4951702"/>
                <a:gd name="connsiteX49" fmla="*/ 159097 w 4828239"/>
                <a:gd name="connsiteY49" fmla="*/ 3365285 h 4951702"/>
                <a:gd name="connsiteX50" fmla="*/ 308466 w 4828239"/>
                <a:gd name="connsiteY50" fmla="*/ 3546344 h 4951702"/>
                <a:gd name="connsiteX51" fmla="*/ 382742 w 4828239"/>
                <a:gd name="connsiteY51" fmla="*/ 3640869 h 4951702"/>
                <a:gd name="connsiteX52" fmla="*/ 418427 w 4828239"/>
                <a:gd name="connsiteY52" fmla="*/ 3687269 h 4951702"/>
                <a:gd name="connsiteX53" fmla="*/ 453386 w 4828239"/>
                <a:gd name="connsiteY53" fmla="*/ 3731671 h 4951702"/>
                <a:gd name="connsiteX54" fmla="*/ 753758 w 4828239"/>
                <a:gd name="connsiteY54" fmla="*/ 4059829 h 4951702"/>
                <a:gd name="connsiteX55" fmla="*/ 913479 w 4828239"/>
                <a:gd name="connsiteY55" fmla="*/ 4207472 h 4951702"/>
                <a:gd name="connsiteX56" fmla="*/ 1080736 w 4828239"/>
                <a:gd name="connsiteY56" fmla="*/ 4343584 h 4951702"/>
                <a:gd name="connsiteX57" fmla="*/ 1454385 w 4828239"/>
                <a:gd name="connsiteY57" fmla="*/ 4558875 h 4951702"/>
                <a:gd name="connsiteX58" fmla="*/ 1663411 w 4828239"/>
                <a:gd name="connsiteY58" fmla="*/ 4619712 h 4951702"/>
                <a:gd name="connsiteX59" fmla="*/ 1716984 w 4828239"/>
                <a:gd name="connsiteY59" fmla="*/ 4630427 h 4951702"/>
                <a:gd name="connsiteX60" fmla="*/ 1771011 w 4828239"/>
                <a:gd name="connsiteY60" fmla="*/ 4639417 h 4951702"/>
                <a:gd name="connsiteX61" fmla="*/ 1880064 w 4828239"/>
                <a:gd name="connsiteY61" fmla="*/ 4652311 h 4951702"/>
                <a:gd name="connsiteX62" fmla="*/ 1934909 w 4828239"/>
                <a:gd name="connsiteY62" fmla="*/ 4656487 h 4951702"/>
                <a:gd name="connsiteX63" fmla="*/ 1989935 w 4828239"/>
                <a:gd name="connsiteY63" fmla="*/ 4659393 h 4951702"/>
                <a:gd name="connsiteX64" fmla="*/ 2045142 w 4828239"/>
                <a:gd name="connsiteY64" fmla="*/ 4660664 h 4951702"/>
                <a:gd name="connsiteX65" fmla="*/ 2100440 w 4828239"/>
                <a:gd name="connsiteY65" fmla="*/ 4660392 h 4951702"/>
                <a:gd name="connsiteX66" fmla="*/ 2128135 w 4828239"/>
                <a:gd name="connsiteY66" fmla="*/ 4660119 h 4951702"/>
                <a:gd name="connsiteX67" fmla="*/ 2154831 w 4828239"/>
                <a:gd name="connsiteY67" fmla="*/ 4658939 h 4951702"/>
                <a:gd name="connsiteX68" fmla="*/ 2181436 w 4828239"/>
                <a:gd name="connsiteY68" fmla="*/ 4657577 h 4951702"/>
                <a:gd name="connsiteX69" fmla="*/ 2207950 w 4828239"/>
                <a:gd name="connsiteY69" fmla="*/ 4655398 h 4951702"/>
                <a:gd name="connsiteX70" fmla="*/ 2313098 w 4828239"/>
                <a:gd name="connsiteY70" fmla="*/ 4642413 h 4951702"/>
                <a:gd name="connsiteX71" fmla="*/ 2713625 w 4828239"/>
                <a:gd name="connsiteY71" fmla="*/ 4510932 h 4951702"/>
                <a:gd name="connsiteX72" fmla="*/ 3083643 w 4828239"/>
                <a:gd name="connsiteY72" fmla="*/ 4280386 h 4951702"/>
                <a:gd name="connsiteX73" fmla="*/ 3173355 w 4828239"/>
                <a:gd name="connsiteY73" fmla="*/ 4212648 h 4951702"/>
                <a:gd name="connsiteX74" fmla="*/ 3263067 w 4828239"/>
                <a:gd name="connsiteY74" fmla="*/ 4142640 h 4951702"/>
                <a:gd name="connsiteX75" fmla="*/ 3444762 w 4828239"/>
                <a:gd name="connsiteY75" fmla="*/ 3997357 h 4951702"/>
                <a:gd name="connsiteX76" fmla="*/ 3818229 w 4828239"/>
                <a:gd name="connsiteY76" fmla="*/ 3716144 h 4951702"/>
                <a:gd name="connsiteX77" fmla="*/ 4166182 w 4828239"/>
                <a:gd name="connsiteY77" fmla="*/ 3436474 h 4951702"/>
                <a:gd name="connsiteX78" fmla="*/ 4444399 w 4828239"/>
                <a:gd name="connsiteY78" fmla="*/ 3115943 h 4951702"/>
                <a:gd name="connsiteX79" fmla="*/ 4539196 w 4828239"/>
                <a:gd name="connsiteY79" fmla="*/ 2929618 h 4951702"/>
                <a:gd name="connsiteX80" fmla="*/ 4596946 w 4828239"/>
                <a:gd name="connsiteY80" fmla="*/ 2726040 h 4951702"/>
                <a:gd name="connsiteX81" fmla="*/ 4612927 w 4828239"/>
                <a:gd name="connsiteY81" fmla="*/ 2619257 h 4951702"/>
                <a:gd name="connsiteX82" fmla="*/ 4615561 w 4828239"/>
                <a:gd name="connsiteY82" fmla="*/ 2592198 h 4951702"/>
                <a:gd name="connsiteX83" fmla="*/ 4617558 w 4828239"/>
                <a:gd name="connsiteY83" fmla="*/ 2564595 h 4951702"/>
                <a:gd name="connsiteX84" fmla="*/ 4620464 w 4828239"/>
                <a:gd name="connsiteY84" fmla="*/ 2507571 h 4951702"/>
                <a:gd name="connsiteX85" fmla="*/ 4615470 w 4828239"/>
                <a:gd name="connsiteY85" fmla="*/ 2279568 h 4951702"/>
                <a:gd name="connsiteX86" fmla="*/ 4583416 w 4828239"/>
                <a:gd name="connsiteY86" fmla="*/ 2054379 h 4951702"/>
                <a:gd name="connsiteX87" fmla="*/ 4529026 w 4828239"/>
                <a:gd name="connsiteY87" fmla="*/ 1834639 h 4951702"/>
                <a:gd name="connsiteX88" fmla="*/ 4388556 w 4828239"/>
                <a:gd name="connsiteY88" fmla="*/ 1408324 h 4951702"/>
                <a:gd name="connsiteX89" fmla="*/ 4292851 w 4828239"/>
                <a:gd name="connsiteY89" fmla="*/ 1205927 h 4951702"/>
                <a:gd name="connsiteX90" fmla="*/ 4264975 w 4828239"/>
                <a:gd name="connsiteY90" fmla="*/ 1157439 h 4951702"/>
                <a:gd name="connsiteX91" fmla="*/ 4235646 w 4828239"/>
                <a:gd name="connsiteY91" fmla="*/ 1109859 h 4951702"/>
                <a:gd name="connsiteX92" fmla="*/ 4204591 w 4828239"/>
                <a:gd name="connsiteY92" fmla="*/ 1063368 h 4951702"/>
                <a:gd name="connsiteX93" fmla="*/ 4172175 w 4828239"/>
                <a:gd name="connsiteY93" fmla="*/ 1017876 h 4951702"/>
                <a:gd name="connsiteX94" fmla="*/ 3865265 w 4828239"/>
                <a:gd name="connsiteY94" fmla="*/ 697618 h 4951702"/>
                <a:gd name="connsiteX95" fmla="*/ 3495792 w 4828239"/>
                <a:gd name="connsiteY95" fmla="*/ 456267 h 4951702"/>
                <a:gd name="connsiteX96" fmla="*/ 3080011 w 4828239"/>
                <a:gd name="connsiteY96" fmla="*/ 304719 h 4951702"/>
                <a:gd name="connsiteX97" fmla="*/ 2638805 w 4828239"/>
                <a:gd name="connsiteY97" fmla="*/ 241884 h 4951702"/>
                <a:gd name="connsiteX98" fmla="*/ 2191696 w 4828239"/>
                <a:gd name="connsiteY98" fmla="*/ 257865 h 4951702"/>
                <a:gd name="connsiteX99" fmla="*/ 1752851 w 4828239"/>
                <a:gd name="connsiteY99" fmla="*/ 350120 h 4951702"/>
                <a:gd name="connsiteX100" fmla="*/ 1333074 w 4828239"/>
                <a:gd name="connsiteY100" fmla="*/ 510657 h 4951702"/>
                <a:gd name="connsiteX101" fmla="*/ 582960 w 4828239"/>
                <a:gd name="connsiteY101" fmla="*/ 1003893 h 4951702"/>
                <a:gd name="connsiteX102" fmla="*/ 276322 w 4828239"/>
                <a:gd name="connsiteY102" fmla="*/ 1333049 h 4951702"/>
                <a:gd name="connsiteX103" fmla="*/ 33882 w 4828239"/>
                <a:gd name="connsiteY103" fmla="*/ 1711057 h 4951702"/>
                <a:gd name="connsiteX104" fmla="*/ 0 w 4828239"/>
                <a:gd name="connsiteY104" fmla="*/ 1785501 h 4951702"/>
                <a:gd name="connsiteX105" fmla="*/ 0 w 4828239"/>
                <a:gd name="connsiteY105" fmla="*/ 1377082 h 4951702"/>
                <a:gd name="connsiteX106" fmla="*/ 111188 w 4828239"/>
                <a:gd name="connsiteY106" fmla="*/ 1208333 h 4951702"/>
                <a:gd name="connsiteX107" fmla="*/ 431321 w 4828239"/>
                <a:gd name="connsiteY107" fmla="*/ 841539 h 4951702"/>
                <a:gd name="connsiteX108" fmla="*/ 807876 w 4828239"/>
                <a:gd name="connsiteY108" fmla="*/ 533448 h 4951702"/>
                <a:gd name="connsiteX109" fmla="*/ 1228743 w 4828239"/>
                <a:gd name="connsiteY109" fmla="*/ 288828 h 4951702"/>
                <a:gd name="connsiteX110" fmla="*/ 2163003 w 4828239"/>
                <a:gd name="connsiteY110" fmla="*/ 19056 h 4951702"/>
                <a:gd name="connsiteX111" fmla="*/ 2407249 w 4828239"/>
                <a:gd name="connsiteY111" fmla="*/ 1168 h 4951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4828239" h="4951702">
                  <a:moveTo>
                    <a:pt x="2407249" y="1168"/>
                  </a:moveTo>
                  <a:cubicBezTo>
                    <a:pt x="2488914" y="-1193"/>
                    <a:pt x="2570658" y="33"/>
                    <a:pt x="2651971" y="4800"/>
                  </a:cubicBezTo>
                  <a:cubicBezTo>
                    <a:pt x="2814869" y="14698"/>
                    <a:pt x="2977677" y="38942"/>
                    <a:pt x="3136762" y="80075"/>
                  </a:cubicBezTo>
                  <a:cubicBezTo>
                    <a:pt x="3295846" y="121117"/>
                    <a:pt x="3451209" y="179231"/>
                    <a:pt x="3598035" y="254778"/>
                  </a:cubicBezTo>
                  <a:cubicBezTo>
                    <a:pt x="3744680" y="330325"/>
                    <a:pt x="3883516" y="422670"/>
                    <a:pt x="4006734" y="532540"/>
                  </a:cubicBezTo>
                  <a:cubicBezTo>
                    <a:pt x="4130043" y="642320"/>
                    <a:pt x="4238460" y="767354"/>
                    <a:pt x="4333530" y="900560"/>
                  </a:cubicBezTo>
                  <a:lnTo>
                    <a:pt x="4368761" y="950864"/>
                  </a:lnTo>
                  <a:lnTo>
                    <a:pt x="4402539" y="1002077"/>
                  </a:lnTo>
                  <a:cubicBezTo>
                    <a:pt x="4413436" y="1019329"/>
                    <a:pt x="4424604" y="1036491"/>
                    <a:pt x="4435319" y="1053834"/>
                  </a:cubicBezTo>
                  <a:lnTo>
                    <a:pt x="4466918" y="1106317"/>
                  </a:lnTo>
                  <a:cubicBezTo>
                    <a:pt x="4508233" y="1176779"/>
                    <a:pt x="4547187" y="1248604"/>
                    <a:pt x="4582327" y="1322244"/>
                  </a:cubicBezTo>
                  <a:cubicBezTo>
                    <a:pt x="4652789" y="1469524"/>
                    <a:pt x="4707088" y="1624523"/>
                    <a:pt x="4740322" y="1783517"/>
                  </a:cubicBezTo>
                  <a:cubicBezTo>
                    <a:pt x="4756848" y="1863060"/>
                    <a:pt x="4768380" y="1943238"/>
                    <a:pt x="4777370" y="2023507"/>
                  </a:cubicBezTo>
                  <a:cubicBezTo>
                    <a:pt x="4786540" y="2103685"/>
                    <a:pt x="4793895" y="2183772"/>
                    <a:pt x="4801432" y="2263678"/>
                  </a:cubicBezTo>
                  <a:cubicBezTo>
                    <a:pt x="4808605" y="2343674"/>
                    <a:pt x="4814961" y="2423670"/>
                    <a:pt x="4820591" y="2503848"/>
                  </a:cubicBezTo>
                  <a:lnTo>
                    <a:pt x="4824496" y="2564050"/>
                  </a:lnTo>
                  <a:cubicBezTo>
                    <a:pt x="4825222" y="2573947"/>
                    <a:pt x="4825676" y="2584571"/>
                    <a:pt x="4826221" y="2595013"/>
                  </a:cubicBezTo>
                  <a:cubicBezTo>
                    <a:pt x="4826766" y="2605455"/>
                    <a:pt x="4827311" y="2615989"/>
                    <a:pt x="4827492" y="2626522"/>
                  </a:cubicBezTo>
                  <a:cubicBezTo>
                    <a:pt x="4828854" y="2668563"/>
                    <a:pt x="4828400" y="2710967"/>
                    <a:pt x="4825767" y="2753462"/>
                  </a:cubicBezTo>
                  <a:cubicBezTo>
                    <a:pt x="4815960" y="2923534"/>
                    <a:pt x="4770287" y="3094877"/>
                    <a:pt x="4696465" y="3252055"/>
                  </a:cubicBezTo>
                  <a:cubicBezTo>
                    <a:pt x="4622825" y="3409687"/>
                    <a:pt x="4521308" y="3551156"/>
                    <a:pt x="4409077" y="3675464"/>
                  </a:cubicBezTo>
                  <a:cubicBezTo>
                    <a:pt x="4352961" y="3737845"/>
                    <a:pt x="4294031" y="3796321"/>
                    <a:pt x="4233920" y="3851983"/>
                  </a:cubicBezTo>
                  <a:cubicBezTo>
                    <a:pt x="4173809" y="3907645"/>
                    <a:pt x="4112882" y="3961218"/>
                    <a:pt x="4051318" y="4012430"/>
                  </a:cubicBezTo>
                  <a:cubicBezTo>
                    <a:pt x="3928463" y="4115308"/>
                    <a:pt x="3802884" y="4209107"/>
                    <a:pt x="3680392" y="4301543"/>
                  </a:cubicBezTo>
                  <a:lnTo>
                    <a:pt x="3587048" y="4372096"/>
                  </a:lnTo>
                  <a:cubicBezTo>
                    <a:pt x="3555449" y="4395795"/>
                    <a:pt x="3523578" y="4419676"/>
                    <a:pt x="3491161" y="4443103"/>
                  </a:cubicBezTo>
                  <a:cubicBezTo>
                    <a:pt x="3458836" y="4466621"/>
                    <a:pt x="3426147" y="4490047"/>
                    <a:pt x="3392914" y="4513202"/>
                  </a:cubicBezTo>
                  <a:cubicBezTo>
                    <a:pt x="3359590" y="4536175"/>
                    <a:pt x="3325993" y="4558966"/>
                    <a:pt x="3291579" y="4581303"/>
                  </a:cubicBezTo>
                  <a:cubicBezTo>
                    <a:pt x="3223114" y="4626069"/>
                    <a:pt x="3152471" y="4669472"/>
                    <a:pt x="3078830" y="4709153"/>
                  </a:cubicBezTo>
                  <a:cubicBezTo>
                    <a:pt x="3005281" y="4749014"/>
                    <a:pt x="2929189" y="4786061"/>
                    <a:pt x="2850010" y="4817842"/>
                  </a:cubicBezTo>
                  <a:cubicBezTo>
                    <a:pt x="2692378" y="4882312"/>
                    <a:pt x="2523032" y="4925806"/>
                    <a:pt x="2352052" y="4942876"/>
                  </a:cubicBezTo>
                  <a:cubicBezTo>
                    <a:pt x="2309285" y="4946963"/>
                    <a:pt x="2266517" y="4950050"/>
                    <a:pt x="2223840" y="4950958"/>
                  </a:cubicBezTo>
                  <a:lnTo>
                    <a:pt x="2191787" y="4951684"/>
                  </a:lnTo>
                  <a:cubicBezTo>
                    <a:pt x="2181163" y="4951775"/>
                    <a:pt x="2170449" y="4951503"/>
                    <a:pt x="2159825" y="4951503"/>
                  </a:cubicBezTo>
                  <a:lnTo>
                    <a:pt x="2127953" y="4951139"/>
                  </a:lnTo>
                  <a:lnTo>
                    <a:pt x="2096990" y="4949959"/>
                  </a:lnTo>
                  <a:cubicBezTo>
                    <a:pt x="2014542" y="4947326"/>
                    <a:pt x="1931912" y="4940788"/>
                    <a:pt x="1849646" y="4930255"/>
                  </a:cubicBezTo>
                  <a:cubicBezTo>
                    <a:pt x="1767288" y="4920267"/>
                    <a:pt x="1685113" y="4905920"/>
                    <a:pt x="1603845" y="4886852"/>
                  </a:cubicBezTo>
                  <a:cubicBezTo>
                    <a:pt x="1522668" y="4867601"/>
                    <a:pt x="1442127" y="4844811"/>
                    <a:pt x="1362403" y="4818841"/>
                  </a:cubicBezTo>
                  <a:cubicBezTo>
                    <a:pt x="1203228" y="4766449"/>
                    <a:pt x="1045868" y="4701253"/>
                    <a:pt x="900222" y="4614355"/>
                  </a:cubicBezTo>
                  <a:cubicBezTo>
                    <a:pt x="754485" y="4527639"/>
                    <a:pt x="624366" y="4417678"/>
                    <a:pt x="510682" y="4296004"/>
                  </a:cubicBezTo>
                  <a:cubicBezTo>
                    <a:pt x="453568" y="4235258"/>
                    <a:pt x="401629" y="4170607"/>
                    <a:pt x="352778" y="4104412"/>
                  </a:cubicBezTo>
                  <a:cubicBezTo>
                    <a:pt x="304199" y="4037945"/>
                    <a:pt x="257980" y="3970479"/>
                    <a:pt x="214850" y="3901561"/>
                  </a:cubicBezTo>
                  <a:cubicBezTo>
                    <a:pt x="203772" y="3884490"/>
                    <a:pt x="193330" y="3867147"/>
                    <a:pt x="182615" y="3849894"/>
                  </a:cubicBezTo>
                  <a:lnTo>
                    <a:pt x="151833" y="3799772"/>
                  </a:lnTo>
                  <a:cubicBezTo>
                    <a:pt x="132129" y="3767356"/>
                    <a:pt x="111699" y="3735212"/>
                    <a:pt x="91087" y="3702614"/>
                  </a:cubicBezTo>
                  <a:lnTo>
                    <a:pt x="0" y="3558952"/>
                  </a:lnTo>
                  <a:lnTo>
                    <a:pt x="0" y="3152786"/>
                  </a:lnTo>
                  <a:lnTo>
                    <a:pt x="21078" y="3185589"/>
                  </a:lnTo>
                  <a:cubicBezTo>
                    <a:pt x="63392" y="3246607"/>
                    <a:pt x="110427" y="3305810"/>
                    <a:pt x="159097" y="3365285"/>
                  </a:cubicBezTo>
                  <a:cubicBezTo>
                    <a:pt x="207767" y="3424851"/>
                    <a:pt x="258616" y="3484417"/>
                    <a:pt x="308466" y="3546344"/>
                  </a:cubicBezTo>
                  <a:cubicBezTo>
                    <a:pt x="333437" y="3577217"/>
                    <a:pt x="358135" y="3608816"/>
                    <a:pt x="382742" y="3640869"/>
                  </a:cubicBezTo>
                  <a:lnTo>
                    <a:pt x="418427" y="3687269"/>
                  </a:lnTo>
                  <a:cubicBezTo>
                    <a:pt x="430141" y="3702069"/>
                    <a:pt x="441309" y="3717233"/>
                    <a:pt x="453386" y="3731671"/>
                  </a:cubicBezTo>
                  <a:cubicBezTo>
                    <a:pt x="547638" y="3849168"/>
                    <a:pt x="649881" y="3957313"/>
                    <a:pt x="753758" y="4059829"/>
                  </a:cubicBezTo>
                  <a:cubicBezTo>
                    <a:pt x="805970" y="4110859"/>
                    <a:pt x="859089" y="4160164"/>
                    <a:pt x="913479" y="4207472"/>
                  </a:cubicBezTo>
                  <a:cubicBezTo>
                    <a:pt x="967869" y="4254780"/>
                    <a:pt x="1023258" y="4300544"/>
                    <a:pt x="1080736" y="4343584"/>
                  </a:cubicBezTo>
                  <a:cubicBezTo>
                    <a:pt x="1195237" y="4429846"/>
                    <a:pt x="1318727" y="4506937"/>
                    <a:pt x="1454385" y="4558875"/>
                  </a:cubicBezTo>
                  <a:cubicBezTo>
                    <a:pt x="1522033" y="4584845"/>
                    <a:pt x="1592132" y="4604730"/>
                    <a:pt x="1663411" y="4619712"/>
                  </a:cubicBezTo>
                  <a:cubicBezTo>
                    <a:pt x="1681299" y="4623254"/>
                    <a:pt x="1699006" y="4627340"/>
                    <a:pt x="1716984" y="4630427"/>
                  </a:cubicBezTo>
                  <a:lnTo>
                    <a:pt x="1771011" y="4639417"/>
                  </a:lnTo>
                  <a:cubicBezTo>
                    <a:pt x="1807241" y="4644229"/>
                    <a:pt x="1843471" y="4649314"/>
                    <a:pt x="1880064" y="4652311"/>
                  </a:cubicBezTo>
                  <a:cubicBezTo>
                    <a:pt x="1898316" y="4654036"/>
                    <a:pt x="1916567" y="4655670"/>
                    <a:pt x="1934909" y="4656487"/>
                  </a:cubicBezTo>
                  <a:cubicBezTo>
                    <a:pt x="1953251" y="4657395"/>
                    <a:pt x="1971502" y="4658848"/>
                    <a:pt x="1989935" y="4659393"/>
                  </a:cubicBezTo>
                  <a:lnTo>
                    <a:pt x="2045142" y="4660664"/>
                  </a:lnTo>
                  <a:cubicBezTo>
                    <a:pt x="2063484" y="4661118"/>
                    <a:pt x="2082008" y="4660482"/>
                    <a:pt x="2100440" y="4660392"/>
                  </a:cubicBezTo>
                  <a:lnTo>
                    <a:pt x="2128135" y="4660119"/>
                  </a:lnTo>
                  <a:cubicBezTo>
                    <a:pt x="2137124" y="4659847"/>
                    <a:pt x="2145932" y="4659302"/>
                    <a:pt x="2154831" y="4658939"/>
                  </a:cubicBezTo>
                  <a:cubicBezTo>
                    <a:pt x="2163729" y="4658485"/>
                    <a:pt x="2172628" y="4658212"/>
                    <a:pt x="2181436" y="4657577"/>
                  </a:cubicBezTo>
                  <a:lnTo>
                    <a:pt x="2207950" y="4655398"/>
                  </a:lnTo>
                  <a:cubicBezTo>
                    <a:pt x="2243272" y="4652583"/>
                    <a:pt x="2278321" y="4647861"/>
                    <a:pt x="2313098" y="4642413"/>
                  </a:cubicBezTo>
                  <a:cubicBezTo>
                    <a:pt x="2452298" y="4619349"/>
                    <a:pt x="2586139" y="4574221"/>
                    <a:pt x="2713625" y="4510932"/>
                  </a:cubicBezTo>
                  <a:cubicBezTo>
                    <a:pt x="2841565" y="4448369"/>
                    <a:pt x="2963330" y="4368282"/>
                    <a:pt x="3083643" y="4280386"/>
                  </a:cubicBezTo>
                  <a:cubicBezTo>
                    <a:pt x="3113698" y="4258503"/>
                    <a:pt x="3143572" y="4235712"/>
                    <a:pt x="3173355" y="4212648"/>
                  </a:cubicBezTo>
                  <a:cubicBezTo>
                    <a:pt x="3203319" y="4189675"/>
                    <a:pt x="3233193" y="4166339"/>
                    <a:pt x="3263067" y="4142640"/>
                  </a:cubicBezTo>
                  <a:lnTo>
                    <a:pt x="3444762" y="3997357"/>
                  </a:lnTo>
                  <a:cubicBezTo>
                    <a:pt x="3569432" y="3898473"/>
                    <a:pt x="3695284" y="3806401"/>
                    <a:pt x="3818229" y="3716144"/>
                  </a:cubicBezTo>
                  <a:cubicBezTo>
                    <a:pt x="3941084" y="3625886"/>
                    <a:pt x="4059309" y="3534721"/>
                    <a:pt x="4166182" y="3436474"/>
                  </a:cubicBezTo>
                  <a:cubicBezTo>
                    <a:pt x="4273056" y="3338408"/>
                    <a:pt x="4369578" y="3233895"/>
                    <a:pt x="4444399" y="3115943"/>
                  </a:cubicBezTo>
                  <a:cubicBezTo>
                    <a:pt x="4481809" y="3057013"/>
                    <a:pt x="4513772" y="2994905"/>
                    <a:pt x="4539196" y="2929618"/>
                  </a:cubicBezTo>
                  <a:cubicBezTo>
                    <a:pt x="4564802" y="2864422"/>
                    <a:pt x="4583235" y="2796139"/>
                    <a:pt x="4596946" y="2726040"/>
                  </a:cubicBezTo>
                  <a:cubicBezTo>
                    <a:pt x="4603756" y="2690991"/>
                    <a:pt x="4609204" y="2655306"/>
                    <a:pt x="4612927" y="2619257"/>
                  </a:cubicBezTo>
                  <a:cubicBezTo>
                    <a:pt x="4614017" y="2610268"/>
                    <a:pt x="4614743" y="2601188"/>
                    <a:pt x="4615561" y="2592198"/>
                  </a:cubicBezTo>
                  <a:cubicBezTo>
                    <a:pt x="4616287" y="2583118"/>
                    <a:pt x="4617195" y="2574220"/>
                    <a:pt x="4617558" y="2564595"/>
                  </a:cubicBezTo>
                  <a:lnTo>
                    <a:pt x="4620464" y="2507571"/>
                  </a:lnTo>
                  <a:cubicBezTo>
                    <a:pt x="4623097" y="2431479"/>
                    <a:pt x="4621462" y="2355297"/>
                    <a:pt x="4615470" y="2279568"/>
                  </a:cubicBezTo>
                  <a:cubicBezTo>
                    <a:pt x="4609658" y="2203748"/>
                    <a:pt x="4598490" y="2128564"/>
                    <a:pt x="4583416" y="2054379"/>
                  </a:cubicBezTo>
                  <a:cubicBezTo>
                    <a:pt x="4568162" y="1980194"/>
                    <a:pt x="4549094" y="1907008"/>
                    <a:pt x="4529026" y="1834639"/>
                  </a:cubicBezTo>
                  <a:cubicBezTo>
                    <a:pt x="4488983" y="1689810"/>
                    <a:pt x="4444762" y="1546888"/>
                    <a:pt x="4388556" y="1408324"/>
                  </a:cubicBezTo>
                  <a:cubicBezTo>
                    <a:pt x="4360407" y="1339133"/>
                    <a:pt x="4328990" y="1271213"/>
                    <a:pt x="4292851" y="1205927"/>
                  </a:cubicBezTo>
                  <a:cubicBezTo>
                    <a:pt x="4284043" y="1189492"/>
                    <a:pt x="4274327" y="1173511"/>
                    <a:pt x="4264975" y="1157439"/>
                  </a:cubicBezTo>
                  <a:cubicBezTo>
                    <a:pt x="4255350" y="1141458"/>
                    <a:pt x="4245361" y="1125749"/>
                    <a:pt x="4235646" y="1109859"/>
                  </a:cubicBezTo>
                  <a:lnTo>
                    <a:pt x="4204591" y="1063368"/>
                  </a:lnTo>
                  <a:lnTo>
                    <a:pt x="4172175" y="1017876"/>
                  </a:lnTo>
                  <a:cubicBezTo>
                    <a:pt x="4083462" y="898290"/>
                    <a:pt x="3979312" y="791326"/>
                    <a:pt x="3865265" y="697618"/>
                  </a:cubicBezTo>
                  <a:cubicBezTo>
                    <a:pt x="3751490" y="603638"/>
                    <a:pt x="3627909" y="521917"/>
                    <a:pt x="3495792" y="456267"/>
                  </a:cubicBezTo>
                  <a:cubicBezTo>
                    <a:pt x="3363766" y="390436"/>
                    <a:pt x="3224022" y="339950"/>
                    <a:pt x="3080011" y="304719"/>
                  </a:cubicBezTo>
                  <a:cubicBezTo>
                    <a:pt x="2935999" y="269397"/>
                    <a:pt x="2787992" y="249057"/>
                    <a:pt x="2638805" y="241884"/>
                  </a:cubicBezTo>
                  <a:cubicBezTo>
                    <a:pt x="2489345" y="234347"/>
                    <a:pt x="2340067" y="239341"/>
                    <a:pt x="2191696" y="257865"/>
                  </a:cubicBezTo>
                  <a:cubicBezTo>
                    <a:pt x="2043417" y="276479"/>
                    <a:pt x="1896500" y="307624"/>
                    <a:pt x="1752851" y="350120"/>
                  </a:cubicBezTo>
                  <a:cubicBezTo>
                    <a:pt x="1609112" y="392433"/>
                    <a:pt x="1468914" y="447187"/>
                    <a:pt x="1333074" y="510657"/>
                  </a:cubicBezTo>
                  <a:cubicBezTo>
                    <a:pt x="1060578" y="636236"/>
                    <a:pt x="806151" y="802767"/>
                    <a:pt x="582960" y="1003893"/>
                  </a:cubicBezTo>
                  <a:cubicBezTo>
                    <a:pt x="471728" y="1104774"/>
                    <a:pt x="368668" y="1214825"/>
                    <a:pt x="276322" y="1333049"/>
                  </a:cubicBezTo>
                  <a:cubicBezTo>
                    <a:pt x="183795" y="1451092"/>
                    <a:pt x="102164" y="1577669"/>
                    <a:pt x="33882" y="1711057"/>
                  </a:cubicBezTo>
                  <a:lnTo>
                    <a:pt x="0" y="1785501"/>
                  </a:lnTo>
                  <a:lnTo>
                    <a:pt x="0" y="1377082"/>
                  </a:lnTo>
                  <a:lnTo>
                    <a:pt x="111188" y="1208333"/>
                  </a:lnTo>
                  <a:cubicBezTo>
                    <a:pt x="206927" y="1076920"/>
                    <a:pt x="314732" y="954315"/>
                    <a:pt x="431321" y="841539"/>
                  </a:cubicBezTo>
                  <a:cubicBezTo>
                    <a:pt x="548183" y="728763"/>
                    <a:pt x="674488" y="625885"/>
                    <a:pt x="807876" y="533448"/>
                  </a:cubicBezTo>
                  <a:cubicBezTo>
                    <a:pt x="941446" y="441103"/>
                    <a:pt x="1082007" y="358837"/>
                    <a:pt x="1228743" y="288828"/>
                  </a:cubicBezTo>
                  <a:cubicBezTo>
                    <a:pt x="1522578" y="149811"/>
                    <a:pt x="1838931" y="57919"/>
                    <a:pt x="2163003" y="19056"/>
                  </a:cubicBezTo>
                  <a:cubicBezTo>
                    <a:pt x="2243998" y="9477"/>
                    <a:pt x="2325584" y="3529"/>
                    <a:pt x="2407249" y="116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2935CA6-94DE-46EF-8BB1-9DB074B6C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960593"/>
              <a:ext cx="4814598" cy="4884231"/>
            </a:xfrm>
            <a:custGeom>
              <a:avLst/>
              <a:gdLst>
                <a:gd name="connsiteX0" fmla="*/ 2550817 w 4814598"/>
                <a:gd name="connsiteY0" fmla="*/ 544811 h 4884231"/>
                <a:gd name="connsiteX1" fmla="*/ 1694919 w 4814598"/>
                <a:gd name="connsiteY1" fmla="*/ 709526 h 4884231"/>
                <a:gd name="connsiteX2" fmla="*/ 932184 w 4814598"/>
                <a:gd name="connsiteY2" fmla="*/ 1163171 h 4884231"/>
                <a:gd name="connsiteX3" fmla="*/ 407894 w 4814598"/>
                <a:gd name="connsiteY3" fmla="*/ 1812768 h 4884231"/>
                <a:gd name="connsiteX4" fmla="*/ 220025 w 4814598"/>
                <a:gd name="connsiteY4" fmla="*/ 2558977 h 4884231"/>
                <a:gd name="connsiteX5" fmla="*/ 530204 w 4814598"/>
                <a:gd name="connsiteY5" fmla="*/ 3236995 h 4884231"/>
                <a:gd name="connsiteX6" fmla="*/ 697098 w 4814598"/>
                <a:gd name="connsiteY6" fmla="*/ 3471717 h 4884231"/>
                <a:gd name="connsiteX7" fmla="*/ 1333800 w 4814598"/>
                <a:gd name="connsiteY7" fmla="*/ 4121677 h 4884231"/>
                <a:gd name="connsiteX8" fmla="*/ 2170902 w 4814598"/>
                <a:gd name="connsiteY8" fmla="*/ 4339420 h 4884231"/>
                <a:gd name="connsiteX9" fmla="*/ 2709357 w 4814598"/>
                <a:gd name="connsiteY9" fmla="*/ 4200765 h 4884231"/>
                <a:gd name="connsiteX10" fmla="*/ 3290852 w 4814598"/>
                <a:gd name="connsiteY10" fmla="*/ 3800420 h 4884231"/>
                <a:gd name="connsiteX11" fmla="*/ 3434410 w 4814598"/>
                <a:gd name="connsiteY11" fmla="*/ 3689188 h 4884231"/>
                <a:gd name="connsiteX12" fmla="*/ 4069660 w 4814598"/>
                <a:gd name="connsiteY12" fmla="*/ 3124945 h 4884231"/>
                <a:gd name="connsiteX13" fmla="*/ 4269787 w 4814598"/>
                <a:gd name="connsiteY13" fmla="*/ 2558977 h 4884231"/>
                <a:gd name="connsiteX14" fmla="*/ 3797526 w 4814598"/>
                <a:gd name="connsiteY14" fmla="*/ 1099701 h 4884231"/>
                <a:gd name="connsiteX15" fmla="*/ 3273691 w 4814598"/>
                <a:gd name="connsiteY15" fmla="*/ 695179 h 4884231"/>
                <a:gd name="connsiteX16" fmla="*/ 2550817 w 4814598"/>
                <a:gd name="connsiteY16" fmla="*/ 544811 h 4884231"/>
                <a:gd name="connsiteX17" fmla="*/ 2550817 w 4814598"/>
                <a:gd name="connsiteY17" fmla="*/ 0 h 4884231"/>
                <a:gd name="connsiteX18" fmla="*/ 4814598 w 4814598"/>
                <a:gd name="connsiteY18" fmla="*/ 2558977 h 4884231"/>
                <a:gd name="connsiteX19" fmla="*/ 3626365 w 4814598"/>
                <a:gd name="connsiteY19" fmla="*/ 4229640 h 4884231"/>
                <a:gd name="connsiteX20" fmla="*/ 2170902 w 4814598"/>
                <a:gd name="connsiteY20" fmla="*/ 4884231 h 4884231"/>
                <a:gd name="connsiteX21" fmla="*/ 246267 w 4814598"/>
                <a:gd name="connsiteY21" fmla="*/ 3777538 h 4884231"/>
                <a:gd name="connsiteX22" fmla="*/ 40127 w 4814598"/>
                <a:gd name="connsiteY22" fmla="*/ 3489366 h 4884231"/>
                <a:gd name="connsiteX23" fmla="*/ 0 w 4814598"/>
                <a:gd name="connsiteY23" fmla="*/ 3432245 h 4884231"/>
                <a:gd name="connsiteX24" fmla="*/ 0 w 4814598"/>
                <a:gd name="connsiteY24" fmla="*/ 1432577 h 4884231"/>
                <a:gd name="connsiteX25" fmla="*/ 54624 w 4814598"/>
                <a:gd name="connsiteY25" fmla="*/ 1339196 h 4884231"/>
                <a:gd name="connsiteX26" fmla="*/ 2550817 w 4814598"/>
                <a:gd name="connsiteY26" fmla="*/ 0 h 4884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14598" h="4884231">
                  <a:moveTo>
                    <a:pt x="2550817" y="544811"/>
                  </a:moveTo>
                  <a:cubicBezTo>
                    <a:pt x="2270966" y="544811"/>
                    <a:pt x="1974952" y="601744"/>
                    <a:pt x="1694919" y="709526"/>
                  </a:cubicBezTo>
                  <a:cubicBezTo>
                    <a:pt x="1417883" y="816127"/>
                    <a:pt x="1154103" y="973032"/>
                    <a:pt x="932184" y="1163171"/>
                  </a:cubicBezTo>
                  <a:cubicBezTo>
                    <a:pt x="710536" y="1353038"/>
                    <a:pt x="529296" y="1577682"/>
                    <a:pt x="407894" y="1812768"/>
                  </a:cubicBezTo>
                  <a:cubicBezTo>
                    <a:pt x="283223" y="2054210"/>
                    <a:pt x="220025" y="2305277"/>
                    <a:pt x="220025" y="2558977"/>
                  </a:cubicBezTo>
                  <a:cubicBezTo>
                    <a:pt x="220025" y="2801418"/>
                    <a:pt x="315095" y="2942070"/>
                    <a:pt x="530204" y="3236995"/>
                  </a:cubicBezTo>
                  <a:cubicBezTo>
                    <a:pt x="584050" y="3310817"/>
                    <a:pt x="639711" y="3387181"/>
                    <a:pt x="697098" y="3471717"/>
                  </a:cubicBezTo>
                  <a:cubicBezTo>
                    <a:pt x="900040" y="3770818"/>
                    <a:pt x="1108249" y="3983476"/>
                    <a:pt x="1333800" y="4121677"/>
                  </a:cubicBezTo>
                  <a:cubicBezTo>
                    <a:pt x="1572882" y="4268231"/>
                    <a:pt x="1846740" y="4339420"/>
                    <a:pt x="2170902" y="4339420"/>
                  </a:cubicBezTo>
                  <a:cubicBezTo>
                    <a:pt x="2354867" y="4339420"/>
                    <a:pt x="2525938" y="4295381"/>
                    <a:pt x="2709357" y="4200765"/>
                  </a:cubicBezTo>
                  <a:cubicBezTo>
                    <a:pt x="2897680" y="4103607"/>
                    <a:pt x="3084097" y="3961956"/>
                    <a:pt x="3290852" y="3800420"/>
                  </a:cubicBezTo>
                  <a:cubicBezTo>
                    <a:pt x="3339340" y="3762556"/>
                    <a:pt x="3387647" y="3725236"/>
                    <a:pt x="3434410" y="3689188"/>
                  </a:cubicBezTo>
                  <a:cubicBezTo>
                    <a:pt x="3682844" y="3497505"/>
                    <a:pt x="3917476" y="3316446"/>
                    <a:pt x="4069660" y="3124945"/>
                  </a:cubicBezTo>
                  <a:cubicBezTo>
                    <a:pt x="4209948" y="2948426"/>
                    <a:pt x="4269787" y="2779172"/>
                    <a:pt x="4269787" y="2558977"/>
                  </a:cubicBezTo>
                  <a:cubicBezTo>
                    <a:pt x="4269787" y="1980933"/>
                    <a:pt x="4102076" y="1462636"/>
                    <a:pt x="3797526" y="1099701"/>
                  </a:cubicBezTo>
                  <a:cubicBezTo>
                    <a:pt x="3650427" y="924453"/>
                    <a:pt x="3474272" y="788342"/>
                    <a:pt x="3273691" y="695179"/>
                  </a:cubicBezTo>
                  <a:cubicBezTo>
                    <a:pt x="3058944" y="595388"/>
                    <a:pt x="2815686" y="544811"/>
                    <a:pt x="2550817" y="544811"/>
                  </a:cubicBezTo>
                  <a:close/>
                  <a:moveTo>
                    <a:pt x="2550817" y="0"/>
                  </a:moveTo>
                  <a:cubicBezTo>
                    <a:pt x="3970050" y="0"/>
                    <a:pt x="4814598" y="1145647"/>
                    <a:pt x="4814598" y="2558977"/>
                  </a:cubicBezTo>
                  <a:cubicBezTo>
                    <a:pt x="4814598" y="3376738"/>
                    <a:pt x="4225839" y="3761193"/>
                    <a:pt x="3626365" y="4229640"/>
                  </a:cubicBezTo>
                  <a:cubicBezTo>
                    <a:pt x="3189699" y="4570874"/>
                    <a:pt x="2769014" y="4884231"/>
                    <a:pt x="2170902" y="4884231"/>
                  </a:cubicBezTo>
                  <a:cubicBezTo>
                    <a:pt x="1283950" y="4884231"/>
                    <a:pt x="708085" y="4458279"/>
                    <a:pt x="246267" y="3777538"/>
                  </a:cubicBezTo>
                  <a:cubicBezTo>
                    <a:pt x="176985" y="3675432"/>
                    <a:pt x="106654" y="3581344"/>
                    <a:pt x="40127" y="3489366"/>
                  </a:cubicBezTo>
                  <a:lnTo>
                    <a:pt x="0" y="3432245"/>
                  </a:lnTo>
                  <a:lnTo>
                    <a:pt x="0" y="1432577"/>
                  </a:lnTo>
                  <a:lnTo>
                    <a:pt x="54624" y="1339196"/>
                  </a:lnTo>
                  <a:cubicBezTo>
                    <a:pt x="578230" y="541497"/>
                    <a:pt x="1569352" y="0"/>
                    <a:pt x="2550817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352A8D1-612B-42BB-A925-A3EF53F72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960593"/>
              <a:ext cx="4814598" cy="4884231"/>
            </a:xfrm>
            <a:custGeom>
              <a:avLst/>
              <a:gdLst>
                <a:gd name="connsiteX0" fmla="*/ 2550817 w 4814598"/>
                <a:gd name="connsiteY0" fmla="*/ 454009 h 4884231"/>
                <a:gd name="connsiteX1" fmla="*/ 1662321 w 4814598"/>
                <a:gd name="connsiteY1" fmla="*/ 624807 h 4884231"/>
                <a:gd name="connsiteX2" fmla="*/ 873072 w 4814598"/>
                <a:gd name="connsiteY2" fmla="*/ 1094253 h 4884231"/>
                <a:gd name="connsiteX3" fmla="*/ 327171 w 4814598"/>
                <a:gd name="connsiteY3" fmla="*/ 1771181 h 4884231"/>
                <a:gd name="connsiteX4" fmla="*/ 129223 w 4814598"/>
                <a:gd name="connsiteY4" fmla="*/ 2558977 h 4884231"/>
                <a:gd name="connsiteX5" fmla="*/ 456836 w 4814598"/>
                <a:gd name="connsiteY5" fmla="*/ 3290477 h 4884231"/>
                <a:gd name="connsiteX6" fmla="*/ 621914 w 4814598"/>
                <a:gd name="connsiteY6" fmla="*/ 3522657 h 4884231"/>
                <a:gd name="connsiteX7" fmla="*/ 2170902 w 4814598"/>
                <a:gd name="connsiteY7" fmla="*/ 4430222 h 4884231"/>
                <a:gd name="connsiteX8" fmla="*/ 3346786 w 4814598"/>
                <a:gd name="connsiteY8" fmla="*/ 3871881 h 4884231"/>
                <a:gd name="connsiteX9" fmla="*/ 3489890 w 4814598"/>
                <a:gd name="connsiteY9" fmla="*/ 3761012 h 4884231"/>
                <a:gd name="connsiteX10" fmla="*/ 4140757 w 4814598"/>
                <a:gd name="connsiteY10" fmla="*/ 3181424 h 4884231"/>
                <a:gd name="connsiteX11" fmla="*/ 4360589 w 4814598"/>
                <a:gd name="connsiteY11" fmla="*/ 2558977 h 4884231"/>
                <a:gd name="connsiteX12" fmla="*/ 3867171 w 4814598"/>
                <a:gd name="connsiteY12" fmla="*/ 1041315 h 4884231"/>
                <a:gd name="connsiteX13" fmla="*/ 3312009 w 4814598"/>
                <a:gd name="connsiteY13" fmla="*/ 612822 h 4884231"/>
                <a:gd name="connsiteX14" fmla="*/ 2550817 w 4814598"/>
                <a:gd name="connsiteY14" fmla="*/ 454009 h 4884231"/>
                <a:gd name="connsiteX15" fmla="*/ 2550817 w 4814598"/>
                <a:gd name="connsiteY15" fmla="*/ 0 h 4884231"/>
                <a:gd name="connsiteX16" fmla="*/ 4814598 w 4814598"/>
                <a:gd name="connsiteY16" fmla="*/ 2558977 h 4884231"/>
                <a:gd name="connsiteX17" fmla="*/ 3626365 w 4814598"/>
                <a:gd name="connsiteY17" fmla="*/ 4229640 h 4884231"/>
                <a:gd name="connsiteX18" fmla="*/ 2170902 w 4814598"/>
                <a:gd name="connsiteY18" fmla="*/ 4884231 h 4884231"/>
                <a:gd name="connsiteX19" fmla="*/ 246267 w 4814598"/>
                <a:gd name="connsiteY19" fmla="*/ 3777538 h 4884231"/>
                <a:gd name="connsiteX20" fmla="*/ 40127 w 4814598"/>
                <a:gd name="connsiteY20" fmla="*/ 3489366 h 4884231"/>
                <a:gd name="connsiteX21" fmla="*/ 0 w 4814598"/>
                <a:gd name="connsiteY21" fmla="*/ 3432245 h 4884231"/>
                <a:gd name="connsiteX22" fmla="*/ 0 w 4814598"/>
                <a:gd name="connsiteY22" fmla="*/ 1432577 h 4884231"/>
                <a:gd name="connsiteX23" fmla="*/ 54624 w 4814598"/>
                <a:gd name="connsiteY23" fmla="*/ 1339196 h 4884231"/>
                <a:gd name="connsiteX24" fmla="*/ 2550817 w 4814598"/>
                <a:gd name="connsiteY24" fmla="*/ 0 h 4884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14598" h="4884231">
                  <a:moveTo>
                    <a:pt x="2550817" y="454009"/>
                  </a:moveTo>
                  <a:cubicBezTo>
                    <a:pt x="2255802" y="454009"/>
                    <a:pt x="1956792" y="511396"/>
                    <a:pt x="1662321" y="624807"/>
                  </a:cubicBezTo>
                  <a:cubicBezTo>
                    <a:pt x="1375660" y="735041"/>
                    <a:pt x="1102800" y="897394"/>
                    <a:pt x="873072" y="1094253"/>
                  </a:cubicBezTo>
                  <a:cubicBezTo>
                    <a:pt x="639348" y="1294471"/>
                    <a:pt x="455656" y="1522293"/>
                    <a:pt x="327171" y="1771181"/>
                  </a:cubicBezTo>
                  <a:cubicBezTo>
                    <a:pt x="195872" y="2025607"/>
                    <a:pt x="129223" y="2290658"/>
                    <a:pt x="129223" y="2558977"/>
                  </a:cubicBezTo>
                  <a:cubicBezTo>
                    <a:pt x="129223" y="2829294"/>
                    <a:pt x="235552" y="2987108"/>
                    <a:pt x="456836" y="3290477"/>
                  </a:cubicBezTo>
                  <a:cubicBezTo>
                    <a:pt x="510228" y="3363663"/>
                    <a:pt x="565435" y="3439392"/>
                    <a:pt x="621914" y="3522657"/>
                  </a:cubicBezTo>
                  <a:cubicBezTo>
                    <a:pt x="1053495" y="4158815"/>
                    <a:pt x="1516766" y="4430222"/>
                    <a:pt x="2170902" y="4430222"/>
                  </a:cubicBezTo>
                  <a:cubicBezTo>
                    <a:pt x="2600213" y="4430222"/>
                    <a:pt x="2915205" y="4209119"/>
                    <a:pt x="3346786" y="3871881"/>
                  </a:cubicBezTo>
                  <a:cubicBezTo>
                    <a:pt x="3395002" y="3834198"/>
                    <a:pt x="3443218" y="3796969"/>
                    <a:pt x="3489890" y="3761012"/>
                  </a:cubicBezTo>
                  <a:cubicBezTo>
                    <a:pt x="3742864" y="3565879"/>
                    <a:pt x="3981763" y="3381551"/>
                    <a:pt x="4140757" y="3181424"/>
                  </a:cubicBezTo>
                  <a:cubicBezTo>
                    <a:pt x="4292760" y="2990104"/>
                    <a:pt x="4360589" y="2798149"/>
                    <a:pt x="4360589" y="2558977"/>
                  </a:cubicBezTo>
                  <a:cubicBezTo>
                    <a:pt x="4360589" y="1959594"/>
                    <a:pt x="4185341" y="1420595"/>
                    <a:pt x="3867171" y="1041315"/>
                  </a:cubicBezTo>
                  <a:cubicBezTo>
                    <a:pt x="3711446" y="855807"/>
                    <a:pt x="3524667" y="711614"/>
                    <a:pt x="3312009" y="612822"/>
                  </a:cubicBezTo>
                  <a:cubicBezTo>
                    <a:pt x="3085095" y="507491"/>
                    <a:pt x="2829034" y="454009"/>
                    <a:pt x="2550817" y="454009"/>
                  </a:cubicBezTo>
                  <a:close/>
                  <a:moveTo>
                    <a:pt x="2550817" y="0"/>
                  </a:moveTo>
                  <a:cubicBezTo>
                    <a:pt x="3970050" y="0"/>
                    <a:pt x="4814598" y="1145647"/>
                    <a:pt x="4814598" y="2558977"/>
                  </a:cubicBezTo>
                  <a:cubicBezTo>
                    <a:pt x="4814598" y="3376738"/>
                    <a:pt x="4225839" y="3761193"/>
                    <a:pt x="3626365" y="4229640"/>
                  </a:cubicBezTo>
                  <a:cubicBezTo>
                    <a:pt x="3189699" y="4570874"/>
                    <a:pt x="2769014" y="4884231"/>
                    <a:pt x="2170902" y="4884231"/>
                  </a:cubicBezTo>
                  <a:cubicBezTo>
                    <a:pt x="1283950" y="4884231"/>
                    <a:pt x="708085" y="4458279"/>
                    <a:pt x="246267" y="3777538"/>
                  </a:cubicBezTo>
                  <a:cubicBezTo>
                    <a:pt x="176985" y="3675432"/>
                    <a:pt x="106654" y="3581344"/>
                    <a:pt x="40127" y="3489366"/>
                  </a:cubicBezTo>
                  <a:lnTo>
                    <a:pt x="0" y="3432245"/>
                  </a:lnTo>
                  <a:lnTo>
                    <a:pt x="0" y="1432577"/>
                  </a:lnTo>
                  <a:lnTo>
                    <a:pt x="54624" y="1339196"/>
                  </a:lnTo>
                  <a:cubicBezTo>
                    <a:pt x="578230" y="541497"/>
                    <a:pt x="1569352" y="0"/>
                    <a:pt x="2550817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 useBgFill="1">
          <p:nvSpPr>
            <p:cNvPr id="46" name="Freeform: Shape 45">
              <a:extLst>
                <a:ext uri="{FF2B5EF4-FFF2-40B4-BE49-F238E27FC236}">
                  <a16:creationId xmlns:a16="http://schemas.microsoft.com/office/drawing/2014/main" id="{0858A699-36FD-4E40-A79C-7B11883C9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96695"/>
              <a:ext cx="4850918" cy="5212025"/>
            </a:xfrm>
            <a:custGeom>
              <a:avLst/>
              <a:gdLst>
                <a:gd name="connsiteX0" fmla="*/ 2244906 w 4850918"/>
                <a:gd name="connsiteY0" fmla="*/ 0 h 5212025"/>
                <a:gd name="connsiteX1" fmla="*/ 4850918 w 4850918"/>
                <a:gd name="connsiteY1" fmla="*/ 2606013 h 5212025"/>
                <a:gd name="connsiteX2" fmla="*/ 2244906 w 4850918"/>
                <a:gd name="connsiteY2" fmla="*/ 5212025 h 5212025"/>
                <a:gd name="connsiteX3" fmla="*/ 83949 w 4850918"/>
                <a:gd name="connsiteY3" fmla="*/ 4063077 h 5212025"/>
                <a:gd name="connsiteX4" fmla="*/ 0 w 4850918"/>
                <a:gd name="connsiteY4" fmla="*/ 3924890 h 5212025"/>
                <a:gd name="connsiteX5" fmla="*/ 0 w 4850918"/>
                <a:gd name="connsiteY5" fmla="*/ 3598606 h 5212025"/>
                <a:gd name="connsiteX6" fmla="*/ 15357 w 4850918"/>
                <a:gd name="connsiteY6" fmla="*/ 3619452 h 5212025"/>
                <a:gd name="connsiteX7" fmla="*/ 107340 w 4850918"/>
                <a:gd name="connsiteY7" fmla="*/ 3738402 h 5212025"/>
                <a:gd name="connsiteX8" fmla="*/ 168177 w 4850918"/>
                <a:gd name="connsiteY8" fmla="*/ 3816401 h 5212025"/>
                <a:gd name="connsiteX9" fmla="*/ 245086 w 4850918"/>
                <a:gd name="connsiteY9" fmla="*/ 3916919 h 5212025"/>
                <a:gd name="connsiteX10" fmla="*/ 284403 w 4850918"/>
                <a:gd name="connsiteY10" fmla="*/ 3970310 h 5212025"/>
                <a:gd name="connsiteX11" fmla="*/ 319634 w 4850918"/>
                <a:gd name="connsiteY11" fmla="*/ 4018253 h 5212025"/>
                <a:gd name="connsiteX12" fmla="*/ 319816 w 4850918"/>
                <a:gd name="connsiteY12" fmla="*/ 4018435 h 5212025"/>
                <a:gd name="connsiteX13" fmla="*/ 319998 w 4850918"/>
                <a:gd name="connsiteY13" fmla="*/ 4018617 h 5212025"/>
                <a:gd name="connsiteX14" fmla="*/ 381652 w 4850918"/>
                <a:gd name="connsiteY14" fmla="*/ 4099884 h 5212025"/>
                <a:gd name="connsiteX15" fmla="*/ 393547 w 4850918"/>
                <a:gd name="connsiteY15" fmla="*/ 4115230 h 5212025"/>
                <a:gd name="connsiteX16" fmla="*/ 399540 w 4850918"/>
                <a:gd name="connsiteY16" fmla="*/ 4122676 h 5212025"/>
                <a:gd name="connsiteX17" fmla="*/ 470547 w 4850918"/>
                <a:gd name="connsiteY17" fmla="*/ 4208756 h 5212025"/>
                <a:gd name="connsiteX18" fmla="*/ 633445 w 4850918"/>
                <a:gd name="connsiteY18" fmla="*/ 4384730 h 5212025"/>
                <a:gd name="connsiteX19" fmla="*/ 997833 w 4850918"/>
                <a:gd name="connsiteY19" fmla="*/ 4677384 h 5212025"/>
                <a:gd name="connsiteX20" fmla="*/ 1198505 w 4850918"/>
                <a:gd name="connsiteY20" fmla="*/ 4786982 h 5212025"/>
                <a:gd name="connsiteX21" fmla="*/ 1198687 w 4850918"/>
                <a:gd name="connsiteY21" fmla="*/ 4787073 h 5212025"/>
                <a:gd name="connsiteX22" fmla="*/ 1198869 w 4850918"/>
                <a:gd name="connsiteY22" fmla="*/ 4787164 h 5212025"/>
                <a:gd name="connsiteX23" fmla="*/ 1410709 w 4850918"/>
                <a:gd name="connsiteY23" fmla="*/ 4869975 h 5212025"/>
                <a:gd name="connsiteX24" fmla="*/ 1631902 w 4850918"/>
                <a:gd name="connsiteY24" fmla="*/ 4927271 h 5212025"/>
                <a:gd name="connsiteX25" fmla="*/ 1744134 w 4850918"/>
                <a:gd name="connsiteY25" fmla="*/ 4946157 h 5212025"/>
                <a:gd name="connsiteX26" fmla="*/ 1856819 w 4850918"/>
                <a:gd name="connsiteY26" fmla="*/ 4958961 h 5212025"/>
                <a:gd name="connsiteX27" fmla="*/ 2090089 w 4850918"/>
                <a:gd name="connsiteY27" fmla="*/ 4969130 h 5212025"/>
                <a:gd name="connsiteX28" fmla="*/ 2101802 w 4850918"/>
                <a:gd name="connsiteY28" fmla="*/ 4969130 h 5212025"/>
                <a:gd name="connsiteX29" fmla="*/ 2117238 w 4850918"/>
                <a:gd name="connsiteY29" fmla="*/ 4969221 h 5212025"/>
                <a:gd name="connsiteX30" fmla="*/ 2147294 w 4850918"/>
                <a:gd name="connsiteY30" fmla="*/ 4968767 h 5212025"/>
                <a:gd name="connsiteX31" fmla="*/ 2147566 w 4850918"/>
                <a:gd name="connsiteY31" fmla="*/ 4968767 h 5212025"/>
                <a:gd name="connsiteX32" fmla="*/ 2147838 w 4850918"/>
                <a:gd name="connsiteY32" fmla="*/ 4968767 h 5212025"/>
                <a:gd name="connsiteX33" fmla="*/ 2176078 w 4850918"/>
                <a:gd name="connsiteY33" fmla="*/ 4968041 h 5212025"/>
                <a:gd name="connsiteX34" fmla="*/ 2204499 w 4850918"/>
                <a:gd name="connsiteY34" fmla="*/ 4966588 h 5212025"/>
                <a:gd name="connsiteX35" fmla="*/ 2315822 w 4850918"/>
                <a:gd name="connsiteY35" fmla="*/ 4956872 h 5212025"/>
                <a:gd name="connsiteX36" fmla="*/ 2746222 w 4850918"/>
                <a:gd name="connsiteY36" fmla="*/ 4840555 h 5212025"/>
                <a:gd name="connsiteX37" fmla="*/ 2950617 w 4850918"/>
                <a:gd name="connsiteY37" fmla="*/ 4739220 h 5212025"/>
                <a:gd name="connsiteX38" fmla="*/ 3148929 w 4850918"/>
                <a:gd name="connsiteY38" fmla="*/ 4615367 h 5212025"/>
                <a:gd name="connsiteX39" fmla="*/ 3342791 w 4850918"/>
                <a:gd name="connsiteY39" fmla="*/ 4474533 h 5212025"/>
                <a:gd name="connsiteX40" fmla="*/ 3438496 w 4850918"/>
                <a:gd name="connsiteY40" fmla="*/ 4399894 h 5212025"/>
                <a:gd name="connsiteX41" fmla="*/ 3536108 w 4850918"/>
                <a:gd name="connsiteY41" fmla="*/ 4321804 h 5212025"/>
                <a:gd name="connsiteX42" fmla="*/ 3700641 w 4850918"/>
                <a:gd name="connsiteY42" fmla="*/ 4192956 h 5212025"/>
                <a:gd name="connsiteX43" fmla="*/ 3927282 w 4850918"/>
                <a:gd name="connsiteY43" fmla="*/ 4014258 h 5212025"/>
                <a:gd name="connsiteX44" fmla="*/ 4279230 w 4850918"/>
                <a:gd name="connsiteY44" fmla="*/ 3693909 h 5212025"/>
                <a:gd name="connsiteX45" fmla="*/ 4424785 w 4850918"/>
                <a:gd name="connsiteY45" fmla="*/ 3517209 h 5212025"/>
                <a:gd name="connsiteX46" fmla="*/ 4539922 w 4850918"/>
                <a:gd name="connsiteY46" fmla="*/ 3324800 h 5212025"/>
                <a:gd name="connsiteX47" fmla="*/ 4660234 w 4850918"/>
                <a:gd name="connsiteY47" fmla="*/ 2893945 h 5212025"/>
                <a:gd name="connsiteX48" fmla="*/ 4667045 w 4850918"/>
                <a:gd name="connsiteY48" fmla="*/ 2779081 h 5212025"/>
                <a:gd name="connsiteX49" fmla="*/ 4667135 w 4850918"/>
                <a:gd name="connsiteY49" fmla="*/ 2774632 h 5212025"/>
                <a:gd name="connsiteX50" fmla="*/ 4667408 w 4850918"/>
                <a:gd name="connsiteY50" fmla="*/ 2719787 h 5212025"/>
                <a:gd name="connsiteX51" fmla="*/ 4667317 w 4850918"/>
                <a:gd name="connsiteY51" fmla="*/ 2702444 h 5212025"/>
                <a:gd name="connsiteX52" fmla="*/ 4666772 w 4850918"/>
                <a:gd name="connsiteY52" fmla="*/ 2658950 h 5212025"/>
                <a:gd name="connsiteX53" fmla="*/ 4654787 w 4850918"/>
                <a:gd name="connsiteY53" fmla="*/ 2416691 h 5212025"/>
                <a:gd name="connsiteX54" fmla="*/ 4581781 w 4850918"/>
                <a:gd name="connsiteY54" fmla="*/ 1936985 h 5212025"/>
                <a:gd name="connsiteX55" fmla="*/ 4435046 w 4850918"/>
                <a:gd name="connsiteY55" fmla="*/ 1474894 h 5212025"/>
                <a:gd name="connsiteX56" fmla="*/ 4386104 w 4850918"/>
                <a:gd name="connsiteY56" fmla="*/ 1364116 h 5212025"/>
                <a:gd name="connsiteX57" fmla="*/ 4331623 w 4850918"/>
                <a:gd name="connsiteY57" fmla="*/ 1255698 h 5212025"/>
                <a:gd name="connsiteX58" fmla="*/ 4206861 w 4850918"/>
                <a:gd name="connsiteY58" fmla="*/ 1048216 h 5212025"/>
                <a:gd name="connsiteX59" fmla="*/ 3895592 w 4850918"/>
                <a:gd name="connsiteY59" fmla="*/ 681922 h 5212025"/>
                <a:gd name="connsiteX60" fmla="*/ 3710356 w 4850918"/>
                <a:gd name="connsiteY60" fmla="*/ 530192 h 5212025"/>
                <a:gd name="connsiteX61" fmla="*/ 3507777 w 4850918"/>
                <a:gd name="connsiteY61" fmla="*/ 403705 h 5212025"/>
                <a:gd name="connsiteX62" fmla="*/ 3065936 w 4850918"/>
                <a:gd name="connsiteY62" fmla="*/ 232543 h 5212025"/>
                <a:gd name="connsiteX63" fmla="*/ 2834573 w 4850918"/>
                <a:gd name="connsiteY63" fmla="*/ 187233 h 5212025"/>
                <a:gd name="connsiteX64" fmla="*/ 2601212 w 4850918"/>
                <a:gd name="connsiteY64" fmla="*/ 166894 h 5212025"/>
                <a:gd name="connsiteX65" fmla="*/ 2499332 w 4850918"/>
                <a:gd name="connsiteY65" fmla="*/ 164715 h 5212025"/>
                <a:gd name="connsiteX66" fmla="*/ 2131857 w 4850918"/>
                <a:gd name="connsiteY66" fmla="*/ 192046 h 5212025"/>
                <a:gd name="connsiteX67" fmla="*/ 1901130 w 4850918"/>
                <a:gd name="connsiteY67" fmla="*/ 237084 h 5212025"/>
                <a:gd name="connsiteX68" fmla="*/ 1674579 w 4850918"/>
                <a:gd name="connsiteY68" fmla="*/ 301553 h 5212025"/>
                <a:gd name="connsiteX69" fmla="*/ 1453477 w 4850918"/>
                <a:gd name="connsiteY69" fmla="*/ 383819 h 5212025"/>
                <a:gd name="connsiteX70" fmla="*/ 1238821 w 4850918"/>
                <a:gd name="connsiteY70" fmla="*/ 483338 h 5212025"/>
                <a:gd name="connsiteX71" fmla="*/ 831666 w 4850918"/>
                <a:gd name="connsiteY71" fmla="*/ 727777 h 5212025"/>
                <a:gd name="connsiteX72" fmla="*/ 735416 w 4850918"/>
                <a:gd name="connsiteY72" fmla="*/ 798148 h 5212025"/>
                <a:gd name="connsiteX73" fmla="*/ 735234 w 4850918"/>
                <a:gd name="connsiteY73" fmla="*/ 798330 h 5212025"/>
                <a:gd name="connsiteX74" fmla="*/ 735053 w 4850918"/>
                <a:gd name="connsiteY74" fmla="*/ 798511 h 5212025"/>
                <a:gd name="connsiteX75" fmla="*/ 695554 w 4850918"/>
                <a:gd name="connsiteY75" fmla="*/ 828748 h 5212025"/>
                <a:gd name="connsiteX76" fmla="*/ 687563 w 4850918"/>
                <a:gd name="connsiteY76" fmla="*/ 835014 h 5212025"/>
                <a:gd name="connsiteX77" fmla="*/ 641254 w 4850918"/>
                <a:gd name="connsiteY77" fmla="*/ 871970 h 5212025"/>
                <a:gd name="connsiteX78" fmla="*/ 461013 w 4850918"/>
                <a:gd name="connsiteY78" fmla="*/ 1030147 h 5212025"/>
                <a:gd name="connsiteX79" fmla="*/ 139938 w 4850918"/>
                <a:gd name="connsiteY79" fmla="*/ 1388360 h 5212025"/>
                <a:gd name="connsiteX80" fmla="*/ 3281 w 4850918"/>
                <a:gd name="connsiteY80" fmla="*/ 1587670 h 5212025"/>
                <a:gd name="connsiteX81" fmla="*/ 0 w 4850918"/>
                <a:gd name="connsiteY81" fmla="*/ 1593348 h 5212025"/>
                <a:gd name="connsiteX82" fmla="*/ 0 w 4850918"/>
                <a:gd name="connsiteY82" fmla="*/ 1287136 h 5212025"/>
                <a:gd name="connsiteX83" fmla="*/ 83949 w 4850918"/>
                <a:gd name="connsiteY83" fmla="*/ 1148949 h 5212025"/>
                <a:gd name="connsiteX84" fmla="*/ 2244906 w 4850918"/>
                <a:gd name="connsiteY84" fmla="*/ 0 h 521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4850918" h="5212025">
                  <a:moveTo>
                    <a:pt x="2244906" y="0"/>
                  </a:moveTo>
                  <a:cubicBezTo>
                    <a:pt x="3684206" y="0"/>
                    <a:pt x="4850918" y="1166713"/>
                    <a:pt x="4850918" y="2606013"/>
                  </a:cubicBezTo>
                  <a:cubicBezTo>
                    <a:pt x="4850918" y="4045313"/>
                    <a:pt x="3684206" y="5212025"/>
                    <a:pt x="2244906" y="5212025"/>
                  </a:cubicBezTo>
                  <a:cubicBezTo>
                    <a:pt x="1345344" y="5212025"/>
                    <a:pt x="552260" y="4756278"/>
                    <a:pt x="83949" y="4063077"/>
                  </a:cubicBezTo>
                  <a:lnTo>
                    <a:pt x="0" y="3924890"/>
                  </a:lnTo>
                  <a:lnTo>
                    <a:pt x="0" y="3598606"/>
                  </a:lnTo>
                  <a:lnTo>
                    <a:pt x="15357" y="3619452"/>
                  </a:lnTo>
                  <a:cubicBezTo>
                    <a:pt x="45413" y="3659314"/>
                    <a:pt x="76921" y="3699539"/>
                    <a:pt x="107340" y="3738402"/>
                  </a:cubicBezTo>
                  <a:cubicBezTo>
                    <a:pt x="127316" y="3763917"/>
                    <a:pt x="148019" y="3790250"/>
                    <a:pt x="168177" y="3816401"/>
                  </a:cubicBezTo>
                  <a:cubicBezTo>
                    <a:pt x="189334" y="3843732"/>
                    <a:pt x="217210" y="3879781"/>
                    <a:pt x="245086" y="3916919"/>
                  </a:cubicBezTo>
                  <a:cubicBezTo>
                    <a:pt x="258343" y="3934443"/>
                    <a:pt x="271600" y="3952695"/>
                    <a:pt x="284403" y="3970310"/>
                  </a:cubicBezTo>
                  <a:cubicBezTo>
                    <a:pt x="296571" y="3987018"/>
                    <a:pt x="308102" y="4002908"/>
                    <a:pt x="319634" y="4018253"/>
                  </a:cubicBezTo>
                  <a:lnTo>
                    <a:pt x="319816" y="4018435"/>
                  </a:lnTo>
                  <a:lnTo>
                    <a:pt x="319998" y="4018617"/>
                  </a:lnTo>
                  <a:cubicBezTo>
                    <a:pt x="339883" y="4045948"/>
                    <a:pt x="361131" y="4073370"/>
                    <a:pt x="381652" y="4099884"/>
                  </a:cubicBezTo>
                  <a:lnTo>
                    <a:pt x="393547" y="4115230"/>
                  </a:lnTo>
                  <a:lnTo>
                    <a:pt x="399540" y="4122676"/>
                  </a:lnTo>
                  <a:cubicBezTo>
                    <a:pt x="422604" y="4151187"/>
                    <a:pt x="446303" y="4180698"/>
                    <a:pt x="470547" y="4208756"/>
                  </a:cubicBezTo>
                  <a:cubicBezTo>
                    <a:pt x="523848" y="4271228"/>
                    <a:pt x="578692" y="4330430"/>
                    <a:pt x="633445" y="4384730"/>
                  </a:cubicBezTo>
                  <a:cubicBezTo>
                    <a:pt x="750035" y="4499776"/>
                    <a:pt x="872708" y="4598296"/>
                    <a:pt x="997833" y="4677384"/>
                  </a:cubicBezTo>
                  <a:cubicBezTo>
                    <a:pt x="1068659" y="4721786"/>
                    <a:pt x="1134218" y="4757653"/>
                    <a:pt x="1198505" y="4786982"/>
                  </a:cubicBezTo>
                  <a:lnTo>
                    <a:pt x="1198687" y="4787073"/>
                  </a:lnTo>
                  <a:lnTo>
                    <a:pt x="1198869" y="4787164"/>
                  </a:lnTo>
                  <a:cubicBezTo>
                    <a:pt x="1264246" y="4817945"/>
                    <a:pt x="1335525" y="4845821"/>
                    <a:pt x="1410709" y="4869975"/>
                  </a:cubicBezTo>
                  <a:cubicBezTo>
                    <a:pt x="1479900" y="4892221"/>
                    <a:pt x="1554358" y="4911562"/>
                    <a:pt x="1631902" y="4927271"/>
                  </a:cubicBezTo>
                  <a:cubicBezTo>
                    <a:pt x="1667588" y="4934353"/>
                    <a:pt x="1705452" y="4940709"/>
                    <a:pt x="1744134" y="4946157"/>
                  </a:cubicBezTo>
                  <a:cubicBezTo>
                    <a:pt x="1780454" y="4951243"/>
                    <a:pt x="1818409" y="4955510"/>
                    <a:pt x="1856819" y="4958961"/>
                  </a:cubicBezTo>
                  <a:cubicBezTo>
                    <a:pt x="1930277" y="4965680"/>
                    <a:pt x="2006551" y="4968949"/>
                    <a:pt x="2090089" y="4969130"/>
                  </a:cubicBezTo>
                  <a:lnTo>
                    <a:pt x="2101802" y="4969130"/>
                  </a:lnTo>
                  <a:cubicBezTo>
                    <a:pt x="2106978" y="4969221"/>
                    <a:pt x="2112063" y="4969221"/>
                    <a:pt x="2117238" y="4969221"/>
                  </a:cubicBezTo>
                  <a:cubicBezTo>
                    <a:pt x="2129678" y="4969221"/>
                    <a:pt x="2138940" y="4969130"/>
                    <a:pt x="2147294" y="4968767"/>
                  </a:cubicBezTo>
                  <a:lnTo>
                    <a:pt x="2147566" y="4968767"/>
                  </a:lnTo>
                  <a:lnTo>
                    <a:pt x="2147838" y="4968767"/>
                  </a:lnTo>
                  <a:lnTo>
                    <a:pt x="2176078" y="4968041"/>
                  </a:lnTo>
                  <a:lnTo>
                    <a:pt x="2204499" y="4966588"/>
                  </a:lnTo>
                  <a:cubicBezTo>
                    <a:pt x="2236824" y="4965135"/>
                    <a:pt x="2271238" y="4962138"/>
                    <a:pt x="2315822" y="4956872"/>
                  </a:cubicBezTo>
                  <a:cubicBezTo>
                    <a:pt x="2460651" y="4939166"/>
                    <a:pt x="2605480" y="4900030"/>
                    <a:pt x="2746222" y="4840555"/>
                  </a:cubicBezTo>
                  <a:cubicBezTo>
                    <a:pt x="2810783" y="4813587"/>
                    <a:pt x="2877613" y="4780444"/>
                    <a:pt x="2950617" y="4739220"/>
                  </a:cubicBezTo>
                  <a:cubicBezTo>
                    <a:pt x="3013452" y="4703989"/>
                    <a:pt x="3078285" y="4663492"/>
                    <a:pt x="3148929" y="4615367"/>
                  </a:cubicBezTo>
                  <a:cubicBezTo>
                    <a:pt x="3207042" y="4575777"/>
                    <a:pt x="3268696" y="4531012"/>
                    <a:pt x="3342791" y="4474533"/>
                  </a:cubicBezTo>
                  <a:cubicBezTo>
                    <a:pt x="3375298" y="4449835"/>
                    <a:pt x="3408077" y="4423956"/>
                    <a:pt x="3438496" y="4399894"/>
                  </a:cubicBezTo>
                  <a:lnTo>
                    <a:pt x="3536108" y="4321804"/>
                  </a:lnTo>
                  <a:cubicBezTo>
                    <a:pt x="3591043" y="4278219"/>
                    <a:pt x="3646795" y="4234907"/>
                    <a:pt x="3700641" y="4192956"/>
                  </a:cubicBezTo>
                  <a:cubicBezTo>
                    <a:pt x="3775643" y="4134571"/>
                    <a:pt x="3853279" y="4074187"/>
                    <a:pt x="3927282" y="4014258"/>
                  </a:cubicBezTo>
                  <a:cubicBezTo>
                    <a:pt x="4077741" y="3892493"/>
                    <a:pt x="4186340" y="3793610"/>
                    <a:pt x="4279230" y="3693909"/>
                  </a:cubicBezTo>
                  <a:cubicBezTo>
                    <a:pt x="4335800" y="3632800"/>
                    <a:pt x="4383471" y="3574959"/>
                    <a:pt x="4424785" y="3517209"/>
                  </a:cubicBezTo>
                  <a:cubicBezTo>
                    <a:pt x="4471367" y="3451559"/>
                    <a:pt x="4508959" y="3388725"/>
                    <a:pt x="4539922" y="3324800"/>
                  </a:cubicBezTo>
                  <a:cubicBezTo>
                    <a:pt x="4604664" y="3192774"/>
                    <a:pt x="4645162" y="3047763"/>
                    <a:pt x="4660234" y="2893945"/>
                  </a:cubicBezTo>
                  <a:cubicBezTo>
                    <a:pt x="4663776" y="2857443"/>
                    <a:pt x="4666046" y="2818671"/>
                    <a:pt x="4667045" y="2779081"/>
                  </a:cubicBezTo>
                  <a:lnTo>
                    <a:pt x="4667135" y="2774632"/>
                  </a:lnTo>
                  <a:cubicBezTo>
                    <a:pt x="4667408" y="2756834"/>
                    <a:pt x="4667680" y="2738583"/>
                    <a:pt x="4667408" y="2719787"/>
                  </a:cubicBezTo>
                  <a:cubicBezTo>
                    <a:pt x="4667408" y="2713976"/>
                    <a:pt x="4667317" y="2708256"/>
                    <a:pt x="4667317" y="2702444"/>
                  </a:cubicBezTo>
                  <a:cubicBezTo>
                    <a:pt x="4667317" y="2688188"/>
                    <a:pt x="4667226" y="2673569"/>
                    <a:pt x="4666772" y="2658950"/>
                  </a:cubicBezTo>
                  <a:cubicBezTo>
                    <a:pt x="4665228" y="2576139"/>
                    <a:pt x="4661142" y="2494599"/>
                    <a:pt x="4654787" y="2416691"/>
                  </a:cubicBezTo>
                  <a:cubicBezTo>
                    <a:pt x="4640531" y="2247618"/>
                    <a:pt x="4616014" y="2086263"/>
                    <a:pt x="4581781" y="1936985"/>
                  </a:cubicBezTo>
                  <a:cubicBezTo>
                    <a:pt x="4544280" y="1773814"/>
                    <a:pt x="4494884" y="1618361"/>
                    <a:pt x="4435046" y="1474894"/>
                  </a:cubicBezTo>
                  <a:cubicBezTo>
                    <a:pt x="4419519" y="1437484"/>
                    <a:pt x="4402993" y="1400164"/>
                    <a:pt x="4386104" y="1364116"/>
                  </a:cubicBezTo>
                  <a:cubicBezTo>
                    <a:pt x="4369578" y="1329248"/>
                    <a:pt x="4351236" y="1292837"/>
                    <a:pt x="4331623" y="1255698"/>
                  </a:cubicBezTo>
                  <a:cubicBezTo>
                    <a:pt x="4294757" y="1186054"/>
                    <a:pt x="4252988" y="1116318"/>
                    <a:pt x="4206861" y="1048216"/>
                  </a:cubicBezTo>
                  <a:cubicBezTo>
                    <a:pt x="4117058" y="913920"/>
                    <a:pt x="4012273" y="790612"/>
                    <a:pt x="3895592" y="681922"/>
                  </a:cubicBezTo>
                  <a:cubicBezTo>
                    <a:pt x="3836662" y="627441"/>
                    <a:pt x="3774281" y="576319"/>
                    <a:pt x="3710356" y="530192"/>
                  </a:cubicBezTo>
                  <a:cubicBezTo>
                    <a:pt x="3642437" y="481795"/>
                    <a:pt x="3574335" y="439299"/>
                    <a:pt x="3507777" y="403705"/>
                  </a:cubicBezTo>
                  <a:cubicBezTo>
                    <a:pt x="3371575" y="329974"/>
                    <a:pt x="3222932" y="272406"/>
                    <a:pt x="3065936" y="232543"/>
                  </a:cubicBezTo>
                  <a:cubicBezTo>
                    <a:pt x="2990933" y="213475"/>
                    <a:pt x="2913116" y="198220"/>
                    <a:pt x="2834573" y="187233"/>
                  </a:cubicBezTo>
                  <a:cubicBezTo>
                    <a:pt x="2758208" y="176610"/>
                    <a:pt x="2679756" y="169799"/>
                    <a:pt x="2601212" y="166894"/>
                  </a:cubicBezTo>
                  <a:cubicBezTo>
                    <a:pt x="2567434" y="165441"/>
                    <a:pt x="2533201" y="164715"/>
                    <a:pt x="2499332" y="164715"/>
                  </a:cubicBezTo>
                  <a:cubicBezTo>
                    <a:pt x="2378294" y="164715"/>
                    <a:pt x="2254531" y="173886"/>
                    <a:pt x="2131857" y="192046"/>
                  </a:cubicBezTo>
                  <a:cubicBezTo>
                    <a:pt x="2052043" y="204304"/>
                    <a:pt x="1974407" y="219468"/>
                    <a:pt x="1901130" y="237084"/>
                  </a:cubicBezTo>
                  <a:cubicBezTo>
                    <a:pt x="1822314" y="256334"/>
                    <a:pt x="1746040" y="278035"/>
                    <a:pt x="1674579" y="301553"/>
                  </a:cubicBezTo>
                  <a:cubicBezTo>
                    <a:pt x="1599849" y="326069"/>
                    <a:pt x="1525483" y="353764"/>
                    <a:pt x="1453477" y="383819"/>
                  </a:cubicBezTo>
                  <a:cubicBezTo>
                    <a:pt x="1381199" y="414147"/>
                    <a:pt x="1309011" y="447653"/>
                    <a:pt x="1238821" y="483338"/>
                  </a:cubicBezTo>
                  <a:cubicBezTo>
                    <a:pt x="1097715" y="555162"/>
                    <a:pt x="960695" y="637338"/>
                    <a:pt x="831666" y="727777"/>
                  </a:cubicBezTo>
                  <a:cubicBezTo>
                    <a:pt x="805061" y="746573"/>
                    <a:pt x="770102" y="771543"/>
                    <a:pt x="735416" y="798148"/>
                  </a:cubicBezTo>
                  <a:lnTo>
                    <a:pt x="735234" y="798330"/>
                  </a:lnTo>
                  <a:lnTo>
                    <a:pt x="735053" y="798511"/>
                  </a:lnTo>
                  <a:cubicBezTo>
                    <a:pt x="721796" y="808318"/>
                    <a:pt x="708448" y="818669"/>
                    <a:pt x="695554" y="828748"/>
                  </a:cubicBezTo>
                  <a:lnTo>
                    <a:pt x="687563" y="835014"/>
                  </a:lnTo>
                  <a:cubicBezTo>
                    <a:pt x="670765" y="847817"/>
                    <a:pt x="654784" y="860892"/>
                    <a:pt x="641254" y="871970"/>
                  </a:cubicBezTo>
                  <a:cubicBezTo>
                    <a:pt x="574061" y="926996"/>
                    <a:pt x="515131" y="978753"/>
                    <a:pt x="461013" y="1030147"/>
                  </a:cubicBezTo>
                  <a:cubicBezTo>
                    <a:pt x="343152" y="1141288"/>
                    <a:pt x="235189" y="1261782"/>
                    <a:pt x="139938" y="1388360"/>
                  </a:cubicBezTo>
                  <a:cubicBezTo>
                    <a:pt x="90632" y="1453919"/>
                    <a:pt x="44596" y="1521021"/>
                    <a:pt x="3281" y="1587670"/>
                  </a:cubicBezTo>
                  <a:lnTo>
                    <a:pt x="0" y="1593348"/>
                  </a:lnTo>
                  <a:lnTo>
                    <a:pt x="0" y="1287136"/>
                  </a:lnTo>
                  <a:lnTo>
                    <a:pt x="83949" y="1148949"/>
                  </a:lnTo>
                  <a:cubicBezTo>
                    <a:pt x="552260" y="455747"/>
                    <a:pt x="1345344" y="0"/>
                    <a:pt x="224490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E3C44-06A8-9521-5129-C04AEF6EC73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94503" y="2536626"/>
            <a:ext cx="4977578" cy="1732162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lvl="0"/>
            <a:r>
              <a:rPr lang="en-US" sz="1800" b="0" dirty="0">
                <a:solidFill>
                  <a:schemeClr val="tx1"/>
                </a:solidFill>
              </a:rPr>
              <a:t>Detect:</a:t>
            </a:r>
          </a:p>
          <a:p>
            <a:pPr marL="342900" lvl="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High Entropy </a:t>
            </a:r>
            <a:r>
              <a:rPr lang="en-US" sz="1800" b="0" dirty="0">
                <a:solidFill>
                  <a:schemeClr val="tx1"/>
                </a:solidFill>
              </a:rPr>
              <a:t>– Code Obfuscation</a:t>
            </a:r>
          </a:p>
          <a:p>
            <a:pPr marL="342900" lvl="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Region Manipulation </a:t>
            </a:r>
            <a:r>
              <a:rPr lang="en-US" sz="1800" b="0" dirty="0">
                <a:solidFill>
                  <a:schemeClr val="tx1"/>
                </a:solidFill>
              </a:rPr>
              <a:t>– Memory Region Permissions</a:t>
            </a:r>
          </a:p>
          <a:p>
            <a:pPr marL="342900" lvl="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Code Injection </a:t>
            </a:r>
            <a:r>
              <a:rPr lang="en-US" sz="1800" b="0" dirty="0">
                <a:solidFill>
                  <a:schemeClr val="tx1"/>
                </a:solidFill>
              </a:rPr>
              <a:t>– Process Hollowing, Classic Loading/Injecting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E5858-09C3-8C61-9911-8F029ADA3B93}"/>
              </a:ext>
            </a:extLst>
          </p:cNvPr>
          <p:cNvSpPr txBox="1"/>
          <p:nvPr/>
        </p:nvSpPr>
        <p:spPr>
          <a:xfrm>
            <a:off x="739868" y="6246911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G. Resto, K. Domenech, C. Roque Adversary Emulation Framework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A26B32-55F5-0464-F346-9A34C004F78D}"/>
              </a:ext>
            </a:extLst>
          </p:cNvPr>
          <p:cNvSpPr txBox="1"/>
          <p:nvPr/>
        </p:nvSpPr>
        <p:spPr>
          <a:xfrm>
            <a:off x="11366403" y="63319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33343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BDB2-6654-D99A-7BAA-19334C907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67" y="268746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Solution Diagram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7B1351-DFCB-E465-FFAD-FD0E449B1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171" y="2117840"/>
            <a:ext cx="5653918" cy="572756"/>
          </a:xfrm>
          <a:prstGeom prst="rect">
            <a:avLst/>
          </a:prstGeom>
        </p:spPr>
      </p:pic>
      <p:pic>
        <p:nvPicPr>
          <p:cNvPr id="1026" name="Picture 2" descr="GNN">
            <a:extLst>
              <a:ext uri="{FF2B5EF4-FFF2-40B4-BE49-F238E27FC236}">
                <a16:creationId xmlns:a16="http://schemas.microsoft.com/office/drawing/2014/main" id="{CE73C028-9616-D97A-750D-EBFB855DC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130" y="1223778"/>
            <a:ext cx="7033736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4BEA8E-48FF-FBB2-896D-581E8763744B}"/>
              </a:ext>
            </a:extLst>
          </p:cNvPr>
          <p:cNvSpPr txBox="1"/>
          <p:nvPr/>
        </p:nvSpPr>
        <p:spPr>
          <a:xfrm>
            <a:off x="2579130" y="5803011"/>
            <a:ext cx="70337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https://www.datacamp.com/tutorial/comprehensive-introduction-graph-neural-networks-gnns-tutorial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A654C0-239C-2E87-C709-E080A320B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9095" y="2820805"/>
            <a:ext cx="1428949" cy="457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52DF7C-2246-7B68-D215-C706D4AA2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8044" y="1831132"/>
            <a:ext cx="1428949" cy="4572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9F00C8-9FAD-0452-1F9B-1E0AF5BC4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567" y="1793659"/>
            <a:ext cx="1428949" cy="457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525004-43F4-EFDC-DB91-E0C963AE3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8087" y="2820805"/>
            <a:ext cx="1428949" cy="4572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2BD12A5-4CB1-1257-0655-B40AB6E773BA}"/>
              </a:ext>
            </a:extLst>
          </p:cNvPr>
          <p:cNvSpPr txBox="1"/>
          <p:nvPr/>
        </p:nvSpPr>
        <p:spPr>
          <a:xfrm>
            <a:off x="2387620" y="2908737"/>
            <a:ext cx="1906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Raw Bytes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D2CA77-B8AE-949B-4019-84513D8DD811}"/>
              </a:ext>
            </a:extLst>
          </p:cNvPr>
          <p:cNvSpPr txBox="1"/>
          <p:nvPr/>
        </p:nvSpPr>
        <p:spPr>
          <a:xfrm>
            <a:off x="4213762" y="1917741"/>
            <a:ext cx="150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5CE8EC-98A7-9A05-2B0B-C8B4EE5F514A}"/>
              </a:ext>
            </a:extLst>
          </p:cNvPr>
          <p:cNvSpPr txBox="1"/>
          <p:nvPr/>
        </p:nvSpPr>
        <p:spPr>
          <a:xfrm>
            <a:off x="6124566" y="1917741"/>
            <a:ext cx="150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1E4435-AEFF-EA01-96E0-D7400B00208A}"/>
              </a:ext>
            </a:extLst>
          </p:cNvPr>
          <p:cNvSpPr txBox="1"/>
          <p:nvPr/>
        </p:nvSpPr>
        <p:spPr>
          <a:xfrm>
            <a:off x="8360751" y="2470985"/>
            <a:ext cx="1370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Benign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Malicious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D51300-8F2E-DD36-F289-AD5F68126FFA}"/>
              </a:ext>
            </a:extLst>
          </p:cNvPr>
          <p:cNvSpPr txBox="1"/>
          <p:nvPr/>
        </p:nvSpPr>
        <p:spPr>
          <a:xfrm>
            <a:off x="739868" y="6246911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G. Resto, K. Domenech, C. Roque Adversary Emulation Framework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FA8FEC-EDCF-04A8-75AF-46CF46B2D00D}"/>
              </a:ext>
            </a:extLst>
          </p:cNvPr>
          <p:cNvSpPr txBox="1"/>
          <p:nvPr/>
        </p:nvSpPr>
        <p:spPr>
          <a:xfrm>
            <a:off x="11366403" y="63319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1073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B6D861F1-F386-4A7D-A4BF-3BEB82DEB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6BDB2-6654-D99A-7BAA-19334C907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1408153"/>
            <a:ext cx="10168128" cy="13150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Scope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7136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E3C44-06A8-9521-5129-C04AEF6EC73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15568" y="2962656"/>
            <a:ext cx="10168128" cy="262432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lvl="0" indent="-2286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</a:rPr>
              <a:t>Outline weak defense mechanisms</a:t>
            </a:r>
          </a:p>
          <a:p>
            <a:pPr marL="285750" lvl="0" indent="-2286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</a:rPr>
              <a:t>Provide operators with modern evasion techniques</a:t>
            </a:r>
          </a:p>
          <a:p>
            <a:pPr marL="285750" lvl="0" indent="-2286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</a:rPr>
              <a:t>Attack visualization with gathered information</a:t>
            </a:r>
          </a:p>
          <a:p>
            <a:pPr marL="285750" lvl="0" indent="-228600">
              <a:buFont typeface="Arial" panose="020B0604020202020204" pitchFamily="34" charset="0"/>
              <a:buChar char="•"/>
            </a:pP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4FEA1A-5B12-D9F3-3133-9D8EAF2BAA6D}"/>
              </a:ext>
            </a:extLst>
          </p:cNvPr>
          <p:cNvSpPr txBox="1"/>
          <p:nvPr/>
        </p:nvSpPr>
        <p:spPr>
          <a:xfrm>
            <a:off x="739868" y="6246911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G. Resto, K. Domenech, C. Roque Adversary Emulation Framework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959671-5617-FC78-A17C-F204AFCFA8CC}"/>
              </a:ext>
            </a:extLst>
          </p:cNvPr>
          <p:cNvSpPr txBox="1"/>
          <p:nvPr/>
        </p:nvSpPr>
        <p:spPr>
          <a:xfrm>
            <a:off x="11366403" y="63319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22794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1649</TotalTime>
  <Words>803</Words>
  <Application>Microsoft Office PowerPoint</Application>
  <PresentationFormat>Widescreen</PresentationFormat>
  <Paragraphs>133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Adversary Emulation Framework</vt:lpstr>
      <vt:lpstr>Table of Contents</vt:lpstr>
      <vt:lpstr>Problem Definition</vt:lpstr>
      <vt:lpstr>Solutions</vt:lpstr>
      <vt:lpstr>Command and Control Framework</vt:lpstr>
      <vt:lpstr>Solution Diagram</vt:lpstr>
      <vt:lpstr>Machine Learning Malware Detection</vt:lpstr>
      <vt:lpstr>Solution Diagram</vt:lpstr>
      <vt:lpstr>Project Scope</vt:lpstr>
      <vt:lpstr>Tools</vt:lpstr>
      <vt:lpstr>Reasoning</vt:lpstr>
      <vt:lpstr>Functional Requirements</vt:lpstr>
      <vt:lpstr>Non-Functional Requirements</vt:lpstr>
      <vt:lpstr>Database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Adversary Emulation Framework</dc:title>
  <dc:creator>Carlos Roque</dc:creator>
  <cp:lastModifiedBy>Carlos Roque</cp:lastModifiedBy>
  <cp:revision>130</cp:revision>
  <cp:lastPrinted>2023-02-24T19:41:14Z</cp:lastPrinted>
  <dcterms:created xsi:type="dcterms:W3CDTF">2023-02-24T02:43:08Z</dcterms:created>
  <dcterms:modified xsi:type="dcterms:W3CDTF">2023-03-03T02:49:01Z</dcterms:modified>
</cp:coreProperties>
</file>