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945600" cy="32918400"/>
  <p:notesSz cx="7010400" cy="9296400"/>
  <p:defaultTextStyle>
    <a:defPPr>
      <a:defRPr lang="es-PR"/>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CC3C3C"/>
    <a:srgbClr val="F47920"/>
    <a:srgbClr val="843C06"/>
    <a:srgbClr val="B35209"/>
    <a:srgbClr val="F8A668"/>
    <a:srgbClr val="F69348"/>
    <a:srgbClr val="D57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42" autoAdjust="0"/>
    <p:restoredTop sz="94712" autoAdjust="0"/>
  </p:normalViewPr>
  <p:slideViewPr>
    <p:cSldViewPr snapToGrid="0">
      <p:cViewPr>
        <p:scale>
          <a:sx n="33" d="100"/>
          <a:sy n="33" d="100"/>
        </p:scale>
        <p:origin x="2892" y="-552"/>
      </p:cViewPr>
      <p:guideLst>
        <p:guide orient="horz" pos="10368"/>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15C2A7D-BD52-44BD-9B4B-36F3D5828955}" type="datetimeFigureOut">
              <a:rPr lang="en-US" smtClean="0"/>
              <a:t>5/4/2023</a:t>
            </a:fld>
            <a:endParaRPr lang="en-US"/>
          </a:p>
        </p:txBody>
      </p:sp>
      <p:sp>
        <p:nvSpPr>
          <p:cNvPr id="4" name="Slide Image Placeholder 3"/>
          <p:cNvSpPr>
            <a:spLocks noGrp="1" noRot="1" noChangeAspect="1"/>
          </p:cNvSpPr>
          <p:nvPr>
            <p:ph type="sldImg" idx="2"/>
          </p:nvPr>
        </p:nvSpPr>
        <p:spPr>
          <a:xfrm>
            <a:off x="2459038" y="1162050"/>
            <a:ext cx="209232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87947802-217B-4200-AB19-B1BE275316C0}" type="slidenum">
              <a:rPr lang="en-US" smtClean="0"/>
              <a:t>‹#›</a:t>
            </a:fld>
            <a:endParaRPr lang="en-US"/>
          </a:p>
        </p:txBody>
      </p:sp>
    </p:spTree>
    <p:extLst>
      <p:ext uri="{BB962C8B-B14F-4D97-AF65-F5344CB8AC3E}">
        <p14:creationId xmlns:p14="http://schemas.microsoft.com/office/powerpoint/2010/main" val="2748064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47802-217B-4200-AB19-B1BE275316C0}" type="slidenum">
              <a:rPr lang="en-US" smtClean="0"/>
              <a:t>1</a:t>
            </a:fld>
            <a:endParaRPr lang="en-US"/>
          </a:p>
        </p:txBody>
      </p:sp>
    </p:spTree>
    <p:extLst>
      <p:ext uri="{BB962C8B-B14F-4D97-AF65-F5344CB8AC3E}">
        <p14:creationId xmlns:p14="http://schemas.microsoft.com/office/powerpoint/2010/main" val="39222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a:prstGeom prst="rect">
            <a:avLst/>
          </a:prstGeom>
        </p:spPr>
        <p:txBody>
          <a:bodyPr anchor="b"/>
          <a:lstStyle>
            <a:lvl1pPr algn="ctr">
              <a:defRPr sz="14400"/>
            </a:lvl1pPr>
          </a:lstStyle>
          <a:p>
            <a:r>
              <a:rPr lang="en-US" dirty="0"/>
              <a:t>Click to edit Master title style</a:t>
            </a:r>
          </a:p>
        </p:txBody>
      </p:sp>
      <p:sp>
        <p:nvSpPr>
          <p:cNvPr id="3" name="Subtitle 2"/>
          <p:cNvSpPr>
            <a:spLocks noGrp="1"/>
          </p:cNvSpPr>
          <p:nvPr>
            <p:ph type="subTitle" idx="1"/>
          </p:nvPr>
        </p:nvSpPr>
        <p:spPr>
          <a:xfrm>
            <a:off x="2743200" y="17289782"/>
            <a:ext cx="16459200" cy="7947658"/>
          </a:xfrm>
          <a:prstGeom prst="rect">
            <a:avLst/>
          </a:prstGeo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05/04/2023</a:t>
            </a:fld>
            <a:endParaRPr lang="es-PR"/>
          </a:p>
        </p:txBody>
      </p:sp>
      <p:sp>
        <p:nvSpPr>
          <p:cNvPr id="5" name="Footer Placeholder 4"/>
          <p:cNvSpPr>
            <a:spLocks noGrp="1"/>
          </p:cNvSpPr>
          <p:nvPr>
            <p:ph type="ftr" sz="quarter" idx="11"/>
          </p:nvPr>
        </p:nvSpPr>
        <p:spPr>
          <a:xfrm>
            <a:off x="7269480" y="30510487"/>
            <a:ext cx="7406640" cy="1752600"/>
          </a:xfrm>
          <a:prstGeom prst="rect">
            <a:avLst/>
          </a:prstGeom>
        </p:spPr>
        <p:txBody>
          <a:bodyPr/>
          <a:lstStyle/>
          <a:p>
            <a:endParaRPr lang="es-PR"/>
          </a:p>
        </p:txBody>
      </p:sp>
      <p:sp>
        <p:nvSpPr>
          <p:cNvPr id="6" name="Slide Number Placeholder 5"/>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111000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160" y="1491349"/>
            <a:ext cx="20909280" cy="1615441"/>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508760" y="8763001"/>
            <a:ext cx="18928080" cy="51244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05/04/2023</a:t>
            </a:fld>
            <a:endParaRPr lang="es-PR"/>
          </a:p>
        </p:txBody>
      </p:sp>
      <p:sp>
        <p:nvSpPr>
          <p:cNvPr id="5" name="Footer Placeholder 4"/>
          <p:cNvSpPr>
            <a:spLocks noGrp="1"/>
          </p:cNvSpPr>
          <p:nvPr>
            <p:ph type="ftr" sz="quarter" idx="11"/>
          </p:nvPr>
        </p:nvSpPr>
        <p:spPr>
          <a:xfrm>
            <a:off x="7269480" y="30510487"/>
            <a:ext cx="7406640" cy="1752600"/>
          </a:xfrm>
          <a:prstGeom prst="rect">
            <a:avLst/>
          </a:prstGeom>
        </p:spPr>
        <p:txBody>
          <a:bodyPr/>
          <a:lstStyle/>
          <a:p>
            <a:endParaRPr lang="es-PR"/>
          </a:p>
        </p:txBody>
      </p:sp>
      <p:sp>
        <p:nvSpPr>
          <p:cNvPr id="6" name="Slide Number Placeholder 5"/>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19485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05/04/2023</a:t>
            </a:fld>
            <a:endParaRPr lang="es-PR"/>
          </a:p>
        </p:txBody>
      </p:sp>
      <p:sp>
        <p:nvSpPr>
          <p:cNvPr id="5" name="Footer Placeholder 4"/>
          <p:cNvSpPr>
            <a:spLocks noGrp="1"/>
          </p:cNvSpPr>
          <p:nvPr>
            <p:ph type="ftr" sz="quarter" idx="11"/>
          </p:nvPr>
        </p:nvSpPr>
        <p:spPr>
          <a:xfrm>
            <a:off x="7269480" y="30510487"/>
            <a:ext cx="7406640" cy="1752600"/>
          </a:xfrm>
          <a:prstGeom prst="rect">
            <a:avLst/>
          </a:prstGeom>
        </p:spPr>
        <p:txBody>
          <a:bodyPr/>
          <a:lstStyle/>
          <a:p>
            <a:endParaRPr lang="es-PR"/>
          </a:p>
        </p:txBody>
      </p:sp>
      <p:sp>
        <p:nvSpPr>
          <p:cNvPr id="6" name="Slide Number Placeholder 5"/>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199116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1491349"/>
            <a:ext cx="20909280" cy="1615441"/>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508760" y="8763001"/>
            <a:ext cx="18928080" cy="51244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05/04/2023</a:t>
            </a:fld>
            <a:endParaRPr lang="es-PR"/>
          </a:p>
        </p:txBody>
      </p:sp>
      <p:sp>
        <p:nvSpPr>
          <p:cNvPr id="5" name="Footer Placeholder 4"/>
          <p:cNvSpPr>
            <a:spLocks noGrp="1"/>
          </p:cNvSpPr>
          <p:nvPr>
            <p:ph type="ftr" sz="quarter" idx="11"/>
          </p:nvPr>
        </p:nvSpPr>
        <p:spPr>
          <a:xfrm>
            <a:off x="7269480" y="30510487"/>
            <a:ext cx="7406640" cy="1752600"/>
          </a:xfrm>
          <a:prstGeom prst="rect">
            <a:avLst/>
          </a:prstGeom>
        </p:spPr>
        <p:txBody>
          <a:bodyPr/>
          <a:lstStyle/>
          <a:p>
            <a:endParaRPr lang="es-PR"/>
          </a:p>
        </p:txBody>
      </p:sp>
      <p:sp>
        <p:nvSpPr>
          <p:cNvPr id="6" name="Slide Number Placeholder 5"/>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138997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a:prstGeom prst="rect">
            <a:avLst/>
          </a:prstGeo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a:prstGeom prst="rect">
            <a:avLst/>
          </a:prstGeo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05/04/2023</a:t>
            </a:fld>
            <a:endParaRPr lang="es-PR"/>
          </a:p>
        </p:txBody>
      </p:sp>
      <p:sp>
        <p:nvSpPr>
          <p:cNvPr id="5" name="Footer Placeholder 4"/>
          <p:cNvSpPr>
            <a:spLocks noGrp="1"/>
          </p:cNvSpPr>
          <p:nvPr>
            <p:ph type="ftr" sz="quarter" idx="11"/>
          </p:nvPr>
        </p:nvSpPr>
        <p:spPr>
          <a:xfrm>
            <a:off x="7269480" y="30510487"/>
            <a:ext cx="7406640" cy="1752600"/>
          </a:xfrm>
          <a:prstGeom prst="rect">
            <a:avLst/>
          </a:prstGeom>
        </p:spPr>
        <p:txBody>
          <a:bodyPr/>
          <a:lstStyle/>
          <a:p>
            <a:endParaRPr lang="es-PR"/>
          </a:p>
        </p:txBody>
      </p:sp>
      <p:sp>
        <p:nvSpPr>
          <p:cNvPr id="6" name="Slide Number Placeholder 5"/>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334817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1491349"/>
            <a:ext cx="20909280" cy="1615441"/>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05/04/2023</a:t>
            </a:fld>
            <a:endParaRPr lang="es-PR"/>
          </a:p>
        </p:txBody>
      </p:sp>
      <p:sp>
        <p:nvSpPr>
          <p:cNvPr id="6" name="Footer Placeholder 5"/>
          <p:cNvSpPr>
            <a:spLocks noGrp="1"/>
          </p:cNvSpPr>
          <p:nvPr>
            <p:ph type="ftr" sz="quarter" idx="11"/>
          </p:nvPr>
        </p:nvSpPr>
        <p:spPr>
          <a:xfrm>
            <a:off x="7269480" y="30510487"/>
            <a:ext cx="7406640" cy="1752600"/>
          </a:xfrm>
          <a:prstGeom prst="rect">
            <a:avLst/>
          </a:prstGeom>
        </p:spPr>
        <p:txBody>
          <a:bodyPr/>
          <a:lstStyle/>
          <a:p>
            <a:endParaRPr lang="es-PR"/>
          </a:p>
        </p:txBody>
      </p:sp>
      <p:sp>
        <p:nvSpPr>
          <p:cNvPr id="7" name="Slide Number Placeholder 6"/>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2975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a:prstGeom prst="rect">
            <a:avLst/>
          </a:prstGeo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a:prstGeom prst="rect">
            <a:avLst/>
          </a:prstGeo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05/04/2023</a:t>
            </a:fld>
            <a:endParaRPr lang="es-PR"/>
          </a:p>
        </p:txBody>
      </p:sp>
      <p:sp>
        <p:nvSpPr>
          <p:cNvPr id="8" name="Footer Placeholder 7"/>
          <p:cNvSpPr>
            <a:spLocks noGrp="1"/>
          </p:cNvSpPr>
          <p:nvPr>
            <p:ph type="ftr" sz="quarter" idx="11"/>
          </p:nvPr>
        </p:nvSpPr>
        <p:spPr>
          <a:xfrm>
            <a:off x="7269480" y="30510487"/>
            <a:ext cx="7406640" cy="1752600"/>
          </a:xfrm>
          <a:prstGeom prst="rect">
            <a:avLst/>
          </a:prstGeom>
        </p:spPr>
        <p:txBody>
          <a:bodyPr/>
          <a:lstStyle/>
          <a:p>
            <a:endParaRPr lang="es-PR"/>
          </a:p>
        </p:txBody>
      </p:sp>
      <p:sp>
        <p:nvSpPr>
          <p:cNvPr id="9" name="Slide Number Placeholder 8"/>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412616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8160" y="1491349"/>
            <a:ext cx="20909280" cy="1615441"/>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05/04/2023</a:t>
            </a:fld>
            <a:endParaRPr lang="es-PR"/>
          </a:p>
        </p:txBody>
      </p:sp>
      <p:sp>
        <p:nvSpPr>
          <p:cNvPr id="4" name="Footer Placeholder 3"/>
          <p:cNvSpPr>
            <a:spLocks noGrp="1"/>
          </p:cNvSpPr>
          <p:nvPr>
            <p:ph type="ftr" sz="quarter" idx="11"/>
          </p:nvPr>
        </p:nvSpPr>
        <p:spPr>
          <a:xfrm>
            <a:off x="7269480" y="30510487"/>
            <a:ext cx="7406640" cy="1752600"/>
          </a:xfrm>
          <a:prstGeom prst="rect">
            <a:avLst/>
          </a:prstGeom>
        </p:spPr>
        <p:txBody>
          <a:bodyPr/>
          <a:lstStyle/>
          <a:p>
            <a:endParaRPr lang="es-PR"/>
          </a:p>
        </p:txBody>
      </p:sp>
      <p:sp>
        <p:nvSpPr>
          <p:cNvPr id="5" name="Slide Number Placeholder 4"/>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23699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05/04/2023</a:t>
            </a:fld>
            <a:endParaRPr lang="es-PR"/>
          </a:p>
        </p:txBody>
      </p:sp>
      <p:sp>
        <p:nvSpPr>
          <p:cNvPr id="3" name="Footer Placeholder 2"/>
          <p:cNvSpPr>
            <a:spLocks noGrp="1"/>
          </p:cNvSpPr>
          <p:nvPr>
            <p:ph type="ftr" sz="quarter" idx="11"/>
          </p:nvPr>
        </p:nvSpPr>
        <p:spPr>
          <a:xfrm>
            <a:off x="7269480" y="30510487"/>
            <a:ext cx="7406640" cy="1752600"/>
          </a:xfrm>
          <a:prstGeom prst="rect">
            <a:avLst/>
          </a:prstGeom>
        </p:spPr>
        <p:txBody>
          <a:bodyPr/>
          <a:lstStyle/>
          <a:p>
            <a:endParaRPr lang="es-PR"/>
          </a:p>
        </p:txBody>
      </p:sp>
      <p:sp>
        <p:nvSpPr>
          <p:cNvPr id="4" name="Slide Number Placeholder 3"/>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285226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a:prstGeom prst="rect">
            <a:avLst/>
          </a:prstGeo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a:prstGeom prst="rect">
            <a:avLst/>
          </a:prstGeo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a:prstGeom prst="rect">
            <a:avLst/>
          </a:prstGeo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05/04/2023</a:t>
            </a:fld>
            <a:endParaRPr lang="es-PR"/>
          </a:p>
        </p:txBody>
      </p:sp>
      <p:sp>
        <p:nvSpPr>
          <p:cNvPr id="6" name="Footer Placeholder 5"/>
          <p:cNvSpPr>
            <a:spLocks noGrp="1"/>
          </p:cNvSpPr>
          <p:nvPr>
            <p:ph type="ftr" sz="quarter" idx="11"/>
          </p:nvPr>
        </p:nvSpPr>
        <p:spPr>
          <a:xfrm>
            <a:off x="7269480" y="30510487"/>
            <a:ext cx="7406640" cy="1752600"/>
          </a:xfrm>
          <a:prstGeom prst="rect">
            <a:avLst/>
          </a:prstGeom>
        </p:spPr>
        <p:txBody>
          <a:bodyPr/>
          <a:lstStyle/>
          <a:p>
            <a:endParaRPr lang="es-PR"/>
          </a:p>
        </p:txBody>
      </p:sp>
      <p:sp>
        <p:nvSpPr>
          <p:cNvPr id="7" name="Slide Number Placeholder 6"/>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121868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a:prstGeom prst="rect">
            <a:avLst/>
          </a:prstGeo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a:prstGeom prst="rect">
            <a:avLst/>
          </a:prstGeo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a:prstGeom prst="rect">
            <a:avLst/>
          </a:prstGeo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05/04/2023</a:t>
            </a:fld>
            <a:endParaRPr lang="es-PR"/>
          </a:p>
        </p:txBody>
      </p:sp>
      <p:sp>
        <p:nvSpPr>
          <p:cNvPr id="6" name="Footer Placeholder 5"/>
          <p:cNvSpPr>
            <a:spLocks noGrp="1"/>
          </p:cNvSpPr>
          <p:nvPr>
            <p:ph type="ftr" sz="quarter" idx="11"/>
          </p:nvPr>
        </p:nvSpPr>
        <p:spPr>
          <a:xfrm>
            <a:off x="7269480" y="30510487"/>
            <a:ext cx="7406640" cy="1752600"/>
          </a:xfrm>
          <a:prstGeom prst="rect">
            <a:avLst/>
          </a:prstGeom>
        </p:spPr>
        <p:txBody>
          <a:bodyPr/>
          <a:lstStyle/>
          <a:p>
            <a:endParaRPr lang="es-PR"/>
          </a:p>
        </p:txBody>
      </p:sp>
      <p:sp>
        <p:nvSpPr>
          <p:cNvPr id="7" name="Slide Number Placeholder 6"/>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109221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7936308" y="30936494"/>
            <a:ext cx="4010641" cy="1864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4200" b="1" cap="small" dirty="0">
                <a:solidFill>
                  <a:schemeClr val="accent1">
                    <a:lumMod val="50000"/>
                  </a:schemeClr>
                </a:solidFill>
              </a:rPr>
              <a:t>Capstone 2:</a:t>
            </a:r>
            <a:endParaRPr lang="es-PR" sz="4200" b="1" cap="small" baseline="0" dirty="0">
              <a:solidFill>
                <a:schemeClr val="accent1">
                  <a:lumMod val="50000"/>
                </a:schemeClr>
              </a:solidFill>
            </a:endParaRPr>
          </a:p>
          <a:p>
            <a:pPr algn="ctr"/>
            <a:r>
              <a:rPr lang="es-PR" sz="4200" b="1" cap="small" baseline="0" dirty="0">
                <a:solidFill>
                  <a:schemeClr val="accent1">
                    <a:lumMod val="50000"/>
                  </a:schemeClr>
                </a:solidFill>
              </a:rPr>
              <a:t>Design Concepts</a:t>
            </a:r>
            <a:endParaRPr lang="es-PR" sz="4200" b="1" cap="small" dirty="0">
              <a:solidFill>
                <a:schemeClr val="accent1">
                  <a:lumMod val="50000"/>
                </a:schemeClr>
              </a:solidFill>
            </a:endParaRPr>
          </a:p>
        </p:txBody>
      </p:sp>
      <p:sp>
        <p:nvSpPr>
          <p:cNvPr id="9" name="Rounded Rectangle 8"/>
          <p:cNvSpPr/>
          <p:nvPr userDrawn="1"/>
        </p:nvSpPr>
        <p:spPr>
          <a:xfrm>
            <a:off x="-8810" y="2843122"/>
            <a:ext cx="21945600" cy="117110"/>
          </a:xfrm>
          <a:prstGeom prst="roundRect">
            <a:avLst>
              <a:gd name="adj" fmla="val 0"/>
            </a:avLst>
          </a:prstGeom>
          <a:solidFill>
            <a:srgbClr val="C8102E"/>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11" name="Rounded Rectangle 10"/>
          <p:cNvSpPr/>
          <p:nvPr userDrawn="1"/>
        </p:nvSpPr>
        <p:spPr>
          <a:xfrm>
            <a:off x="-8810" y="229285"/>
            <a:ext cx="21945600" cy="117110"/>
          </a:xfrm>
          <a:prstGeom prst="roundRect">
            <a:avLst>
              <a:gd name="adj" fmla="val 0"/>
            </a:avLst>
          </a:prstGeom>
          <a:solidFill>
            <a:srgbClr val="C8102E"/>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8" name="Rounded Rectangle 7"/>
          <p:cNvSpPr/>
          <p:nvPr userDrawn="1"/>
        </p:nvSpPr>
        <p:spPr>
          <a:xfrm>
            <a:off x="1349" y="30819384"/>
            <a:ext cx="21945600" cy="117110"/>
          </a:xfrm>
          <a:prstGeom prst="roundRect">
            <a:avLst>
              <a:gd name="adj" fmla="val 0"/>
            </a:avLst>
          </a:prstGeom>
          <a:solidFill>
            <a:srgbClr val="C8102E"/>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13" name="Rounded Rectangle 12"/>
          <p:cNvSpPr/>
          <p:nvPr userDrawn="1"/>
        </p:nvSpPr>
        <p:spPr>
          <a:xfrm>
            <a:off x="9371" y="32800572"/>
            <a:ext cx="21945600" cy="117110"/>
          </a:xfrm>
          <a:prstGeom prst="roundRect">
            <a:avLst>
              <a:gd name="adj" fmla="val 0"/>
            </a:avLst>
          </a:prstGeom>
          <a:solidFill>
            <a:srgbClr val="C8102E"/>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pic>
        <p:nvPicPr>
          <p:cNvPr id="10" name="Picture 9">
            <a:extLst>
              <a:ext uri="{FF2B5EF4-FFF2-40B4-BE49-F238E27FC236}">
                <a16:creationId xmlns:a16="http://schemas.microsoft.com/office/drawing/2014/main" id="{00C32602-8BCD-4642-806A-6F18B3B399F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79116" y="31218604"/>
            <a:ext cx="3577266" cy="1299858"/>
          </a:xfrm>
          <a:prstGeom prst="rect">
            <a:avLst/>
          </a:prstGeom>
        </p:spPr>
      </p:pic>
    </p:spTree>
    <p:extLst>
      <p:ext uri="{BB962C8B-B14F-4D97-AF65-F5344CB8AC3E}">
        <p14:creationId xmlns:p14="http://schemas.microsoft.com/office/powerpoint/2010/main" val="3017867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194560" rtl="0" eaLnBrk="1" latinLnBrk="0" hangingPunct="1">
        <a:lnSpc>
          <a:spcPct val="90000"/>
        </a:lnSpc>
        <a:spcBef>
          <a:spcPct val="0"/>
        </a:spcBef>
        <a:buNone/>
        <a:defRPr sz="850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8.png"/><Relationship Id="rId3" Type="http://schemas.openxmlformats.org/officeDocument/2006/relationships/hyperlink" Target="https://doi.org/10.1145/3073559" TargetMode="Externa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hyperlink" Target="https://core.ac.uk/download/pdf/340199834.pdf"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https://doi.org/10.5815/ijeme.2018.02.03" TargetMode="External"/><Relationship Id="rId9" Type="http://schemas.openxmlformats.org/officeDocument/2006/relationships/hyperlink" Target="https://learn.microsoft.com/en-us/windows-hardware/drivers/debugger/windbg-overview" TargetMode="External"/><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53617"/>
            <a:ext cx="21750728" cy="1323439"/>
          </a:xfrm>
          <a:prstGeom prst="rect">
            <a:avLst/>
          </a:prstGeom>
          <a:noFill/>
        </p:spPr>
        <p:txBody>
          <a:bodyPr wrap="square" rtlCol="0">
            <a:spAutoFit/>
          </a:bodyPr>
          <a:lstStyle/>
          <a:p>
            <a:pPr algn="ctr"/>
            <a:r>
              <a:rPr lang="en-US" sz="8000" b="1" cap="small" dirty="0">
                <a:solidFill>
                  <a:schemeClr val="accent1">
                    <a:lumMod val="50000"/>
                  </a:schemeClr>
                </a:solidFill>
              </a:rPr>
              <a:t>Adversary Emulation Framework</a:t>
            </a:r>
          </a:p>
        </p:txBody>
      </p:sp>
      <p:sp>
        <p:nvSpPr>
          <p:cNvPr id="5" name="TextBox 4"/>
          <p:cNvSpPr txBox="1"/>
          <p:nvPr/>
        </p:nvSpPr>
        <p:spPr>
          <a:xfrm>
            <a:off x="-21771" y="2863907"/>
            <a:ext cx="21945600" cy="707886"/>
          </a:xfrm>
          <a:prstGeom prst="rect">
            <a:avLst/>
          </a:prstGeom>
          <a:noFill/>
        </p:spPr>
        <p:txBody>
          <a:bodyPr wrap="square" rtlCol="0">
            <a:spAutoFit/>
          </a:bodyPr>
          <a:lstStyle/>
          <a:p>
            <a:pPr algn="ctr"/>
            <a:r>
              <a:rPr lang="es-PR" sz="4000" b="1" dirty="0"/>
              <a:t>Kiara Rivera, Genesis Resto, Carlos Roque</a:t>
            </a:r>
          </a:p>
        </p:txBody>
      </p:sp>
      <p:sp>
        <p:nvSpPr>
          <p:cNvPr id="9" name="TextBox 8"/>
          <p:cNvSpPr txBox="1"/>
          <p:nvPr/>
        </p:nvSpPr>
        <p:spPr>
          <a:xfrm>
            <a:off x="21771" y="3412410"/>
            <a:ext cx="21945600" cy="646331"/>
          </a:xfrm>
          <a:prstGeom prst="rect">
            <a:avLst/>
          </a:prstGeom>
          <a:noFill/>
        </p:spPr>
        <p:txBody>
          <a:bodyPr wrap="square" rtlCol="0">
            <a:spAutoFit/>
          </a:bodyPr>
          <a:lstStyle/>
          <a:p>
            <a:pPr algn="ctr"/>
            <a:r>
              <a:rPr lang="es-PR" sz="3600" dirty="0"/>
              <a:t>krivera786@email.uagm.edu, gresto19@email.uagm.edu, croque16@email.uagm.edu</a:t>
            </a:r>
          </a:p>
        </p:txBody>
      </p:sp>
      <p:grpSp>
        <p:nvGrpSpPr>
          <p:cNvPr id="20" name="Group 19"/>
          <p:cNvGrpSpPr/>
          <p:nvPr/>
        </p:nvGrpSpPr>
        <p:grpSpPr>
          <a:xfrm>
            <a:off x="326572" y="4679923"/>
            <a:ext cx="10371910" cy="7052475"/>
            <a:chOff x="1698171" y="8304512"/>
            <a:chExt cx="7275141" cy="6382069"/>
          </a:xfrm>
        </p:grpSpPr>
        <p:sp>
          <p:nvSpPr>
            <p:cNvPr id="11" name="Rounded Rectangle 10"/>
            <p:cNvSpPr/>
            <p:nvPr/>
          </p:nvSpPr>
          <p:spPr>
            <a:xfrm>
              <a:off x="1698171" y="8304512"/>
              <a:ext cx="7275141" cy="6382069"/>
            </a:xfrm>
            <a:prstGeom prst="roundRect">
              <a:avLst>
                <a:gd name="adj" fmla="val 0"/>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17" name="Rounded Rectangle 16"/>
            <p:cNvSpPr/>
            <p:nvPr/>
          </p:nvSpPr>
          <p:spPr>
            <a:xfrm>
              <a:off x="1698171" y="8307157"/>
              <a:ext cx="7275141" cy="334944"/>
            </a:xfrm>
            <a:prstGeom prst="roundRect">
              <a:avLst>
                <a:gd name="adj" fmla="val 0"/>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cap="small" dirty="0">
                  <a:solidFill>
                    <a:schemeClr val="accent1">
                      <a:lumMod val="50000"/>
                    </a:schemeClr>
                  </a:solidFill>
                </a:rPr>
                <a:t>Introduction</a:t>
              </a:r>
            </a:p>
          </p:txBody>
        </p:sp>
      </p:grpSp>
      <p:grpSp>
        <p:nvGrpSpPr>
          <p:cNvPr id="27" name="Group 26"/>
          <p:cNvGrpSpPr/>
          <p:nvPr/>
        </p:nvGrpSpPr>
        <p:grpSpPr>
          <a:xfrm>
            <a:off x="11121218" y="25123844"/>
            <a:ext cx="10419439" cy="5508555"/>
            <a:chOff x="1698171" y="8089392"/>
            <a:chExt cx="7275141" cy="3104498"/>
          </a:xfrm>
        </p:grpSpPr>
        <p:sp>
          <p:nvSpPr>
            <p:cNvPr id="28" name="Rounded Rectangle 27"/>
            <p:cNvSpPr/>
            <p:nvPr/>
          </p:nvSpPr>
          <p:spPr>
            <a:xfrm>
              <a:off x="1698171" y="8089392"/>
              <a:ext cx="7275141" cy="3104498"/>
            </a:xfrm>
            <a:prstGeom prst="roundRect">
              <a:avLst>
                <a:gd name="adj" fmla="val 0"/>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29" name="Rounded Rectangle 28"/>
            <p:cNvSpPr/>
            <p:nvPr/>
          </p:nvSpPr>
          <p:spPr>
            <a:xfrm>
              <a:off x="1698171" y="8094642"/>
              <a:ext cx="7275141" cy="239708"/>
            </a:xfrm>
            <a:prstGeom prst="roundRect">
              <a:avLst>
                <a:gd name="adj" fmla="val 0"/>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cap="small" dirty="0">
                  <a:solidFill>
                    <a:schemeClr val="accent1">
                      <a:lumMod val="50000"/>
                    </a:schemeClr>
                  </a:solidFill>
                </a:rPr>
                <a:t>References</a:t>
              </a:r>
            </a:p>
          </p:txBody>
        </p:sp>
      </p:grpSp>
      <p:grpSp>
        <p:nvGrpSpPr>
          <p:cNvPr id="33" name="Group 32"/>
          <p:cNvGrpSpPr/>
          <p:nvPr/>
        </p:nvGrpSpPr>
        <p:grpSpPr>
          <a:xfrm>
            <a:off x="326572" y="11991082"/>
            <a:ext cx="10371910" cy="18617255"/>
            <a:chOff x="1698171" y="8490801"/>
            <a:chExt cx="7275141" cy="10751921"/>
          </a:xfrm>
        </p:grpSpPr>
        <p:sp>
          <p:nvSpPr>
            <p:cNvPr id="34" name="Rounded Rectangle 33"/>
            <p:cNvSpPr/>
            <p:nvPr/>
          </p:nvSpPr>
          <p:spPr>
            <a:xfrm>
              <a:off x="1698171" y="8490801"/>
              <a:ext cx="7275141" cy="10751921"/>
            </a:xfrm>
            <a:prstGeom prst="roundRect">
              <a:avLst>
                <a:gd name="adj" fmla="val 0"/>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35" name="Rounded Rectangle 34"/>
            <p:cNvSpPr/>
            <p:nvPr/>
          </p:nvSpPr>
          <p:spPr>
            <a:xfrm>
              <a:off x="1698171" y="8499026"/>
              <a:ext cx="7275141" cy="348114"/>
            </a:xfrm>
            <a:prstGeom prst="roundRect">
              <a:avLst>
                <a:gd name="adj" fmla="val 0"/>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cap="small" dirty="0">
                  <a:solidFill>
                    <a:schemeClr val="accent1">
                      <a:lumMod val="50000"/>
                    </a:schemeClr>
                  </a:solidFill>
                </a:rPr>
                <a:t>Methodology</a:t>
              </a:r>
            </a:p>
          </p:txBody>
        </p:sp>
      </p:grpSp>
      <p:grpSp>
        <p:nvGrpSpPr>
          <p:cNvPr id="36" name="Group 35"/>
          <p:cNvGrpSpPr/>
          <p:nvPr/>
        </p:nvGrpSpPr>
        <p:grpSpPr>
          <a:xfrm>
            <a:off x="11121217" y="4689239"/>
            <a:ext cx="10419439" cy="12327038"/>
            <a:chOff x="1698171" y="8339010"/>
            <a:chExt cx="7275141" cy="9191112"/>
          </a:xfrm>
        </p:grpSpPr>
        <p:sp>
          <p:nvSpPr>
            <p:cNvPr id="37" name="Rounded Rectangle 36"/>
            <p:cNvSpPr/>
            <p:nvPr/>
          </p:nvSpPr>
          <p:spPr>
            <a:xfrm>
              <a:off x="1698171" y="8339010"/>
              <a:ext cx="7275141" cy="9191112"/>
            </a:xfrm>
            <a:prstGeom prst="roundRect">
              <a:avLst>
                <a:gd name="adj" fmla="val 0"/>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38" name="Rounded Rectangle 37"/>
            <p:cNvSpPr/>
            <p:nvPr/>
          </p:nvSpPr>
          <p:spPr>
            <a:xfrm>
              <a:off x="1698171" y="8339011"/>
              <a:ext cx="7275141" cy="342548"/>
            </a:xfrm>
            <a:prstGeom prst="roundRect">
              <a:avLst>
                <a:gd name="adj" fmla="val 0"/>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cap="small" dirty="0">
                  <a:solidFill>
                    <a:schemeClr val="accent1">
                      <a:lumMod val="50000"/>
                    </a:schemeClr>
                  </a:solidFill>
                </a:rPr>
                <a:t>Results</a:t>
              </a:r>
            </a:p>
          </p:txBody>
        </p:sp>
      </p:grpSp>
      <p:grpSp>
        <p:nvGrpSpPr>
          <p:cNvPr id="39" name="Group 38"/>
          <p:cNvGrpSpPr/>
          <p:nvPr/>
        </p:nvGrpSpPr>
        <p:grpSpPr>
          <a:xfrm>
            <a:off x="11121217" y="17224617"/>
            <a:ext cx="10441211" cy="7760023"/>
            <a:chOff x="1698171" y="8089391"/>
            <a:chExt cx="7275141" cy="5518204"/>
          </a:xfrm>
        </p:grpSpPr>
        <p:sp>
          <p:nvSpPr>
            <p:cNvPr id="40" name="Rounded Rectangle 39"/>
            <p:cNvSpPr/>
            <p:nvPr/>
          </p:nvSpPr>
          <p:spPr>
            <a:xfrm>
              <a:off x="1698171" y="8089391"/>
              <a:ext cx="7275141" cy="5518204"/>
            </a:xfrm>
            <a:prstGeom prst="roundRect">
              <a:avLst>
                <a:gd name="adj" fmla="val 0"/>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41" name="Rounded Rectangle 40"/>
            <p:cNvSpPr/>
            <p:nvPr/>
          </p:nvSpPr>
          <p:spPr>
            <a:xfrm>
              <a:off x="1698171" y="8092771"/>
              <a:ext cx="7275141" cy="342550"/>
            </a:xfrm>
            <a:prstGeom prst="roundRect">
              <a:avLst>
                <a:gd name="adj" fmla="val 0"/>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cap="small" dirty="0">
                  <a:solidFill>
                    <a:schemeClr val="accent1">
                      <a:lumMod val="50000"/>
                    </a:schemeClr>
                  </a:solidFill>
                </a:rPr>
                <a:t>FUTURE WORK</a:t>
              </a:r>
            </a:p>
          </p:txBody>
        </p:sp>
      </p:grpSp>
      <p:sp>
        <p:nvSpPr>
          <p:cNvPr id="44" name="TextBox 43"/>
          <p:cNvSpPr txBox="1"/>
          <p:nvPr/>
        </p:nvSpPr>
        <p:spPr>
          <a:xfrm>
            <a:off x="455492" y="12787491"/>
            <a:ext cx="10101406" cy="1384995"/>
          </a:xfrm>
          <a:prstGeom prst="rect">
            <a:avLst/>
          </a:prstGeom>
          <a:noFill/>
        </p:spPr>
        <p:txBody>
          <a:bodyPr wrap="square" rtlCol="0">
            <a:spAutoFit/>
          </a:bodyPr>
          <a:lstStyle/>
          <a:p>
            <a:pPr algn="just"/>
            <a:r>
              <a:rPr lang="en-US" sz="3600" b="1" dirty="0"/>
              <a:t>Concept Diagram</a:t>
            </a:r>
          </a:p>
          <a:p>
            <a:pPr algn="just"/>
            <a:r>
              <a:rPr lang="en-US" sz="2400" dirty="0"/>
              <a:t>The objective of the Concept Diagram is to illustrate how the entire system will be working together. </a:t>
            </a:r>
          </a:p>
        </p:txBody>
      </p:sp>
      <p:sp>
        <p:nvSpPr>
          <p:cNvPr id="48" name="TextBox 47"/>
          <p:cNvSpPr txBox="1"/>
          <p:nvPr/>
        </p:nvSpPr>
        <p:spPr>
          <a:xfrm>
            <a:off x="657439" y="5330873"/>
            <a:ext cx="9877932" cy="3970318"/>
          </a:xfrm>
          <a:prstGeom prst="rect">
            <a:avLst/>
          </a:prstGeom>
          <a:noFill/>
        </p:spPr>
        <p:txBody>
          <a:bodyPr wrap="square" rtlCol="0">
            <a:spAutoFit/>
          </a:bodyPr>
          <a:lstStyle/>
          <a:p>
            <a:pPr algn="just"/>
            <a:r>
              <a:rPr lang="en-GB" sz="3600" b="1" dirty="0"/>
              <a:t>Abstract</a:t>
            </a:r>
          </a:p>
          <a:p>
            <a:pPr algn="just"/>
            <a:r>
              <a:rPr lang="en-US" sz="2400" dirty="0"/>
              <a:t>The digital realm is constantly besieged by ever-changing malicious software that easily penetrates all protective barriers, operates maliciously without the user's awareness, and covertly extracts confidential information. Gaining insight into the workings of these harmful programs empowers us to more effectively counteract them.</a:t>
            </a:r>
            <a:r>
              <a:rPr lang="en-US" sz="2400" dirty="0">
                <a:hlinkClick r:id="rId3"/>
              </a:rPr>
              <a:t>[1]</a:t>
            </a:r>
            <a:r>
              <a:rPr lang="en-US" sz="2400" dirty="0"/>
              <a:t>.</a:t>
            </a:r>
          </a:p>
          <a:p>
            <a:pPr algn="just"/>
            <a:endParaRPr lang="en-GB" sz="2400" dirty="0"/>
          </a:p>
          <a:p>
            <a:pPr marL="342900" indent="-342900" algn="just">
              <a:buFont typeface="Courier New" panose="02070309020205020404" pitchFamily="49" charset="0"/>
              <a:buChar char="o"/>
            </a:pPr>
            <a:endParaRPr lang="en-US" sz="2400" dirty="0"/>
          </a:p>
          <a:p>
            <a:pPr marL="342900" indent="-342900" algn="just">
              <a:buFont typeface="Courier New" panose="02070309020205020404" pitchFamily="49" charset="0"/>
              <a:buChar char="o"/>
            </a:pPr>
            <a:endParaRPr lang="en-US" sz="2400" dirty="0"/>
          </a:p>
          <a:p>
            <a:pPr algn="just"/>
            <a:endParaRPr lang="en-US" sz="2400" dirty="0"/>
          </a:p>
        </p:txBody>
      </p:sp>
      <p:sp>
        <p:nvSpPr>
          <p:cNvPr id="57" name="TextBox 56"/>
          <p:cNvSpPr txBox="1"/>
          <p:nvPr/>
        </p:nvSpPr>
        <p:spPr>
          <a:xfrm>
            <a:off x="11104862" y="25605300"/>
            <a:ext cx="10316675" cy="5755422"/>
          </a:xfrm>
          <a:prstGeom prst="rect">
            <a:avLst/>
          </a:prstGeom>
          <a:noFill/>
        </p:spPr>
        <p:txBody>
          <a:bodyPr wrap="square" rtlCol="0">
            <a:spAutoFit/>
          </a:bodyPr>
          <a:lstStyle/>
          <a:p>
            <a:pPr marL="457200" indent="-457200" algn="just">
              <a:buFont typeface="+mj-lt"/>
              <a:buAutoNum type="arabicPeriod"/>
            </a:pPr>
            <a:r>
              <a:rPr lang="es-ES" sz="2300" dirty="0">
                <a:effectLst/>
              </a:rPr>
              <a:t>[1] Y. Ye, T. Li, D. </a:t>
            </a:r>
            <a:r>
              <a:rPr lang="es-ES" sz="2300" dirty="0" err="1">
                <a:effectLst/>
              </a:rPr>
              <a:t>Adjeroh</a:t>
            </a:r>
            <a:r>
              <a:rPr lang="es-ES" sz="2300" dirty="0">
                <a:effectLst/>
              </a:rPr>
              <a:t>, and S. S. </a:t>
            </a:r>
            <a:r>
              <a:rPr lang="es-ES" sz="2300" dirty="0" err="1">
                <a:effectLst/>
              </a:rPr>
              <a:t>Iyengar</a:t>
            </a:r>
            <a:r>
              <a:rPr lang="es-ES" sz="2300" dirty="0">
                <a:effectLst/>
              </a:rPr>
              <a:t>, “A </a:t>
            </a:r>
            <a:r>
              <a:rPr lang="es-ES" sz="2300" dirty="0" err="1">
                <a:effectLst/>
              </a:rPr>
              <a:t>Survey</a:t>
            </a:r>
            <a:r>
              <a:rPr lang="es-ES" sz="2300" dirty="0">
                <a:effectLst/>
              </a:rPr>
              <a:t> </a:t>
            </a:r>
            <a:r>
              <a:rPr lang="es-ES" sz="2300" dirty="0" err="1">
                <a:effectLst/>
              </a:rPr>
              <a:t>on</a:t>
            </a:r>
            <a:r>
              <a:rPr lang="es-ES" sz="2300" dirty="0">
                <a:effectLst/>
              </a:rPr>
              <a:t> Malware </a:t>
            </a:r>
            <a:r>
              <a:rPr lang="es-ES" sz="2300" dirty="0" err="1">
                <a:effectLst/>
              </a:rPr>
              <a:t>Detection</a:t>
            </a:r>
            <a:r>
              <a:rPr lang="es-ES" sz="2300" dirty="0">
                <a:effectLst/>
              </a:rPr>
              <a:t> </a:t>
            </a:r>
            <a:r>
              <a:rPr lang="es-ES" sz="2300" dirty="0" err="1">
                <a:effectLst/>
              </a:rPr>
              <a:t>Using</a:t>
            </a:r>
            <a:r>
              <a:rPr lang="es-ES" sz="2300" dirty="0">
                <a:effectLst/>
              </a:rPr>
              <a:t> Data </a:t>
            </a:r>
            <a:r>
              <a:rPr lang="es-ES" sz="2300" dirty="0" err="1">
                <a:effectLst/>
              </a:rPr>
              <a:t>Mining</a:t>
            </a:r>
            <a:r>
              <a:rPr lang="es-ES" sz="2300" dirty="0">
                <a:effectLst/>
              </a:rPr>
              <a:t> </a:t>
            </a:r>
            <a:r>
              <a:rPr lang="es-ES" sz="2300" dirty="0" err="1">
                <a:effectLst/>
              </a:rPr>
              <a:t>Techniques</a:t>
            </a:r>
            <a:r>
              <a:rPr lang="es-ES" sz="2300" dirty="0">
                <a:effectLst/>
              </a:rPr>
              <a:t>,” ACM Computing </a:t>
            </a:r>
            <a:r>
              <a:rPr lang="es-ES" sz="2300" dirty="0" err="1">
                <a:effectLst/>
              </a:rPr>
              <a:t>Surveys</a:t>
            </a:r>
            <a:r>
              <a:rPr lang="es-ES" sz="2300" dirty="0">
                <a:effectLst/>
              </a:rPr>
              <a:t>, vol. 50, no. 3, pp. 1–40, Jun. 2017, </a:t>
            </a:r>
            <a:r>
              <a:rPr lang="es-ES" sz="2300" dirty="0" err="1">
                <a:effectLst/>
              </a:rPr>
              <a:t>doi</a:t>
            </a:r>
            <a:r>
              <a:rPr lang="es-ES" sz="2300" dirty="0">
                <a:effectLst/>
              </a:rPr>
              <a:t> </a:t>
            </a:r>
            <a:r>
              <a:rPr lang="es-ES" sz="2300" dirty="0" err="1">
                <a:effectLst/>
              </a:rPr>
              <a:t>Available</a:t>
            </a:r>
            <a:r>
              <a:rPr lang="es-ES" sz="2300" dirty="0">
                <a:effectLst/>
              </a:rPr>
              <a:t> at: </a:t>
            </a:r>
            <a:r>
              <a:rPr lang="es-ES" sz="2300" dirty="0">
                <a:effectLst/>
                <a:hlinkClick r:id="rId3"/>
              </a:rPr>
              <a:t>https://doi.org/10.1145/3073559</a:t>
            </a:r>
            <a:r>
              <a:rPr lang="es-ES" sz="2300" dirty="0">
                <a:effectLst/>
              </a:rPr>
              <a:t>.</a:t>
            </a:r>
          </a:p>
          <a:p>
            <a:pPr marL="457200" indent="-457200" algn="just">
              <a:buFont typeface="+mj-lt"/>
              <a:buAutoNum type="arabicPeriod"/>
            </a:pPr>
            <a:r>
              <a:rPr lang="en-US" sz="2300" dirty="0">
                <a:effectLst/>
              </a:rPr>
              <a:t>[2] </a:t>
            </a:r>
            <a:r>
              <a:rPr lang="en-US" sz="2300" dirty="0" err="1">
                <a:effectLst/>
              </a:rPr>
              <a:t>Domars</a:t>
            </a:r>
            <a:r>
              <a:rPr lang="en-US" sz="2300" dirty="0">
                <a:effectLst/>
              </a:rPr>
              <a:t> (2023) </a:t>
            </a:r>
            <a:r>
              <a:rPr lang="en-US" sz="2300" dirty="0" err="1">
                <a:effectLst/>
              </a:rPr>
              <a:t>WinDbg</a:t>
            </a:r>
            <a:r>
              <a:rPr lang="en-US" sz="2300" dirty="0">
                <a:effectLst/>
              </a:rPr>
              <a:t> Overview - windows drivers, </a:t>
            </a:r>
            <a:r>
              <a:rPr lang="en-US" sz="2300" dirty="0" err="1">
                <a:effectLst/>
              </a:rPr>
              <a:t>WinDbg</a:t>
            </a:r>
            <a:r>
              <a:rPr lang="en-US" sz="2300" dirty="0">
                <a:effectLst/>
              </a:rPr>
              <a:t> Overview - Windows drivers | Microsoft Learn. Microsoft. Available at: https://learn.microsoft.com/en-us/windows-hardware/drivers/debugger/windbg-overview (Accessed: January 30th, 2023). </a:t>
            </a:r>
            <a:endParaRPr lang="es-ES" sz="2300" dirty="0"/>
          </a:p>
          <a:p>
            <a:pPr marL="457200" indent="-457200" algn="just">
              <a:buFont typeface="+mj-lt"/>
              <a:buAutoNum type="arabicPeriod"/>
            </a:pPr>
            <a:r>
              <a:rPr lang="en-US" sz="2300" dirty="0">
                <a:effectLst/>
              </a:rPr>
              <a:t>[X] R. Tahir, “A Study on Malware and Malware Detection Techniques,” International Journal of Education and Management Engineering,vol.8, no. 2, pp. 20–30, Mar. 2018, </a:t>
            </a:r>
            <a:r>
              <a:rPr lang="en-US" sz="2300" dirty="0" err="1">
                <a:effectLst/>
              </a:rPr>
              <a:t>doi</a:t>
            </a:r>
            <a:r>
              <a:rPr lang="en-US" sz="2300" dirty="0">
                <a:effectLst/>
              </a:rPr>
              <a:t> Available at: </a:t>
            </a:r>
            <a:r>
              <a:rPr lang="en-US" sz="2300" dirty="0">
                <a:effectLst/>
                <a:hlinkClick r:id="rId4"/>
              </a:rPr>
              <a:t>https://doi.org/10.5815/ijeme.2018.02.03</a:t>
            </a:r>
            <a:r>
              <a:rPr lang="en-US" sz="2300" dirty="0">
                <a:effectLst/>
              </a:rPr>
              <a:t>.</a:t>
            </a:r>
            <a:endParaRPr lang="es-ES" sz="2300" dirty="0">
              <a:effectLst/>
            </a:endParaRPr>
          </a:p>
          <a:p>
            <a:pPr marL="457200" indent="-457200" algn="just">
              <a:buFont typeface="+mj-lt"/>
              <a:buAutoNum type="arabicPeriod"/>
            </a:pPr>
            <a:r>
              <a:rPr lang="en-US" sz="2300" dirty="0"/>
              <a:t>[X] E. Chaffey, D. </a:t>
            </a:r>
            <a:r>
              <a:rPr lang="en-US" sz="2300" dirty="0" err="1"/>
              <a:t>Sgandurra</a:t>
            </a:r>
            <a:r>
              <a:rPr lang="en-US" sz="2300" dirty="0"/>
              <a:t>, and R. Holloway, “Malware vs Anti-Malware Battle -</a:t>
            </a:r>
            <a:r>
              <a:rPr lang="en-US" sz="2300" dirty="0" err="1"/>
              <a:t>Gotta</a:t>
            </a:r>
            <a:r>
              <a:rPr lang="en-US" sz="2300" dirty="0"/>
              <a:t> Evade '</a:t>
            </a:r>
            <a:r>
              <a:rPr lang="en-US" sz="2300" dirty="0" err="1"/>
              <a:t>em</a:t>
            </a:r>
            <a:r>
              <a:rPr lang="en-US" sz="2300" dirty="0"/>
              <a:t> All!,” 2020. Accessed: March 10th, 2023. [Online]. Available at: </a:t>
            </a:r>
            <a:r>
              <a:rPr lang="en-US" sz="2300" dirty="0">
                <a:hlinkClick r:id="rId5"/>
              </a:rPr>
              <a:t>https://core.ac.uk/download/pdf/340199834.pdf</a:t>
            </a:r>
            <a:endParaRPr lang="en-US" sz="2300" dirty="0"/>
          </a:p>
          <a:p>
            <a:pPr marL="342900" indent="-342900" algn="just">
              <a:buFont typeface="+mj-lt"/>
              <a:buAutoNum type="arabicPeriod"/>
            </a:pPr>
            <a:endParaRPr lang="en-US" sz="2300" dirty="0">
              <a:effectLst/>
            </a:endParaRPr>
          </a:p>
          <a:p>
            <a:pPr marL="342900" indent="-342900" algn="just">
              <a:buFont typeface="+mj-lt"/>
              <a:buAutoNum type="arabicPeriod"/>
            </a:pPr>
            <a:endParaRPr lang="es-ES" sz="2300" dirty="0">
              <a:effectLst/>
            </a:endParaRPr>
          </a:p>
          <a:p>
            <a:pPr marL="457200" indent="-457200" algn="just">
              <a:buFont typeface="+mj-lt"/>
              <a:buAutoNum type="arabicPeriod"/>
            </a:pPr>
            <a:endParaRPr lang="es-PR" sz="2300" dirty="0"/>
          </a:p>
        </p:txBody>
      </p:sp>
      <p:sp>
        <p:nvSpPr>
          <p:cNvPr id="277" name="TextBox 276"/>
          <p:cNvSpPr txBox="1"/>
          <p:nvPr/>
        </p:nvSpPr>
        <p:spPr>
          <a:xfrm>
            <a:off x="7922423" y="20091636"/>
            <a:ext cx="2850310" cy="3416320"/>
          </a:xfrm>
          <a:prstGeom prst="rect">
            <a:avLst/>
          </a:prstGeom>
          <a:noFill/>
        </p:spPr>
        <p:txBody>
          <a:bodyPr wrap="square" rtlCol="0">
            <a:spAutoFit/>
          </a:bodyPr>
          <a:lstStyle/>
          <a:p>
            <a:r>
              <a:rPr lang="en-US" sz="3600" b="1" dirty="0"/>
              <a:t>Use Case Diagram</a:t>
            </a:r>
          </a:p>
          <a:p>
            <a:r>
              <a:rPr lang="en-US" sz="2400" dirty="0"/>
              <a:t>The </a:t>
            </a:r>
            <a:r>
              <a:rPr lang="en-US" sz="2400" i="1" dirty="0"/>
              <a:t>Use Case Diagram </a:t>
            </a:r>
            <a:r>
              <a:rPr lang="en-US" sz="2400" dirty="0"/>
              <a:t>is used to determine the functions of the Implant and Operator. </a:t>
            </a:r>
          </a:p>
        </p:txBody>
      </p:sp>
      <p:sp>
        <p:nvSpPr>
          <p:cNvPr id="279" name="TextBox 278"/>
          <p:cNvSpPr txBox="1"/>
          <p:nvPr/>
        </p:nvSpPr>
        <p:spPr>
          <a:xfrm>
            <a:off x="17927096" y="20299900"/>
            <a:ext cx="3613560" cy="4154984"/>
          </a:xfrm>
          <a:prstGeom prst="rect">
            <a:avLst/>
          </a:prstGeom>
          <a:noFill/>
        </p:spPr>
        <p:txBody>
          <a:bodyPr wrap="square" rtlCol="0">
            <a:spAutoFit/>
          </a:bodyPr>
          <a:lstStyle/>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p:txBody>
      </p:sp>
      <p:sp>
        <p:nvSpPr>
          <p:cNvPr id="50" name="TextBox 49"/>
          <p:cNvSpPr txBox="1"/>
          <p:nvPr/>
        </p:nvSpPr>
        <p:spPr>
          <a:xfrm>
            <a:off x="24063" y="3972037"/>
            <a:ext cx="21945600" cy="707886"/>
          </a:xfrm>
          <a:prstGeom prst="rect">
            <a:avLst/>
          </a:prstGeom>
          <a:noFill/>
        </p:spPr>
        <p:txBody>
          <a:bodyPr wrap="square" rtlCol="0">
            <a:spAutoFit/>
          </a:bodyPr>
          <a:lstStyle/>
          <a:p>
            <a:pPr algn="ctr"/>
            <a:r>
              <a:rPr lang="es-PR" sz="4000" b="1" dirty="0"/>
              <a:t>Mentors: Prof. Alcides Alvear Suarez &amp; Robel Campbell </a:t>
            </a:r>
          </a:p>
        </p:txBody>
      </p:sp>
      <p:sp>
        <p:nvSpPr>
          <p:cNvPr id="14" name="Rectangle 13">
            <a:extLst>
              <a:ext uri="{FF2B5EF4-FFF2-40B4-BE49-F238E27FC236}">
                <a16:creationId xmlns:a16="http://schemas.microsoft.com/office/drawing/2014/main" id="{EF891270-BD98-9608-3391-543FE6684DF6}"/>
              </a:ext>
            </a:extLst>
          </p:cNvPr>
          <p:cNvSpPr/>
          <p:nvPr/>
        </p:nvSpPr>
        <p:spPr>
          <a:xfrm>
            <a:off x="20769252" y="31346274"/>
            <a:ext cx="261948" cy="344905"/>
          </a:xfrm>
          <a:prstGeom prst="rect">
            <a:avLst/>
          </a:prstGeom>
          <a:ln>
            <a:solidFill>
              <a:schemeClr val="bg1"/>
            </a:solidFill>
          </a:ln>
          <a:effectLst>
            <a:softEdge rad="31750"/>
          </a:effectLst>
        </p:spPr>
        <p:style>
          <a:lnRef idx="2">
            <a:schemeClr val="dk1"/>
          </a:lnRef>
          <a:fillRef idx="1">
            <a:schemeClr val="lt1"/>
          </a:fillRef>
          <a:effectRef idx="0">
            <a:schemeClr val="dk1"/>
          </a:effectRef>
          <a:fontRef idx="minor">
            <a:schemeClr val="dk1"/>
          </a:fontRef>
        </p:style>
        <p:txBody>
          <a:bodyPr rtlCol="0" anchor="ctr"/>
          <a:lstStyle/>
          <a:p>
            <a:pPr algn="ctr"/>
            <a:r>
              <a:rPr lang="en-US" sz="4400" dirty="0">
                <a:solidFill>
                  <a:schemeClr val="accent1">
                    <a:lumMod val="50000"/>
                  </a:schemeClr>
                </a:solidFill>
              </a:rPr>
              <a:t>1</a:t>
            </a:r>
          </a:p>
        </p:txBody>
      </p:sp>
      <p:pic>
        <p:nvPicPr>
          <p:cNvPr id="8" name="Picture 7">
            <a:extLst>
              <a:ext uri="{FF2B5EF4-FFF2-40B4-BE49-F238E27FC236}">
                <a16:creationId xmlns:a16="http://schemas.microsoft.com/office/drawing/2014/main" id="{C51DBB98-5139-5392-204F-F0E055D36D6E}"/>
              </a:ext>
            </a:extLst>
          </p:cNvPr>
          <p:cNvPicPr/>
          <p:nvPr/>
        </p:nvPicPr>
        <p:blipFill>
          <a:blip r:embed="rId6"/>
          <a:stretch/>
        </p:blipFill>
        <p:spPr>
          <a:xfrm>
            <a:off x="1312092" y="14786328"/>
            <a:ext cx="8219003" cy="39270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BA44FF31-5063-B222-446D-AF3B210481B9}"/>
              </a:ext>
            </a:extLst>
          </p:cNvPr>
          <p:cNvPicPr/>
          <p:nvPr/>
        </p:nvPicPr>
        <p:blipFill>
          <a:blip r:embed="rId7"/>
          <a:stretch/>
        </p:blipFill>
        <p:spPr>
          <a:xfrm>
            <a:off x="828610" y="20167761"/>
            <a:ext cx="6879068" cy="3662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descr="Diagram&#10;&#10;Description automatically generated">
            <a:extLst>
              <a:ext uri="{FF2B5EF4-FFF2-40B4-BE49-F238E27FC236}">
                <a16:creationId xmlns:a16="http://schemas.microsoft.com/office/drawing/2014/main" id="{D6B25E5B-5999-F521-5AC2-D0B4A3C8213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708062" y="5577298"/>
            <a:ext cx="6509893" cy="39472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TextBox 17">
            <a:extLst>
              <a:ext uri="{FF2B5EF4-FFF2-40B4-BE49-F238E27FC236}">
                <a16:creationId xmlns:a16="http://schemas.microsoft.com/office/drawing/2014/main" id="{147DBB5D-A442-0888-A2F2-BA00E8793BE1}"/>
              </a:ext>
            </a:extLst>
          </p:cNvPr>
          <p:cNvSpPr txBox="1"/>
          <p:nvPr/>
        </p:nvSpPr>
        <p:spPr>
          <a:xfrm>
            <a:off x="16558110" y="9638178"/>
            <a:ext cx="4069141" cy="400110"/>
          </a:xfrm>
          <a:prstGeom prst="rect">
            <a:avLst/>
          </a:prstGeom>
          <a:noFill/>
        </p:spPr>
        <p:txBody>
          <a:bodyPr wrap="square" rtlCol="0">
            <a:spAutoFit/>
          </a:bodyPr>
          <a:lstStyle/>
          <a:p>
            <a:r>
              <a:rPr lang="en-US" sz="2000" b="1" dirty="0"/>
              <a:t>Figure 6. Architecture Model  </a:t>
            </a:r>
          </a:p>
        </p:txBody>
      </p:sp>
      <p:sp>
        <p:nvSpPr>
          <p:cNvPr id="21" name="TextBox 20">
            <a:extLst>
              <a:ext uri="{FF2B5EF4-FFF2-40B4-BE49-F238E27FC236}">
                <a16:creationId xmlns:a16="http://schemas.microsoft.com/office/drawing/2014/main" id="{8665BD74-759B-5FDA-7ADC-33345320CCF6}"/>
              </a:ext>
            </a:extLst>
          </p:cNvPr>
          <p:cNvSpPr txBox="1"/>
          <p:nvPr/>
        </p:nvSpPr>
        <p:spPr>
          <a:xfrm>
            <a:off x="3918322" y="18832779"/>
            <a:ext cx="4045676" cy="400110"/>
          </a:xfrm>
          <a:prstGeom prst="rect">
            <a:avLst/>
          </a:prstGeom>
          <a:noFill/>
        </p:spPr>
        <p:txBody>
          <a:bodyPr wrap="square" rtlCol="0">
            <a:spAutoFit/>
          </a:bodyPr>
          <a:lstStyle/>
          <a:p>
            <a:r>
              <a:rPr lang="en-US" sz="2000" b="1" dirty="0"/>
              <a:t>Figure 1. Concept Diagram</a:t>
            </a:r>
          </a:p>
        </p:txBody>
      </p:sp>
      <p:sp>
        <p:nvSpPr>
          <p:cNvPr id="23" name="TextBox 22">
            <a:extLst>
              <a:ext uri="{FF2B5EF4-FFF2-40B4-BE49-F238E27FC236}">
                <a16:creationId xmlns:a16="http://schemas.microsoft.com/office/drawing/2014/main" id="{2FF64A0A-FC38-4D49-2A77-46CDA7A1ECAF}"/>
              </a:ext>
            </a:extLst>
          </p:cNvPr>
          <p:cNvSpPr txBox="1"/>
          <p:nvPr/>
        </p:nvSpPr>
        <p:spPr>
          <a:xfrm>
            <a:off x="2533134" y="23911397"/>
            <a:ext cx="4205790" cy="400110"/>
          </a:xfrm>
          <a:prstGeom prst="rect">
            <a:avLst/>
          </a:prstGeom>
          <a:noFill/>
        </p:spPr>
        <p:txBody>
          <a:bodyPr wrap="square" rtlCol="0">
            <a:spAutoFit/>
          </a:bodyPr>
          <a:lstStyle/>
          <a:p>
            <a:r>
              <a:rPr lang="en-US" sz="2000" b="1" dirty="0"/>
              <a:t>Figure 2. Use Case Diagram</a:t>
            </a:r>
          </a:p>
        </p:txBody>
      </p:sp>
      <p:sp>
        <p:nvSpPr>
          <p:cNvPr id="26" name="TextBox 25">
            <a:extLst>
              <a:ext uri="{FF2B5EF4-FFF2-40B4-BE49-F238E27FC236}">
                <a16:creationId xmlns:a16="http://schemas.microsoft.com/office/drawing/2014/main" id="{A760EE59-38AD-ED6D-59A0-BED315C9DE1B}"/>
              </a:ext>
            </a:extLst>
          </p:cNvPr>
          <p:cNvSpPr txBox="1"/>
          <p:nvPr/>
        </p:nvSpPr>
        <p:spPr>
          <a:xfrm>
            <a:off x="22113067" y="2250568"/>
            <a:ext cx="10011627" cy="461665"/>
          </a:xfrm>
          <a:prstGeom prst="rect">
            <a:avLst/>
          </a:prstGeom>
          <a:noFill/>
        </p:spPr>
        <p:txBody>
          <a:bodyPr wrap="square" rtlCol="0">
            <a:spAutoFit/>
          </a:bodyPr>
          <a:lstStyle/>
          <a:p>
            <a:endParaRPr lang="en-US" sz="2400" dirty="0"/>
          </a:p>
        </p:txBody>
      </p:sp>
      <p:sp>
        <p:nvSpPr>
          <p:cNvPr id="45" name="TextBox 44">
            <a:extLst>
              <a:ext uri="{FF2B5EF4-FFF2-40B4-BE49-F238E27FC236}">
                <a16:creationId xmlns:a16="http://schemas.microsoft.com/office/drawing/2014/main" id="{29737D0B-05C5-07C8-4642-293C287034B7}"/>
              </a:ext>
            </a:extLst>
          </p:cNvPr>
          <p:cNvSpPr txBox="1"/>
          <p:nvPr/>
        </p:nvSpPr>
        <p:spPr>
          <a:xfrm>
            <a:off x="11247120" y="17831527"/>
            <a:ext cx="10159922" cy="7478970"/>
          </a:xfrm>
          <a:prstGeom prst="rect">
            <a:avLst/>
          </a:prstGeom>
          <a:noFill/>
        </p:spPr>
        <p:txBody>
          <a:bodyPr wrap="square" rtlCol="0">
            <a:spAutoFit/>
          </a:bodyPr>
          <a:lstStyle/>
          <a:p>
            <a:pPr algn="just"/>
            <a:r>
              <a:rPr lang="en-US" sz="2400" dirty="0"/>
              <a:t>In our upcoming efforts, we anticipate developing all features to operate as described below:</a:t>
            </a:r>
          </a:p>
          <a:p>
            <a:pPr algn="just"/>
            <a:endParaRPr lang="en-US" sz="2400" dirty="0"/>
          </a:p>
          <a:p>
            <a:pPr marL="457200" indent="-457200" algn="just">
              <a:buFont typeface="Arial" panose="020B0604020202020204" pitchFamily="34" charset="0"/>
              <a:buChar char="•"/>
            </a:pPr>
            <a:r>
              <a:rPr lang="en-US" sz="2400" dirty="0"/>
              <a:t>The system will be built to create a special tool called an implant. If the operator already has this tool, the system will take it in and manage it, otherwise the system will make one, manage it, and get it ready to run. Then, it sets up a communication channel for the tool and the server to talk to each other.</a:t>
            </a:r>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400" dirty="0"/>
              <a:t>If it is the first time the implant registers, it should collect system information from the victim. If it is not the first time, the implant should wait for the server to send commands before proceeding with any actions.</a:t>
            </a:r>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400" dirty="0"/>
              <a:t>The implant should cover evasion techniques that range from code obfuscation all the way through its life in memory to perform heap encryption when it’s dormant, and many more. </a:t>
            </a:r>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400" dirty="0"/>
              <a:t>Using tools such as debuggers </a:t>
            </a:r>
            <a:r>
              <a:rPr lang="en-US" sz="2400" dirty="0">
                <a:hlinkClick r:id="rId9"/>
              </a:rPr>
              <a:t>[2]</a:t>
            </a:r>
            <a:r>
              <a:rPr lang="en-US" sz="2400" dirty="0"/>
              <a:t>, we can analyze the internals of defense software to uncover new vectors for evasion.</a:t>
            </a:r>
          </a:p>
          <a:p>
            <a:endParaRPr lang="en-US" sz="2400" dirty="0"/>
          </a:p>
        </p:txBody>
      </p:sp>
      <p:sp>
        <p:nvSpPr>
          <p:cNvPr id="47" name="TextBox 46">
            <a:extLst>
              <a:ext uri="{FF2B5EF4-FFF2-40B4-BE49-F238E27FC236}">
                <a16:creationId xmlns:a16="http://schemas.microsoft.com/office/drawing/2014/main" id="{816530CB-F27D-7F0D-7B7D-3DA76F79B387}"/>
              </a:ext>
            </a:extLst>
          </p:cNvPr>
          <p:cNvSpPr txBox="1"/>
          <p:nvPr/>
        </p:nvSpPr>
        <p:spPr>
          <a:xfrm>
            <a:off x="657439" y="7949796"/>
            <a:ext cx="2264274" cy="1015663"/>
          </a:xfrm>
          <a:prstGeom prst="rect">
            <a:avLst/>
          </a:prstGeom>
          <a:noFill/>
        </p:spPr>
        <p:txBody>
          <a:bodyPr wrap="none" rtlCol="0">
            <a:spAutoFit/>
          </a:bodyPr>
          <a:lstStyle/>
          <a:p>
            <a:r>
              <a:rPr lang="en-GB" sz="3600" b="1" dirty="0"/>
              <a:t>Objectives</a:t>
            </a:r>
            <a:r>
              <a:rPr lang="en-GB" sz="2400" b="1" dirty="0"/>
              <a:t> </a:t>
            </a:r>
          </a:p>
          <a:p>
            <a:endParaRPr lang="en-US" sz="2400" dirty="0"/>
          </a:p>
        </p:txBody>
      </p:sp>
      <p:sp>
        <p:nvSpPr>
          <p:cNvPr id="53" name="TextBox 52">
            <a:extLst>
              <a:ext uri="{FF2B5EF4-FFF2-40B4-BE49-F238E27FC236}">
                <a16:creationId xmlns:a16="http://schemas.microsoft.com/office/drawing/2014/main" id="{D10BC4C4-0108-93F7-FA10-689A4A62FAF1}"/>
              </a:ext>
            </a:extLst>
          </p:cNvPr>
          <p:cNvSpPr txBox="1"/>
          <p:nvPr/>
        </p:nvSpPr>
        <p:spPr>
          <a:xfrm>
            <a:off x="11375394" y="5465761"/>
            <a:ext cx="3677065" cy="1200329"/>
          </a:xfrm>
          <a:prstGeom prst="rect">
            <a:avLst/>
          </a:prstGeom>
          <a:noFill/>
        </p:spPr>
        <p:txBody>
          <a:bodyPr wrap="square" rtlCol="0">
            <a:spAutoFit/>
          </a:bodyPr>
          <a:lstStyle/>
          <a:p>
            <a:r>
              <a:rPr lang="en-US" sz="3600" b="1" dirty="0"/>
              <a:t>Architecture Diagram</a:t>
            </a:r>
          </a:p>
        </p:txBody>
      </p:sp>
      <p:sp>
        <p:nvSpPr>
          <p:cNvPr id="54" name="TextBox 53">
            <a:extLst>
              <a:ext uri="{FF2B5EF4-FFF2-40B4-BE49-F238E27FC236}">
                <a16:creationId xmlns:a16="http://schemas.microsoft.com/office/drawing/2014/main" id="{84EBD383-4020-7140-4F45-6BD1104CCF76}"/>
              </a:ext>
            </a:extLst>
          </p:cNvPr>
          <p:cNvSpPr txBox="1"/>
          <p:nvPr/>
        </p:nvSpPr>
        <p:spPr>
          <a:xfrm>
            <a:off x="11355687" y="6666090"/>
            <a:ext cx="3098198" cy="3046988"/>
          </a:xfrm>
          <a:prstGeom prst="rect">
            <a:avLst/>
          </a:prstGeom>
          <a:noFill/>
        </p:spPr>
        <p:txBody>
          <a:bodyPr wrap="square" rtlCol="0">
            <a:spAutoFit/>
          </a:bodyPr>
          <a:lstStyle/>
          <a:p>
            <a:pPr algn="just"/>
            <a:r>
              <a:rPr lang="en-US" sz="2400" dirty="0"/>
              <a:t>The purpose of the  </a:t>
            </a:r>
            <a:r>
              <a:rPr lang="en-US" sz="2400" i="1" dirty="0"/>
              <a:t>Architecture Diagram</a:t>
            </a:r>
            <a:r>
              <a:rPr lang="en-US" sz="2400" dirty="0"/>
              <a:t> is to simulate how the command-and-control framework would look like for the operator with the functionalities it is expected to have. </a:t>
            </a:r>
          </a:p>
        </p:txBody>
      </p:sp>
      <p:sp>
        <p:nvSpPr>
          <p:cNvPr id="55" name="TextBox 54">
            <a:extLst>
              <a:ext uri="{FF2B5EF4-FFF2-40B4-BE49-F238E27FC236}">
                <a16:creationId xmlns:a16="http://schemas.microsoft.com/office/drawing/2014/main" id="{198679D2-4341-254C-16DD-33F8EBB295B6}"/>
              </a:ext>
            </a:extLst>
          </p:cNvPr>
          <p:cNvSpPr txBox="1"/>
          <p:nvPr/>
        </p:nvSpPr>
        <p:spPr>
          <a:xfrm>
            <a:off x="16573970" y="13230663"/>
            <a:ext cx="4271840" cy="400110"/>
          </a:xfrm>
          <a:prstGeom prst="rect">
            <a:avLst/>
          </a:prstGeom>
          <a:noFill/>
        </p:spPr>
        <p:txBody>
          <a:bodyPr wrap="square" rtlCol="0">
            <a:spAutoFit/>
          </a:bodyPr>
          <a:lstStyle/>
          <a:p>
            <a:pPr algn="ctr"/>
            <a:r>
              <a:rPr lang="en-US" sz="2000" b="1" dirty="0"/>
              <a:t>Figure 8. Dashboard for Operators</a:t>
            </a:r>
          </a:p>
        </p:txBody>
      </p:sp>
      <p:pic>
        <p:nvPicPr>
          <p:cNvPr id="61" name="Picture 60">
            <a:extLst>
              <a:ext uri="{FF2B5EF4-FFF2-40B4-BE49-F238E27FC236}">
                <a16:creationId xmlns:a16="http://schemas.microsoft.com/office/drawing/2014/main" id="{F605676D-9747-4F09-2D46-067104ABECD1}"/>
              </a:ext>
            </a:extLst>
          </p:cNvPr>
          <p:cNvPicPr>
            <a:picLocks noChangeAspect="1"/>
          </p:cNvPicPr>
          <p:nvPr/>
        </p:nvPicPr>
        <p:blipFill>
          <a:blip r:embed="rId10"/>
          <a:stretch>
            <a:fillRect/>
          </a:stretch>
        </p:blipFill>
        <p:spPr>
          <a:xfrm>
            <a:off x="16469226" y="10341907"/>
            <a:ext cx="4748729" cy="2876190"/>
          </a:xfrm>
          <a:prstGeom prst="rect">
            <a:avLst/>
          </a:prstGeom>
          <a:ln w="38100">
            <a:solidFill>
              <a:schemeClr val="tx1"/>
            </a:solidFill>
          </a:ln>
        </p:spPr>
      </p:pic>
      <p:pic>
        <p:nvPicPr>
          <p:cNvPr id="62" name="Picture 61">
            <a:extLst>
              <a:ext uri="{FF2B5EF4-FFF2-40B4-BE49-F238E27FC236}">
                <a16:creationId xmlns:a16="http://schemas.microsoft.com/office/drawing/2014/main" id="{ECF66016-5C44-71BE-B2BA-2F831F5CF008}"/>
              </a:ext>
            </a:extLst>
          </p:cNvPr>
          <p:cNvPicPr>
            <a:picLocks noChangeAspect="1"/>
          </p:cNvPicPr>
          <p:nvPr/>
        </p:nvPicPr>
        <p:blipFill>
          <a:blip r:embed="rId11"/>
          <a:stretch>
            <a:fillRect/>
          </a:stretch>
        </p:blipFill>
        <p:spPr>
          <a:xfrm>
            <a:off x="13601481" y="13684664"/>
            <a:ext cx="5057027" cy="2846836"/>
          </a:xfrm>
          <a:prstGeom prst="rect">
            <a:avLst/>
          </a:prstGeom>
          <a:ln w="38100">
            <a:solidFill>
              <a:schemeClr val="tx1"/>
            </a:solidFill>
          </a:ln>
        </p:spPr>
      </p:pic>
      <p:pic>
        <p:nvPicPr>
          <p:cNvPr id="63" name="Picture 62">
            <a:extLst>
              <a:ext uri="{FF2B5EF4-FFF2-40B4-BE49-F238E27FC236}">
                <a16:creationId xmlns:a16="http://schemas.microsoft.com/office/drawing/2014/main" id="{113BB0E0-840C-5868-C39C-AFB9CD464D0E}"/>
              </a:ext>
            </a:extLst>
          </p:cNvPr>
          <p:cNvPicPr>
            <a:picLocks noChangeAspect="1"/>
          </p:cNvPicPr>
          <p:nvPr/>
        </p:nvPicPr>
        <p:blipFill>
          <a:blip r:embed="rId12"/>
          <a:stretch>
            <a:fillRect/>
          </a:stretch>
        </p:blipFill>
        <p:spPr>
          <a:xfrm>
            <a:off x="11477316" y="10341907"/>
            <a:ext cx="4575101" cy="2743210"/>
          </a:xfrm>
          <a:prstGeom prst="rect">
            <a:avLst/>
          </a:prstGeom>
          <a:ln w="38100">
            <a:solidFill>
              <a:schemeClr val="tx1"/>
            </a:solidFill>
          </a:ln>
        </p:spPr>
      </p:pic>
      <p:sp>
        <p:nvSpPr>
          <p:cNvPr id="258" name="TextBox 257">
            <a:extLst>
              <a:ext uri="{FF2B5EF4-FFF2-40B4-BE49-F238E27FC236}">
                <a16:creationId xmlns:a16="http://schemas.microsoft.com/office/drawing/2014/main" id="{4A6EBF75-A6C1-99FA-92CF-97FAB34449DF}"/>
              </a:ext>
            </a:extLst>
          </p:cNvPr>
          <p:cNvSpPr txBox="1"/>
          <p:nvPr/>
        </p:nvSpPr>
        <p:spPr>
          <a:xfrm>
            <a:off x="14301460" y="16501405"/>
            <a:ext cx="3497758" cy="400110"/>
          </a:xfrm>
          <a:prstGeom prst="rect">
            <a:avLst/>
          </a:prstGeom>
          <a:noFill/>
        </p:spPr>
        <p:txBody>
          <a:bodyPr wrap="square" rtlCol="0">
            <a:spAutoFit/>
          </a:bodyPr>
          <a:lstStyle/>
          <a:p>
            <a:r>
              <a:rPr lang="en-US" sz="2000" b="1" dirty="0"/>
              <a:t>Figure 9. Action Dashboard Tab</a:t>
            </a:r>
          </a:p>
        </p:txBody>
      </p:sp>
      <p:sp>
        <p:nvSpPr>
          <p:cNvPr id="259" name="TextBox 258">
            <a:extLst>
              <a:ext uri="{FF2B5EF4-FFF2-40B4-BE49-F238E27FC236}">
                <a16:creationId xmlns:a16="http://schemas.microsoft.com/office/drawing/2014/main" id="{F4AFE4AB-9784-41CB-B905-3EE1BA0910F3}"/>
              </a:ext>
            </a:extLst>
          </p:cNvPr>
          <p:cNvSpPr txBox="1"/>
          <p:nvPr/>
        </p:nvSpPr>
        <p:spPr>
          <a:xfrm>
            <a:off x="12628218" y="13085118"/>
            <a:ext cx="3346485" cy="400110"/>
          </a:xfrm>
          <a:prstGeom prst="rect">
            <a:avLst/>
          </a:prstGeom>
          <a:noFill/>
        </p:spPr>
        <p:txBody>
          <a:bodyPr wrap="square" rtlCol="0">
            <a:spAutoFit/>
          </a:bodyPr>
          <a:lstStyle/>
          <a:p>
            <a:r>
              <a:rPr lang="en-US" sz="2000" b="1" dirty="0"/>
              <a:t>Figure 7. Login Screen</a:t>
            </a:r>
          </a:p>
        </p:txBody>
      </p:sp>
      <p:sp>
        <p:nvSpPr>
          <p:cNvPr id="6" name="TextBox 5">
            <a:extLst>
              <a:ext uri="{FF2B5EF4-FFF2-40B4-BE49-F238E27FC236}">
                <a16:creationId xmlns:a16="http://schemas.microsoft.com/office/drawing/2014/main" id="{618B3DDE-FF7A-8413-84FF-165A5B5775AC}"/>
              </a:ext>
            </a:extLst>
          </p:cNvPr>
          <p:cNvSpPr txBox="1"/>
          <p:nvPr/>
        </p:nvSpPr>
        <p:spPr>
          <a:xfrm>
            <a:off x="649173" y="8549727"/>
            <a:ext cx="9845294" cy="3046988"/>
          </a:xfrm>
          <a:prstGeom prst="rect">
            <a:avLst/>
          </a:prstGeom>
          <a:noFill/>
        </p:spPr>
        <p:txBody>
          <a:bodyPr wrap="square">
            <a:spAutoFit/>
          </a:bodyPr>
          <a:lstStyle/>
          <a:p>
            <a:pPr algn="just"/>
            <a:r>
              <a:rPr lang="en-US" sz="2400" dirty="0"/>
              <a:t>Develop a framework that offers a structured and strategic approach to managing complex networked systems and offers various options to expose these malware evasion techniques. This framework should employ the following to enhance its effectiveness and resilience:</a:t>
            </a:r>
          </a:p>
          <a:p>
            <a:pPr algn="just"/>
            <a:endParaRPr lang="en-US" sz="2400" dirty="0"/>
          </a:p>
          <a:p>
            <a:pPr marL="1659636" lvl="1" indent="-342900" algn="just">
              <a:buFont typeface="Courier New" panose="02070309020205020404" pitchFamily="49" charset="0"/>
              <a:buChar char="o"/>
            </a:pPr>
            <a:r>
              <a:rPr lang="en-US" sz="2400" b="1" dirty="0"/>
              <a:t>Dynamic Evasion </a:t>
            </a:r>
            <a:r>
              <a:rPr lang="en-US" sz="2400" dirty="0"/>
              <a:t>– Variable Syscalls, ETW/AMSI Patching </a:t>
            </a:r>
          </a:p>
          <a:p>
            <a:pPr marL="1659636" lvl="1" indent="-342900" algn="just">
              <a:buFont typeface="Courier New" panose="02070309020205020404" pitchFamily="49" charset="0"/>
              <a:buChar char="o"/>
            </a:pPr>
            <a:r>
              <a:rPr lang="en-US" sz="2400" b="1" dirty="0"/>
              <a:t>In-memory Execution </a:t>
            </a:r>
            <a:r>
              <a:rPr lang="en-US" sz="2400" dirty="0"/>
              <a:t>– Download Cradles, Microcontroller</a:t>
            </a:r>
          </a:p>
          <a:p>
            <a:pPr marL="1659636" lvl="1" indent="-342900" algn="just">
              <a:buFont typeface="Courier New" panose="02070309020205020404" pitchFamily="49" charset="0"/>
              <a:buChar char="o"/>
            </a:pPr>
            <a:r>
              <a:rPr lang="en-US" sz="2400" b="1" dirty="0"/>
              <a:t>Encrypted Payloads </a:t>
            </a:r>
            <a:r>
              <a:rPr lang="en-US" sz="2400" dirty="0"/>
              <a:t>– AES-256, XOR</a:t>
            </a:r>
          </a:p>
        </p:txBody>
      </p:sp>
      <p:pic>
        <p:nvPicPr>
          <p:cNvPr id="284" name="Picture 283" descr="A picture containing icon&#10;&#10;Description automatically generated">
            <a:extLst>
              <a:ext uri="{FF2B5EF4-FFF2-40B4-BE49-F238E27FC236}">
                <a16:creationId xmlns:a16="http://schemas.microsoft.com/office/drawing/2014/main" id="{C0B9D661-3FE3-C395-01E1-541ADF638F0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69136" y="24988097"/>
            <a:ext cx="759616" cy="1015766"/>
          </a:xfrm>
          <a:prstGeom prst="rect">
            <a:avLst/>
          </a:prstGeom>
        </p:spPr>
      </p:pic>
      <p:pic>
        <p:nvPicPr>
          <p:cNvPr id="285" name="Picture 284" descr="Icon&#10;&#10;Description automatically generated">
            <a:extLst>
              <a:ext uri="{FF2B5EF4-FFF2-40B4-BE49-F238E27FC236}">
                <a16:creationId xmlns:a16="http://schemas.microsoft.com/office/drawing/2014/main" id="{42246C24-C587-9388-7B57-FE8FEE8324E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98660" y="28516162"/>
            <a:ext cx="774768" cy="1005840"/>
          </a:xfrm>
          <a:prstGeom prst="rect">
            <a:avLst/>
          </a:prstGeom>
        </p:spPr>
      </p:pic>
      <p:pic>
        <p:nvPicPr>
          <p:cNvPr id="286" name="Picture 285" descr="Icon&#10;&#10;Description automatically generated">
            <a:extLst>
              <a:ext uri="{FF2B5EF4-FFF2-40B4-BE49-F238E27FC236}">
                <a16:creationId xmlns:a16="http://schemas.microsoft.com/office/drawing/2014/main" id="{FE093EB8-76FF-6BDF-4AD2-EE496AE6E71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9800" y="26727684"/>
            <a:ext cx="758952" cy="1081149"/>
          </a:xfrm>
          <a:prstGeom prst="rect">
            <a:avLst/>
          </a:prstGeom>
        </p:spPr>
      </p:pic>
      <p:sp>
        <p:nvSpPr>
          <p:cNvPr id="287" name="TextBox 286">
            <a:extLst>
              <a:ext uri="{FF2B5EF4-FFF2-40B4-BE49-F238E27FC236}">
                <a16:creationId xmlns:a16="http://schemas.microsoft.com/office/drawing/2014/main" id="{DC09F801-F853-15C2-CC5F-ADA688EFDCAB}"/>
              </a:ext>
            </a:extLst>
          </p:cNvPr>
          <p:cNvSpPr txBox="1"/>
          <p:nvPr/>
        </p:nvSpPr>
        <p:spPr>
          <a:xfrm>
            <a:off x="2340355" y="25327295"/>
            <a:ext cx="7966978" cy="830997"/>
          </a:xfrm>
          <a:prstGeom prst="rect">
            <a:avLst/>
          </a:prstGeom>
          <a:noFill/>
        </p:spPr>
        <p:txBody>
          <a:bodyPr wrap="square" rtlCol="0">
            <a:spAutoFit/>
          </a:bodyPr>
          <a:lstStyle/>
          <a:p>
            <a:pPr algn="just"/>
            <a:r>
              <a:rPr lang="en-US" sz="2400" dirty="0"/>
              <a:t>The implant employ various evasion tactics to avoid detection and collect victim information for database.</a:t>
            </a:r>
          </a:p>
        </p:txBody>
      </p:sp>
      <p:sp>
        <p:nvSpPr>
          <p:cNvPr id="288" name="TextBox 287">
            <a:extLst>
              <a:ext uri="{FF2B5EF4-FFF2-40B4-BE49-F238E27FC236}">
                <a16:creationId xmlns:a16="http://schemas.microsoft.com/office/drawing/2014/main" id="{3D0D231F-666E-A349-0221-B23F8F67FD6A}"/>
              </a:ext>
            </a:extLst>
          </p:cNvPr>
          <p:cNvSpPr txBox="1"/>
          <p:nvPr/>
        </p:nvSpPr>
        <p:spPr>
          <a:xfrm>
            <a:off x="483374" y="26089602"/>
            <a:ext cx="2143888" cy="400110"/>
          </a:xfrm>
          <a:prstGeom prst="rect">
            <a:avLst/>
          </a:prstGeom>
          <a:noFill/>
        </p:spPr>
        <p:txBody>
          <a:bodyPr wrap="square" rtlCol="0">
            <a:spAutoFit/>
          </a:bodyPr>
          <a:lstStyle/>
          <a:p>
            <a:r>
              <a:rPr lang="en-US" sz="2000" b="1" dirty="0"/>
              <a:t>Figure 3. Implant</a:t>
            </a:r>
          </a:p>
        </p:txBody>
      </p:sp>
      <p:sp>
        <p:nvSpPr>
          <p:cNvPr id="289" name="TextBox 288">
            <a:extLst>
              <a:ext uri="{FF2B5EF4-FFF2-40B4-BE49-F238E27FC236}">
                <a16:creationId xmlns:a16="http://schemas.microsoft.com/office/drawing/2014/main" id="{C8153595-1FA2-2A21-BECC-1F7C3F341523}"/>
              </a:ext>
            </a:extLst>
          </p:cNvPr>
          <p:cNvSpPr txBox="1"/>
          <p:nvPr/>
        </p:nvSpPr>
        <p:spPr>
          <a:xfrm>
            <a:off x="548848" y="29488778"/>
            <a:ext cx="2397343" cy="400110"/>
          </a:xfrm>
          <a:prstGeom prst="rect">
            <a:avLst/>
          </a:prstGeom>
          <a:noFill/>
        </p:spPr>
        <p:txBody>
          <a:bodyPr wrap="square" rtlCol="0">
            <a:spAutoFit/>
          </a:bodyPr>
          <a:lstStyle/>
          <a:p>
            <a:r>
              <a:rPr lang="en-US" sz="2000" b="1" dirty="0"/>
              <a:t>Figure 5. Server</a:t>
            </a:r>
          </a:p>
        </p:txBody>
      </p:sp>
      <p:sp>
        <p:nvSpPr>
          <p:cNvPr id="290" name="TextBox 289">
            <a:extLst>
              <a:ext uri="{FF2B5EF4-FFF2-40B4-BE49-F238E27FC236}">
                <a16:creationId xmlns:a16="http://schemas.microsoft.com/office/drawing/2014/main" id="{960F81F1-48F2-72D6-6312-460B23CA01A5}"/>
              </a:ext>
            </a:extLst>
          </p:cNvPr>
          <p:cNvSpPr txBox="1"/>
          <p:nvPr/>
        </p:nvSpPr>
        <p:spPr>
          <a:xfrm>
            <a:off x="464728" y="27819223"/>
            <a:ext cx="2869429" cy="400110"/>
          </a:xfrm>
          <a:prstGeom prst="rect">
            <a:avLst/>
          </a:prstGeom>
          <a:noFill/>
        </p:spPr>
        <p:txBody>
          <a:bodyPr wrap="square" rtlCol="0">
            <a:spAutoFit/>
          </a:bodyPr>
          <a:lstStyle/>
          <a:p>
            <a:r>
              <a:rPr lang="en-US" sz="2000" b="1" dirty="0"/>
              <a:t>Figure 4. Database</a:t>
            </a:r>
          </a:p>
        </p:txBody>
      </p:sp>
      <p:sp>
        <p:nvSpPr>
          <p:cNvPr id="291" name="TextBox 290">
            <a:extLst>
              <a:ext uri="{FF2B5EF4-FFF2-40B4-BE49-F238E27FC236}">
                <a16:creationId xmlns:a16="http://schemas.microsoft.com/office/drawing/2014/main" id="{6C95E8D9-C008-7375-60C9-8F65AD368A9A}"/>
              </a:ext>
            </a:extLst>
          </p:cNvPr>
          <p:cNvSpPr txBox="1"/>
          <p:nvPr/>
        </p:nvSpPr>
        <p:spPr>
          <a:xfrm>
            <a:off x="2225264" y="26698336"/>
            <a:ext cx="8427762" cy="1200329"/>
          </a:xfrm>
          <a:prstGeom prst="rect">
            <a:avLst/>
          </a:prstGeom>
          <a:noFill/>
        </p:spPr>
        <p:txBody>
          <a:bodyPr wrap="square" rtlCol="0">
            <a:spAutoFit/>
          </a:bodyPr>
          <a:lstStyle/>
          <a:p>
            <a:pPr algn="just"/>
            <a:r>
              <a:rPr lang="en-US" sz="2400" dirty="0"/>
              <a:t>The database helps storing and managing data related to victims, and operators securely. Also, enforce consistency and validation to avoid errors and corruption.</a:t>
            </a:r>
          </a:p>
        </p:txBody>
      </p:sp>
      <p:sp>
        <p:nvSpPr>
          <p:cNvPr id="292" name="TextBox 291">
            <a:extLst>
              <a:ext uri="{FF2B5EF4-FFF2-40B4-BE49-F238E27FC236}">
                <a16:creationId xmlns:a16="http://schemas.microsoft.com/office/drawing/2014/main" id="{3553C461-2C67-B7AC-F1B5-417F7035114D}"/>
              </a:ext>
            </a:extLst>
          </p:cNvPr>
          <p:cNvSpPr txBox="1"/>
          <p:nvPr/>
        </p:nvSpPr>
        <p:spPr>
          <a:xfrm>
            <a:off x="2225264" y="28517496"/>
            <a:ext cx="8197161" cy="1200329"/>
          </a:xfrm>
          <a:prstGeom prst="rect">
            <a:avLst/>
          </a:prstGeom>
          <a:noFill/>
        </p:spPr>
        <p:txBody>
          <a:bodyPr wrap="square" rtlCol="0">
            <a:spAutoFit/>
          </a:bodyPr>
          <a:lstStyle/>
          <a:p>
            <a:pPr algn="just"/>
            <a:r>
              <a:rPr lang="en-US" sz="2400" dirty="0"/>
              <a:t>The server can send instructions to the implant and receive the output, help storing victim information in a database, and  you can customize your own implant.</a:t>
            </a:r>
          </a:p>
        </p:txBody>
      </p:sp>
      <p:sp>
        <p:nvSpPr>
          <p:cNvPr id="293" name="TextBox 292">
            <a:extLst>
              <a:ext uri="{FF2B5EF4-FFF2-40B4-BE49-F238E27FC236}">
                <a16:creationId xmlns:a16="http://schemas.microsoft.com/office/drawing/2014/main" id="{95477A34-2EA3-7E2F-14B6-EF53C5E89D3D}"/>
              </a:ext>
            </a:extLst>
          </p:cNvPr>
          <p:cNvSpPr txBox="1"/>
          <p:nvPr/>
        </p:nvSpPr>
        <p:spPr>
          <a:xfrm>
            <a:off x="11206328" y="22307162"/>
            <a:ext cx="10011627" cy="461665"/>
          </a:xfrm>
          <a:prstGeom prst="rect">
            <a:avLst/>
          </a:prstGeom>
          <a:noFill/>
        </p:spPr>
        <p:txBody>
          <a:bodyPr wrap="square" rtlCol="0">
            <a:spAutoFit/>
          </a:bodyPr>
          <a:lstStyle/>
          <a:p>
            <a:endParaRPr lang="en-US" sz="2400" dirty="0"/>
          </a:p>
        </p:txBody>
      </p:sp>
    </p:spTree>
    <p:extLst>
      <p:ext uri="{BB962C8B-B14F-4D97-AF65-F5344CB8AC3E}">
        <p14:creationId xmlns:p14="http://schemas.microsoft.com/office/powerpoint/2010/main" val="494265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3298</TotalTime>
  <Words>764</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Courier New</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Miguel Almodovar-Faria</dc:creator>
  <cp:lastModifiedBy>Carlos Roque</cp:lastModifiedBy>
  <cp:revision>205</cp:revision>
  <cp:lastPrinted>2023-04-30T01:43:33Z</cp:lastPrinted>
  <dcterms:created xsi:type="dcterms:W3CDTF">2015-10-20T17:31:23Z</dcterms:created>
  <dcterms:modified xsi:type="dcterms:W3CDTF">2023-05-04T23:04:40Z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623a7f-4aec-4980-abf7-42194908fdf7_Enabled">
    <vt:lpwstr>true</vt:lpwstr>
  </property>
  <property fmtid="{D5CDD505-2E9C-101B-9397-08002B2CF9AE}" pid="3" name="MSIP_Label_e8623a7f-4aec-4980-abf7-42194908fdf7_SetDate">
    <vt:lpwstr>2022-11-23T18:12:40Z</vt:lpwstr>
  </property>
  <property fmtid="{D5CDD505-2E9C-101B-9397-08002B2CF9AE}" pid="4" name="MSIP_Label_e8623a7f-4aec-4980-abf7-42194908fdf7_Method">
    <vt:lpwstr>Privileged</vt:lpwstr>
  </property>
  <property fmtid="{D5CDD505-2E9C-101B-9397-08002B2CF9AE}" pid="5" name="MSIP_Label_e8623a7f-4aec-4980-abf7-42194908fdf7_Name">
    <vt:lpwstr>e8623a7f-4aec-4980-abf7-42194908fdf7</vt:lpwstr>
  </property>
  <property fmtid="{D5CDD505-2E9C-101B-9397-08002B2CF9AE}" pid="6" name="MSIP_Label_e8623a7f-4aec-4980-abf7-42194908fdf7_SiteId">
    <vt:lpwstr>c82f2d55-67d0-4a4a-8820-2f84a18c1cdd</vt:lpwstr>
  </property>
  <property fmtid="{D5CDD505-2E9C-101B-9397-08002B2CF9AE}" pid="7" name="MSIP_Label_e8623a7f-4aec-4980-abf7-42194908fdf7_ActionId">
    <vt:lpwstr>ed8f9553-1c07-4b87-9fb8-cab284843305</vt:lpwstr>
  </property>
  <property fmtid="{D5CDD505-2E9C-101B-9397-08002B2CF9AE}" pid="8" name="MSIP_Label_e8623a7f-4aec-4980-abf7-42194908fdf7_ContentBits">
    <vt:lpwstr>0</vt:lpwstr>
  </property>
</Properties>
</file>